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4" r:id="rId5"/>
    <p:sldMasterId id="2147483660" r:id="rId6"/>
  </p:sldMasterIdLst>
  <p:notesMasterIdLst>
    <p:notesMasterId r:id="rId16"/>
  </p:notesMasterIdLst>
  <p:sldIdLst>
    <p:sldId id="257" r:id="rId7"/>
    <p:sldId id="258" r:id="rId8"/>
    <p:sldId id="268" r:id="rId9"/>
    <p:sldId id="270" r:id="rId10"/>
    <p:sldId id="263" r:id="rId11"/>
    <p:sldId id="271" r:id="rId12"/>
    <p:sldId id="264" r:id="rId13"/>
    <p:sldId id="274" r:id="rId14"/>
    <p:sldId id="266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395" autoAdjust="0"/>
  </p:normalViewPr>
  <p:slideViewPr>
    <p:cSldViewPr snapToGrid="0">
      <p:cViewPr varScale="1">
        <p:scale>
          <a:sx n="78" d="100"/>
          <a:sy n="78" d="100"/>
        </p:scale>
        <p:origin x="18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FCB0F-5648-43CC-910C-87D1644C0CFF}" type="datetimeFigureOut">
              <a:t>2024-04-09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377F-4BD3-4AFB-ADBA-2AA6BA8A482C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4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5377F-4BD3-4AFB-ADBA-2AA6BA8A482C}" type="slidenum"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3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sv-SE" i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5377F-4BD3-4AFB-ADBA-2AA6BA8A482C}" type="slidenum"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18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5377F-4BD3-4AFB-ADBA-2AA6BA8A482C}" type="slidenum">
              <a:rPr lang="sv-SE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22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5377F-4BD3-4AFB-ADBA-2AA6BA8A482C}" type="slidenum">
              <a:rPr lang="sv-SE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00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5377F-4BD3-4AFB-ADBA-2AA6BA8A482C}" type="slidenum">
              <a:rPr lang="sv-SE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07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5377F-4BD3-4AFB-ADBA-2AA6BA8A482C}" type="slidenum">
              <a:rPr lang="sv-SE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754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sv-SE" b="0" i="0" dirty="0">
              <a:solidFill>
                <a:srgbClr val="172B4D"/>
              </a:solidFill>
              <a:effectLst/>
              <a:latin typeface="-apple-system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5377F-4BD3-4AFB-ADBA-2AA6BA8A482C}" type="slidenum">
              <a:rPr lang="sv-SE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29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98679B-B54F-A643-B010-1017E81F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72" y="1757864"/>
            <a:ext cx="888004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A8EB5A-AEA9-5341-B7DD-5A426C62D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972" y="4637589"/>
            <a:ext cx="7060867" cy="1500187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83BA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C1F7F9-6814-2C43-808E-EDE47956DD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71893"/>
            <a:ext cx="2254599" cy="64089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225402B-A6CF-B64E-8B71-B33108831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1103" y="3560957"/>
            <a:ext cx="8620896" cy="32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4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DA568E9-8390-364D-A613-AF7AFB6DE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6B83064-9217-F94C-8BE1-AC057808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A2F682-C09A-014E-9126-12882485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72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A1CA630-10C6-844D-92B2-747A3820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81038"/>
            <a:ext cx="10427677" cy="4854790"/>
          </a:xfrm>
        </p:spPr>
        <p:txBody>
          <a:bodyPr/>
          <a:lstStyle/>
          <a:p>
            <a:pPr lvl="0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485D7EF-95A7-9341-87B1-40214232B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22E51CE-F8A8-BD4F-AD5A-8243AC9DB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4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B365F4-9335-804D-AD02-B4AFA143D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1037"/>
            <a:ext cx="5181600" cy="4854790"/>
          </a:xfrm>
        </p:spPr>
        <p:txBody>
          <a:bodyPr/>
          <a:lstStyle/>
          <a:p>
            <a:pPr lvl="0"/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A7AF4A-2846-0840-959B-B7FBF0BCA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1037"/>
            <a:ext cx="5181600" cy="4854790"/>
          </a:xfrm>
        </p:spPr>
        <p:txBody>
          <a:bodyPr/>
          <a:lstStyle/>
          <a:p>
            <a:pPr lvl="0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54BFD2-BFCF-1548-8B7D-7F9EE5DBE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C2F6B5F-408D-FD47-A4B1-9DC3988573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4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B365F4-9335-804D-AD02-B4AFA143D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1037"/>
            <a:ext cx="3323492" cy="4854790"/>
          </a:xfrm>
        </p:spPr>
        <p:txBody>
          <a:bodyPr/>
          <a:lstStyle/>
          <a:p>
            <a:pPr lvl="0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54BFD2-BFCF-1548-8B7D-7F9EE5DBE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C2F6B5F-408D-FD47-A4B1-9DC3988573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2C32532-1357-9F4B-A097-C425A80234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34254" y="681037"/>
            <a:ext cx="3323492" cy="4854790"/>
          </a:xfrm>
        </p:spPr>
        <p:txBody>
          <a:bodyPr/>
          <a:lstStyle/>
          <a:p>
            <a:pPr lvl="0"/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ABD89224-AC29-F54E-8A28-24086E7A68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30308" y="681037"/>
            <a:ext cx="3323492" cy="4854790"/>
          </a:xfrm>
        </p:spPr>
        <p:txBody>
          <a:bodyPr/>
          <a:lstStyle/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46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599670" cy="72763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682"/>
            <a:ext cx="5599670" cy="3900145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A568E9-8390-364D-A613-AF7AFB6DE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6B83064-9217-F94C-8BE1-AC057808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A2F682-C09A-014E-9126-12882485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0486" y="0"/>
            <a:ext cx="490151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012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EBFFC32-252D-804A-B2AE-737D5115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6995984" cy="72763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A1CA630-10C6-844D-92B2-747A3820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682"/>
            <a:ext cx="6995984" cy="39001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485D7EF-95A7-9341-87B1-40214232B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22E51CE-F8A8-BD4F-AD5A-8243AC9DB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0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4C2037-889A-AE41-A44E-78FAD167E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449"/>
            <a:ext cx="10515600" cy="389237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1020CCC-0010-E342-9C88-2356FB6CA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7339096-64E1-604B-B1CA-9C02AA7E24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B4AC2F1C-13F0-0E40-8079-AA162379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7"/>
            <a:ext cx="10515599" cy="72763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69755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CC14CD-CE4A-CE4C-8DA0-C6903765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2763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B365F4-9335-804D-AD02-B4AFA143D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3449"/>
            <a:ext cx="5181600" cy="389237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A7AF4A-2846-0840-959B-B7FBF0BCA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3449"/>
            <a:ext cx="5181600" cy="389237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54BFD2-BFCF-1548-8B7D-7F9EE5DBE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C2F6B5F-408D-FD47-A4B1-9DC3988573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1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6832"/>
            <a:ext cx="5599670" cy="4808996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A568E9-8390-364D-A613-AF7AFB6DE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6B83064-9217-F94C-8BE1-AC057808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A2F682-C09A-014E-9126-12882485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0486" y="0"/>
            <a:ext cx="490151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71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A1CA630-10C6-844D-92B2-747A3820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6995984" cy="4854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485D7EF-95A7-9341-87B1-40214232B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22E51CE-F8A8-BD4F-AD5A-8243AC9DB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6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4C2037-889A-AE41-A44E-78FAD167E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7"/>
            <a:ext cx="10515600" cy="4854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1020CCC-0010-E342-9C88-2356FB6CA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7339096-64E1-604B-B1CA-9C02AA7E24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1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B365F4-9335-804D-AD02-B4AFA143D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1037"/>
            <a:ext cx="5181600" cy="4854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A7AF4A-2846-0840-959B-B7FBF0BCA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1037"/>
            <a:ext cx="5181600" cy="4854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254BFD2-BFCF-1548-8B7D-7F9EE5DBE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18" y="5853928"/>
            <a:ext cx="1744123" cy="4957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C2F6B5F-408D-FD47-A4B1-9DC3988573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0421" y="4903087"/>
            <a:ext cx="5111577" cy="1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CB133C-2033-3345-A558-7A285E9A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97A962-2584-BA49-9D47-3305C086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0319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0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CB133C-2033-3345-A558-7A285E9A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97A962-2584-BA49-9D47-3305C086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4330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CB133C-2033-3345-A558-7A285E9A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97A962-2584-BA49-9D47-3305C086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9892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C774F7-3019-5C45-A23F-88D15036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72" y="1757864"/>
            <a:ext cx="11113850" cy="2873613"/>
          </a:xfrm>
        </p:spPr>
        <p:txBody>
          <a:bodyPr/>
          <a:lstStyle/>
          <a:p>
            <a:r>
              <a:rPr lang="sv-SE">
                <a:latin typeface="Arial"/>
                <a:cs typeface="Arial"/>
              </a:rPr>
              <a:t>Hantering av utbildningsutbud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56BA64-F3B5-D546-9024-60189949A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>
                <a:latin typeface="Arial"/>
                <a:cs typeface="Arial"/>
              </a:rPr>
              <a:t>Tematräff 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10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8DEF6F-33CF-8B47-B1C9-2F45ECA6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31948" cy="953410"/>
          </a:xfrm>
        </p:spPr>
        <p:txBody>
          <a:bodyPr/>
          <a:lstStyle/>
          <a:p>
            <a:r>
              <a:rPr lang="sv-SE" sz="3600">
                <a:latin typeface="Arial"/>
                <a:cs typeface="Arial"/>
              </a:rPr>
              <a:t>Agenda</a:t>
            </a:r>
            <a:endParaRPr lang="sv-SE" sz="36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406C41-E939-F44C-9709-583EF6448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896738"/>
            <a:ext cx="7900458" cy="3293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sv-SE" sz="2400">
                <a:solidFill>
                  <a:srgbClr val="172B4D"/>
                </a:solidFill>
                <a:latin typeface="Arial"/>
                <a:cs typeface="Arial"/>
              </a:rPr>
              <a:t>Välkomna!</a:t>
            </a:r>
            <a:endParaRPr lang="sv-SE"/>
          </a:p>
          <a:p>
            <a:pPr marL="285750" indent="-285750">
              <a:buFont typeface="Arial"/>
              <a:buChar char="•"/>
            </a:pPr>
            <a:r>
              <a:rPr lang="sv-SE" sz="2400">
                <a:solidFill>
                  <a:srgbClr val="172B4D"/>
                </a:solidFill>
                <a:latin typeface="Arial"/>
                <a:cs typeface="Arial"/>
              </a:rPr>
              <a:t>Lärdomar från senaste enkät</a:t>
            </a:r>
            <a:endParaRPr lang="sv-SE"/>
          </a:p>
          <a:p>
            <a:pPr marL="285750" indent="-285750">
              <a:buFont typeface="Arial,Sans-Serif"/>
              <a:buChar char="•"/>
            </a:pPr>
            <a:r>
              <a:rPr lang="sv-SE" sz="2400">
                <a:solidFill>
                  <a:srgbClr val="172B4D"/>
                </a:solidFill>
                <a:latin typeface="Arial"/>
                <a:cs typeface="Arial"/>
              </a:rPr>
              <a:t>Demo av funktionalitet</a:t>
            </a:r>
            <a:endParaRPr lang="sv-SE" sz="24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sv-SE" sz="2400">
                <a:solidFill>
                  <a:srgbClr val="172B4D"/>
                </a:solidFill>
                <a:latin typeface="Arial"/>
                <a:cs typeface="Arial"/>
              </a:rPr>
              <a:t>Planering framåt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sv-SE" sz="2400">
                <a:solidFill>
                  <a:srgbClr val="172B4D"/>
                </a:solidFill>
                <a:latin typeface="Arial"/>
                <a:cs typeface="Arial"/>
              </a:rPr>
              <a:t>Avslutning</a:t>
            </a:r>
            <a:endParaRPr lang="sv-SE" sz="2400">
              <a:latin typeface="Arial"/>
              <a:cs typeface="Arial"/>
            </a:endParaRPr>
          </a:p>
          <a:p>
            <a:endParaRPr lang="sv-SE"/>
          </a:p>
          <a:p>
            <a:pPr marL="342900" indent="-342900">
              <a:buFontTx/>
              <a:buChar char="-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2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C7C251-511C-F446-9B9D-9946F10F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175" y="700328"/>
            <a:ext cx="9035724" cy="727633"/>
          </a:xfrm>
        </p:spPr>
        <p:txBody>
          <a:bodyPr/>
          <a:lstStyle/>
          <a:p>
            <a:r>
              <a:rPr lang="sv-SE" sz="3600">
                <a:latin typeface="Arial"/>
                <a:cs typeface="Arial"/>
              </a:rPr>
              <a:t>Lärdomar från senaste enkät</a:t>
            </a:r>
            <a:endParaRPr lang="sv-SE"/>
          </a:p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31C0B6-F1DF-6003-CFEB-B9656017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917" y="1315831"/>
            <a:ext cx="6693088" cy="304642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v-SE" sz="2400"/>
          </a:p>
          <a:p>
            <a:pPr marL="342900" indent="-342900">
              <a:buChar char="•"/>
            </a:pPr>
            <a:r>
              <a:rPr lang="sv-SE" sz="3200">
                <a:latin typeface="Arial"/>
                <a:cs typeface="Arial"/>
              </a:rPr>
              <a:t>Grupperat och sammanställt</a:t>
            </a:r>
          </a:p>
          <a:p>
            <a:pPr marL="342900" indent="-342900">
              <a:buChar char="•"/>
            </a:pPr>
            <a:r>
              <a:rPr lang="sv-SE" sz="3200">
                <a:latin typeface="Arial"/>
                <a:cs typeface="Arial"/>
              </a:rPr>
              <a:t>Analyserat</a:t>
            </a:r>
          </a:p>
          <a:p>
            <a:pPr marL="342900" indent="-342900">
              <a:buChar char="•"/>
            </a:pPr>
            <a:r>
              <a:rPr lang="sv-SE" sz="3200">
                <a:latin typeface="Arial"/>
                <a:cs typeface="Arial"/>
              </a:rPr>
              <a:t>Identifierat behov</a:t>
            </a:r>
            <a:endParaRPr lang="sv-SE" sz="3200"/>
          </a:p>
          <a:p>
            <a:endParaRPr lang="sv-SE" sz="2400">
              <a:latin typeface="Arial"/>
              <a:cs typeface="Arial"/>
            </a:endParaRPr>
          </a:p>
          <a:p>
            <a:pPr marL="342900" indent="-342900">
              <a:buChar char="•"/>
            </a:pPr>
            <a:endParaRPr lang="sv-SE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7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DDF944-57FA-365F-23FC-26A29148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6988632" cy="727633"/>
          </a:xfrm>
        </p:spPr>
        <p:txBody>
          <a:bodyPr/>
          <a:lstStyle/>
          <a:p>
            <a:r>
              <a:rPr lang="sv-SE" sz="3600"/>
              <a:t>Lärdomar från senaste enkät</a:t>
            </a:r>
            <a:endParaRPr lang="sv-SE" sz="3600" b="0"/>
          </a:p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856C82-913A-D4EA-E04D-8CC66E42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682"/>
            <a:ext cx="7139221" cy="3900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sv-SE" sz="3200">
                <a:latin typeface="Arial"/>
                <a:cs typeface="Arial"/>
              </a:rPr>
              <a:t>Definition av utbudsomgång</a:t>
            </a:r>
            <a:endParaRPr lang="sv-SE" sz="3200"/>
          </a:p>
          <a:p>
            <a:pPr marL="342900" indent="-342900">
              <a:buChar char="•"/>
            </a:pPr>
            <a:r>
              <a:rPr lang="sv-SE" sz="3200">
                <a:latin typeface="Arial"/>
                <a:cs typeface="Arial"/>
              </a:rPr>
              <a:t>Planering av utbildningstillfällen</a:t>
            </a:r>
          </a:p>
          <a:p>
            <a:pPr marL="342900" indent="-342900">
              <a:buChar char="•"/>
            </a:pPr>
            <a:r>
              <a:rPr lang="sv-SE" sz="3200">
                <a:latin typeface="Arial"/>
                <a:cs typeface="Arial"/>
              </a:rPr>
              <a:t>Användare och behörigheter</a:t>
            </a:r>
          </a:p>
          <a:p>
            <a:pPr marL="342900" indent="-342900">
              <a:buChar char="•"/>
            </a:pPr>
            <a:r>
              <a:rPr lang="sv-SE" sz="3200">
                <a:latin typeface="Arial"/>
                <a:cs typeface="Arial"/>
              </a:rPr>
              <a:t>Kurspaketeringstillfällen</a:t>
            </a:r>
          </a:p>
          <a:p>
            <a:pPr marL="342900" indent="-342900">
              <a:buChar char="•"/>
            </a:pPr>
            <a:r>
              <a:rPr lang="sv-SE" sz="3200">
                <a:latin typeface="Arial"/>
                <a:cs typeface="Arial"/>
              </a:rPr>
              <a:t>Läsperioder</a:t>
            </a:r>
          </a:p>
          <a:p>
            <a:pPr marL="342900" indent="-342900">
              <a:buChar char="•"/>
            </a:pPr>
            <a:r>
              <a:rPr lang="sv-SE" sz="3200">
                <a:latin typeface="Arial"/>
                <a:cs typeface="Arial"/>
              </a:rPr>
              <a:t>Samläsning</a:t>
            </a:r>
          </a:p>
          <a:p>
            <a:pPr marL="342900" indent="-342900">
              <a:buChar char="•"/>
            </a:pPr>
            <a:endParaRPr lang="sv-SE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86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5955A-0CC0-8C48-AF68-67EDDAA0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"/>
                <a:cs typeface="Arial"/>
              </a:rPr>
              <a:t>Demo av funktionalitet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E8011D-FCDC-0968-4802-36412D958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481171"/>
            <a:ext cx="9463845" cy="3892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sv-SE" sz="2400" dirty="0">
                <a:latin typeface="Arial"/>
                <a:cs typeface="Arial"/>
              </a:rPr>
              <a:t>4 scenarier</a:t>
            </a:r>
            <a:endParaRPr lang="sv-SE" dirty="0"/>
          </a:p>
          <a:p>
            <a:pPr marL="1028700" lvl="1">
              <a:buFont typeface="Courier New,monospace" panose="020B0604020202020204" pitchFamily="34" charset="0"/>
              <a:buChar char="o"/>
            </a:pPr>
            <a:r>
              <a:rPr lang="sv-SE" sz="2400" dirty="0">
                <a:latin typeface="Arial"/>
                <a:cs typeface="Arial"/>
              </a:rPr>
              <a:t>Central handläggare som skapar en utbudsomgång</a:t>
            </a:r>
          </a:p>
          <a:p>
            <a:pPr marL="1028700" lvl="1">
              <a:buFont typeface="Courier New,monospace" panose="020B0604020202020204" pitchFamily="34" charset="0"/>
              <a:buChar char="o"/>
            </a:pPr>
            <a:r>
              <a:rPr lang="sv-SE" sz="2400" dirty="0">
                <a:latin typeface="Arial"/>
                <a:cs typeface="Arial"/>
              </a:rPr>
              <a:t>Institutionshandläggare som hanterar fristående kurstillfällen</a:t>
            </a:r>
          </a:p>
          <a:p>
            <a:pPr marL="1028700" lvl="1">
              <a:buFont typeface="Courier New,monospace" panose="020B0604020202020204" pitchFamily="34" charset="0"/>
              <a:buChar char="o"/>
            </a:pPr>
            <a:r>
              <a:rPr lang="sv-SE" sz="2400" dirty="0">
                <a:latin typeface="Arial"/>
                <a:cs typeface="Arial"/>
              </a:rPr>
              <a:t>Programhandläggare som lägger till kurspaketeringstillfällen med innehåll</a:t>
            </a:r>
          </a:p>
          <a:p>
            <a:pPr marL="1028700" lvl="1">
              <a:buFont typeface="Courier New,monospace" panose="020B0604020202020204" pitchFamily="34" charset="0"/>
              <a:buChar char="o"/>
            </a:pPr>
            <a:r>
              <a:rPr lang="sv-SE" sz="2400" dirty="0">
                <a:latin typeface="Arial"/>
                <a:cs typeface="Arial"/>
              </a:rPr>
              <a:t>Antagningshandläggare som granskar utbudet</a:t>
            </a:r>
          </a:p>
          <a:p>
            <a:pPr marL="1028700" lvl="1">
              <a:buFont typeface="Courier New,monospace" panose="020B0604020202020204" pitchFamily="34" charset="0"/>
              <a:buChar char="o"/>
            </a:pPr>
            <a:endParaRPr lang="sv-SE" sz="2400" dirty="0">
              <a:latin typeface="Arial"/>
              <a:cs typeface="Arial"/>
            </a:endParaRPr>
          </a:p>
          <a:p>
            <a:pPr marL="342900" indent="-342900">
              <a:buChar char="•"/>
            </a:pPr>
            <a:endParaRPr lang="sv-S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90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35DD31-8AE7-259B-3B3A-89CB47AE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Demo av funktionalitet</a:t>
            </a:r>
            <a:endParaRPr lang="sv-SE" b="0"/>
          </a:p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5FE627-7F6C-B2D6-198A-791E09B57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7622"/>
            <a:ext cx="10151165" cy="38482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sv-SE" sz="2400"/>
              <a:t>Användaren vi visar med har alla behörigheter i systemet</a:t>
            </a:r>
            <a:endParaRPr lang="en-US" sz="2400"/>
          </a:p>
          <a:p>
            <a:pPr marL="342900" indent="-342900">
              <a:buFont typeface="Arial,Sans-Serif"/>
              <a:buChar char="•"/>
            </a:pPr>
            <a:r>
              <a:rPr lang="sv-SE" sz="2400">
                <a:latin typeface="Arial"/>
                <a:cs typeface="Arial"/>
              </a:rPr>
              <a:t>Systemet  är under uppbyggnad </a:t>
            </a:r>
          </a:p>
        </p:txBody>
      </p:sp>
    </p:spTree>
    <p:extLst>
      <p:ext uri="{BB962C8B-B14F-4D97-AF65-F5344CB8AC3E}">
        <p14:creationId xmlns:p14="http://schemas.microsoft.com/office/powerpoint/2010/main" val="115799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C2A29B-0C56-4954-B80C-BE755089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sv-SE" sz="3600">
                <a:solidFill>
                  <a:srgbClr val="172B4D"/>
                </a:solidFill>
                <a:latin typeface="Arial"/>
                <a:cs typeface="Arial"/>
              </a:rPr>
              <a:t>Planering framåt - kort sikt</a:t>
            </a:r>
          </a:p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1041F0-6B47-3BD2-6038-AEFB014C0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461" y="1314237"/>
            <a:ext cx="6702831" cy="3464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Arial"/>
                <a:cs typeface="Arial"/>
              </a:rPr>
              <a:t>Planering inom program</a:t>
            </a:r>
            <a:endParaRPr lang="sv-SE" sz="2400" dirty="0"/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sv-SE" sz="2400" dirty="0">
                <a:latin typeface="Arial"/>
                <a:cs typeface="Arial"/>
              </a:rPr>
              <a:t>Typer av valmöjligheter </a:t>
            </a: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sv-SE" sz="2400" dirty="0">
                <a:latin typeface="Arial"/>
                <a:cs typeface="Arial"/>
              </a:rPr>
              <a:t>Läsperioder</a:t>
            </a:r>
          </a:p>
          <a:p>
            <a:pPr marL="342900" indent="-342900">
              <a:buChar char="•"/>
            </a:pPr>
            <a:r>
              <a:rPr lang="sv-SE" sz="2400" dirty="0">
                <a:latin typeface="Arial"/>
                <a:cs typeface="Arial"/>
              </a:rPr>
              <a:t>Inställningar för en utbudsomgång</a:t>
            </a:r>
            <a:endParaRPr lang="sv-SE" sz="2400" dirty="0"/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sv-SE" sz="2400" dirty="0">
                <a:latin typeface="Arial"/>
                <a:cs typeface="Arial"/>
              </a:rPr>
              <a:t>Vad ska kopieras/inte kopieras?</a:t>
            </a:r>
          </a:p>
          <a:p>
            <a:pPr marL="1028700" lvl="1" indent="-342900">
              <a:buFont typeface="Courier New" panose="020B0604020202020204" pitchFamily="34" charset="0"/>
              <a:buChar char="o"/>
            </a:pPr>
            <a:r>
              <a:rPr lang="sv-SE" sz="2400" dirty="0">
                <a:latin typeface="Arial"/>
                <a:cs typeface="Arial"/>
              </a:rPr>
              <a:t>Gemensamma värden</a:t>
            </a:r>
          </a:p>
          <a:p>
            <a:pPr marL="342900" indent="-342900">
              <a:buChar char="•"/>
            </a:pPr>
            <a:r>
              <a:rPr lang="sv-SE" sz="2400" dirty="0">
                <a:latin typeface="Arial"/>
                <a:cs typeface="Arial"/>
              </a:rPr>
              <a:t>Utreda processtöd i en utbudsomgång</a:t>
            </a:r>
          </a:p>
          <a:p>
            <a:pPr marL="342900" indent="-342900">
              <a:buChar char="•"/>
            </a:pPr>
            <a:r>
              <a:rPr lang="sv-SE" sz="2400" dirty="0">
                <a:latin typeface="Arial"/>
                <a:cs typeface="Arial"/>
              </a:rPr>
              <a:t>Samläsning av tillfällen</a:t>
            </a:r>
          </a:p>
        </p:txBody>
      </p:sp>
      <p:pic>
        <p:nvPicPr>
          <p:cNvPr id="4" name="Bildobjekt 3" descr="En bild som visar utomhus, väg, moln, himmel&#10;&#10;Automatiskt genererad beskrivning">
            <a:extLst>
              <a:ext uri="{FF2B5EF4-FFF2-40B4-BE49-F238E27FC236}">
                <a16:creationId xmlns:a16="http://schemas.microsoft.com/office/drawing/2014/main" id="{A8E0C99D-38BE-DCD2-E030-479E8730A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594" y="684509"/>
            <a:ext cx="3148507" cy="45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C2A29B-0C56-4954-B80C-BE755089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sv-SE" sz="3600">
                <a:solidFill>
                  <a:srgbClr val="172B4D"/>
                </a:solidFill>
                <a:latin typeface="Arial"/>
                <a:cs typeface="Arial"/>
              </a:rPr>
              <a:t>Planering framåt - lång sikt</a:t>
            </a:r>
          </a:p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1041F0-6B47-3BD2-6038-AEFB014C0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461" y="1314237"/>
            <a:ext cx="6702831" cy="3464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Arial"/>
                <a:cs typeface="Arial"/>
              </a:rPr>
              <a:t>Automatisering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Arial"/>
                <a:cs typeface="Arial"/>
              </a:rPr>
              <a:t>Masshantering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Arial"/>
                <a:cs typeface="Arial"/>
              </a:rPr>
              <a:t>Anpassning av vyerna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Arial"/>
                <a:cs typeface="Arial"/>
              </a:rPr>
              <a:t>Stöd för tidplan i systemet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Arial"/>
                <a:cs typeface="Arial"/>
              </a:rPr>
              <a:t>Relation till utbildningsplan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Arial"/>
                <a:cs typeface="Arial"/>
              </a:rPr>
              <a:t>Relation till examenskrav</a:t>
            </a:r>
            <a:endParaRPr lang="sv-SE" sz="2400" dirty="0"/>
          </a:p>
        </p:txBody>
      </p:sp>
      <p:pic>
        <p:nvPicPr>
          <p:cNvPr id="6" name="Bildobjekt 5" descr="En bild som visar person, himmel, Bagage och väskor, klädsel&#10;&#10;Automatiskt genererad beskrivning">
            <a:extLst>
              <a:ext uri="{FF2B5EF4-FFF2-40B4-BE49-F238E27FC236}">
                <a16:creationId xmlns:a16="http://schemas.microsoft.com/office/drawing/2014/main" id="{91D05C37-757E-EF17-B5C0-510026EFD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552" y="552451"/>
            <a:ext cx="57531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6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2636B0-E126-C262-7654-A2F508F6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err="1">
                <a:latin typeface="Arial"/>
                <a:cs typeface="Arial"/>
              </a:rPr>
              <a:t>Avslutning</a:t>
            </a:r>
            <a:endParaRPr lang="en-US" sz="3600">
              <a:latin typeface="Arial"/>
              <a:cs typeface="Arial"/>
            </a:endParaRPr>
          </a:p>
        </p:txBody>
      </p:sp>
      <p:pic>
        <p:nvPicPr>
          <p:cNvPr id="5" name="Bildobjekt 4" descr="HD wallpaper: selective photo of yellow tulip flowers, Vivid, Helios ...">
            <a:extLst>
              <a:ext uri="{FF2B5EF4-FFF2-40B4-BE49-F238E27FC236}">
                <a16:creationId xmlns:a16="http://schemas.microsoft.com/office/drawing/2014/main" id="{D0641DDF-05B5-AF11-2F3D-FFCE48E35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71" b="1736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057D96-903C-ED45-D7A8-9D6AA8BBD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6174" y="4149508"/>
            <a:ext cx="7485413" cy="27066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,Sans-Serif" panose="020B0604020202020204" pitchFamily="34" charset="0"/>
              <a:buChar char="•"/>
            </a:pPr>
            <a:endParaRPr lang="sv-SE" sz="2400" dirty="0">
              <a:latin typeface="Arial"/>
              <a:cs typeface="Arial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Arial"/>
                <a:cs typeface="Arial"/>
              </a:rPr>
              <a:t>Utbudsomgång i test/utbildningsmiljö från och med version 2.41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>
              <a:buFont typeface="Courier New" panose="020B0604020202020204" pitchFamily="34" charset="0"/>
              <a:buChar char="o"/>
            </a:pPr>
            <a:r>
              <a:rPr lang="sv-SE" sz="2200" dirty="0" err="1">
                <a:solidFill>
                  <a:srgbClr val="000000"/>
                </a:solidFill>
                <a:latin typeface="Arial"/>
                <a:cs typeface="Arial"/>
              </a:rPr>
              <a:t>Jira</a:t>
            </a:r>
            <a:r>
              <a:rPr lang="sv-SE" sz="2200" dirty="0">
                <a:solidFill>
                  <a:srgbClr val="000000"/>
                </a:solidFill>
                <a:latin typeface="Arial"/>
                <a:cs typeface="Arial"/>
              </a:rPr>
              <a:t> - inled ärendet med "Utbudsomgång:"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Arial"/>
                <a:cs typeface="Arial"/>
              </a:rPr>
              <a:t>Riktade fokusgrupper och användningstester</a:t>
            </a:r>
            <a:endParaRPr lang="sv-SE" sz="2400" dirty="0">
              <a:solidFill>
                <a:srgbClr val="000000"/>
              </a:solidFill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sv-SE" sz="2400" dirty="0"/>
              <a:t>Vi återkommer med tid för nästa tematräff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919972"/>
      </p:ext>
    </p:extLst>
  </p:cSld>
  <p:clrMapOvr>
    <a:masterClrMapping/>
  </p:clrMapOvr>
</p:sld>
</file>

<file path=ppt/theme/theme1.xml><?xml version="1.0" encoding="utf-8"?>
<a:theme xmlns:a="http://schemas.openxmlformats.org/drawingml/2006/main" name="Rubriksid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sid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ild och grafi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2B7371D8E4D845AB2141135A9D5464" ma:contentTypeVersion="13" ma:contentTypeDescription="Skapa ett nytt dokument." ma:contentTypeScope="" ma:versionID="9d26d9ce190fac4616058e50cc1c8e61">
  <xsd:schema xmlns:xsd="http://www.w3.org/2001/XMLSchema" xmlns:xs="http://www.w3.org/2001/XMLSchema" xmlns:p="http://schemas.microsoft.com/office/2006/metadata/properties" xmlns:ns3="2a4c2698-1ad2-4419-a691-7293414a1206" xmlns:ns4="68d613f7-1f7a-40bc-b91e-f6165451e0c5" targetNamespace="http://schemas.microsoft.com/office/2006/metadata/properties" ma:root="true" ma:fieldsID="a59ae75f1fd48053c3f1b55e2ef808c4" ns3:_="" ns4:_="">
    <xsd:import namespace="2a4c2698-1ad2-4419-a691-7293414a1206"/>
    <xsd:import namespace="68d613f7-1f7a-40bc-b91e-f6165451e0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c2698-1ad2-4419-a691-7293414a12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613f7-1f7a-40bc-b91e-f6165451e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a4c2698-1ad2-4419-a691-7293414a1206" xsi:nil="true"/>
  </documentManagement>
</p:properties>
</file>

<file path=customXml/itemProps1.xml><?xml version="1.0" encoding="utf-8"?>
<ds:datastoreItem xmlns:ds="http://schemas.openxmlformats.org/officeDocument/2006/customXml" ds:itemID="{F66748E3-CC44-405B-8E55-2F1A833217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09A087-7714-4AD3-A3ED-D2CE549FD1D6}">
  <ds:schemaRefs>
    <ds:schemaRef ds:uri="2a4c2698-1ad2-4419-a691-7293414a1206"/>
    <ds:schemaRef ds:uri="68d613f7-1f7a-40bc-b91e-f6165451e0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A1BE99-4B57-4524-813F-78394826BCD8}">
  <ds:schemaRefs>
    <ds:schemaRef ds:uri="2a4c2698-1ad2-4419-a691-7293414a1206"/>
    <ds:schemaRef ds:uri="68d613f7-1f7a-40bc-b91e-f6165451e0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178</Words>
  <Application>Microsoft Office PowerPoint</Application>
  <PresentationFormat>Bredbild</PresentationFormat>
  <Paragraphs>59</Paragraphs>
  <Slides>9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9</vt:i4>
      </vt:variant>
    </vt:vector>
  </HeadingPairs>
  <TitlesOfParts>
    <vt:vector size="18" baseType="lpstr">
      <vt:lpstr>-apple-system</vt:lpstr>
      <vt:lpstr>Arial</vt:lpstr>
      <vt:lpstr>Arial,Sans-Serif</vt:lpstr>
      <vt:lpstr>Calibri</vt:lpstr>
      <vt:lpstr>Courier New</vt:lpstr>
      <vt:lpstr>Courier New,monospace</vt:lpstr>
      <vt:lpstr>Rubriksidor</vt:lpstr>
      <vt:lpstr>Textsidor</vt:lpstr>
      <vt:lpstr>Bild och grafik</vt:lpstr>
      <vt:lpstr>Hantering av utbildningsutbud</vt:lpstr>
      <vt:lpstr>Agenda</vt:lpstr>
      <vt:lpstr>Lärdomar från senaste enkät </vt:lpstr>
      <vt:lpstr>Lärdomar från senaste enkät </vt:lpstr>
      <vt:lpstr>Demo av funktionalitet</vt:lpstr>
      <vt:lpstr>Demo av funktionalitet </vt:lpstr>
      <vt:lpstr>Planering framåt - kort sikt </vt:lpstr>
      <vt:lpstr>Planering framåt - lång sikt </vt:lpstr>
      <vt:lpstr>Avslutning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Jessica Sedig</cp:lastModifiedBy>
  <cp:revision>24</cp:revision>
  <dcterms:created xsi:type="dcterms:W3CDTF">2021-02-26T13:28:00Z</dcterms:created>
  <dcterms:modified xsi:type="dcterms:W3CDTF">2024-04-09T13:29:35Z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0x010100A82B7371D8E4D845AB2141135A9D5464</vt:lpwstr>
  </property>
</Properties>
</file>