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4" r:id="rId2"/>
    <p:sldMasterId id="2147483660" r:id="rId3"/>
  </p:sldMasterIdLst>
  <p:sldIdLst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71" r:id="rId12"/>
    <p:sldId id="267" r:id="rId13"/>
    <p:sldId id="268" r:id="rId14"/>
    <p:sldId id="270" r:id="rId15"/>
    <p:sldId id="269" r:id="rId16"/>
    <p:sldId id="266" r:id="rId1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BA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7382" autoAdjust="0"/>
  </p:normalViewPr>
  <p:slideViewPr>
    <p:cSldViewPr snapToGrid="0" snapToObjects="1">
      <p:cViewPr varScale="1">
        <p:scale>
          <a:sx n="139" d="100"/>
          <a:sy n="139" d="100"/>
        </p:scale>
        <p:origin x="156" y="8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98679B-B54F-A643-B010-1017E81F6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972" y="1757864"/>
            <a:ext cx="8880042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6A8EB5A-AEA9-5341-B7DD-5A426C62D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2972" y="4637589"/>
            <a:ext cx="7060867" cy="1500187"/>
          </a:xfrm>
        </p:spPr>
        <p:txBody>
          <a:bodyPr>
            <a:normAutofit/>
          </a:bodyPr>
          <a:lstStyle>
            <a:lvl1pPr marL="0" indent="0">
              <a:buNone/>
              <a:defRPr sz="4000">
                <a:solidFill>
                  <a:srgbClr val="83BA3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16C1F7F9-6814-2C43-808E-EDE47956DD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71893"/>
            <a:ext cx="2254599" cy="640890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4225402B-A6CF-B64E-8B71-B3310883103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571103" y="3560957"/>
            <a:ext cx="8620896" cy="3297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04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si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CDA568E9-8390-364D-A613-AF7AFB6DE2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76B83064-9217-F94C-8BE1-AC05780857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E1A2F682-C09A-014E-9126-1288248554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1998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07725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sid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DA1CA630-10C6-844D-92B2-747A3820A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681038"/>
            <a:ext cx="10427677" cy="4854790"/>
          </a:xfrm>
        </p:spPr>
        <p:txBody>
          <a:bodyPr/>
          <a:lstStyle/>
          <a:p>
            <a:pPr lvl="0"/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E485D7EF-95A7-9341-87B1-40214232BD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522E51CE-F8A8-BD4F-AD5A-8243AC9DB21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0470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sid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9B365F4-9335-804D-AD02-B4AFA143D0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681037"/>
            <a:ext cx="5181600" cy="4854790"/>
          </a:xfrm>
        </p:spPr>
        <p:txBody>
          <a:bodyPr/>
          <a:lstStyle/>
          <a:p>
            <a:pPr lvl="0"/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2A7AF4A-2846-0840-959B-B7FBF0BCA2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681037"/>
            <a:ext cx="5181600" cy="4854790"/>
          </a:xfrm>
        </p:spPr>
        <p:txBody>
          <a:bodyPr/>
          <a:lstStyle/>
          <a:p>
            <a:pPr lvl="0"/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254BFD2-BFCF-1548-8B7D-7F9EE5DBE91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BC2F6B5F-408D-FD47-A4B1-9DC39885734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7479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sid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9B365F4-9335-804D-AD02-B4AFA143D0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681037"/>
            <a:ext cx="3323492" cy="4854790"/>
          </a:xfrm>
        </p:spPr>
        <p:txBody>
          <a:bodyPr/>
          <a:lstStyle/>
          <a:p>
            <a:pPr lvl="0"/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254BFD2-BFCF-1548-8B7D-7F9EE5DBE91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BC2F6B5F-408D-FD47-A4B1-9DC39885734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E2C32532-1357-9F4B-A097-C425A80234E4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434254" y="681037"/>
            <a:ext cx="3323492" cy="4854790"/>
          </a:xfrm>
        </p:spPr>
        <p:txBody>
          <a:bodyPr/>
          <a:lstStyle/>
          <a:p>
            <a:pPr lvl="0"/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ABD89224-AC29-F54E-8A28-24086E7A688C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8030308" y="681037"/>
            <a:ext cx="3323492" cy="4854790"/>
          </a:xfrm>
        </p:spPr>
        <p:txBody>
          <a:bodyPr/>
          <a:lstStyle/>
          <a:p>
            <a:pPr lvl="0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39462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5599670" cy="727633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5682"/>
            <a:ext cx="5599670" cy="3900145"/>
          </a:xfrm>
        </p:spPr>
        <p:txBody>
          <a:bodyPr/>
          <a:lstStyle>
            <a:lvl1pPr marL="0" indent="0">
              <a:buNone/>
              <a:defRPr/>
            </a:lvl1pPr>
            <a:lvl2pPr marL="685800" indent="-228600">
              <a:buFont typeface="Arial" panose="020B0604020202020204" pitchFamily="34" charset="0"/>
              <a:buChar char="•"/>
              <a:defRPr/>
            </a:lvl2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CDA568E9-8390-364D-A613-AF7AFB6DE2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76B83064-9217-F94C-8BE1-AC05780857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E1A2F682-C09A-014E-9126-1288248554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290486" y="0"/>
            <a:ext cx="4901512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40128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1">
            <a:extLst>
              <a:ext uri="{FF2B5EF4-FFF2-40B4-BE49-F238E27FC236}">
                <a16:creationId xmlns:a16="http://schemas.microsoft.com/office/drawing/2014/main" id="{4EBFFC32-252D-804A-B2AE-737D5115F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6995984" cy="727633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DA1CA630-10C6-844D-92B2-747A3820A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5682"/>
            <a:ext cx="6995984" cy="390014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E485D7EF-95A7-9341-87B1-40214232BD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522E51CE-F8A8-BD4F-AD5A-8243AC9DB21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500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E4C2037-889A-AE41-A44E-78FAD167E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3449"/>
            <a:ext cx="10515600" cy="389237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41020CCC-0010-E342-9C88-2356FB6CA7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67339096-64E1-604B-B1CA-9C02AA7E24E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  <p:sp>
        <p:nvSpPr>
          <p:cNvPr id="10" name="Rubrik 1">
            <a:extLst>
              <a:ext uri="{FF2B5EF4-FFF2-40B4-BE49-F238E27FC236}">
                <a16:creationId xmlns:a16="http://schemas.microsoft.com/office/drawing/2014/main" id="{B4AC2F1C-13F0-0E40-8079-AA162379D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681037"/>
            <a:ext cx="10515599" cy="727633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697558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CC14CD-CE4A-CE4C-8DA0-C6903765C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72763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9B365F4-9335-804D-AD02-B4AFA143D0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43449"/>
            <a:ext cx="5181600" cy="389237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2A7AF4A-2846-0840-959B-B7FBF0BCA2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43449"/>
            <a:ext cx="5181600" cy="389237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254BFD2-BFCF-1548-8B7D-7F9EE5DBE91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BC2F6B5F-408D-FD47-A4B1-9DC39885734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310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i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6832"/>
            <a:ext cx="5599670" cy="4808996"/>
          </a:xfrm>
        </p:spPr>
        <p:txBody>
          <a:bodyPr/>
          <a:lstStyle>
            <a:lvl1pPr marL="0" indent="0">
              <a:buNone/>
              <a:defRPr/>
            </a:lvl1pPr>
            <a:lvl2pPr marL="685800" indent="-228600">
              <a:buFont typeface="Arial" panose="020B0604020202020204" pitchFamily="34" charset="0"/>
              <a:buChar char="•"/>
              <a:defRPr/>
            </a:lvl2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CDA568E9-8390-364D-A613-AF7AFB6DE2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76B83064-9217-F94C-8BE1-AC05780857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E1A2F682-C09A-014E-9126-1288248554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290486" y="0"/>
            <a:ext cx="4901512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2719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id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DA1CA630-10C6-844D-92B2-747A3820A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1038"/>
            <a:ext cx="6995984" cy="485479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E485D7EF-95A7-9341-87B1-40214232BD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522E51CE-F8A8-BD4F-AD5A-8243AC9DB21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462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id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E4C2037-889A-AE41-A44E-78FAD167E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1037"/>
            <a:ext cx="10515600" cy="485479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41020CCC-0010-E342-9C88-2356FB6CA7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67339096-64E1-604B-B1CA-9C02AA7E24E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711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id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9B365F4-9335-804D-AD02-B4AFA143D0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681037"/>
            <a:ext cx="5181600" cy="485479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2A7AF4A-2846-0840-959B-B7FBF0BCA2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681037"/>
            <a:ext cx="5181600" cy="485479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254BFD2-BFCF-1548-8B7D-7F9EE5DBE91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BC2F6B5F-408D-FD47-A4B1-9DC39885734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487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CCB133C-2033-3345-A558-7A285E9A2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97A962-2584-BA49-9D47-3305C0869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C5BE25DF-F204-CD78-B519-487720AE0A73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11363325" y="63500"/>
            <a:ext cx="787400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sv-SE" sz="8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Begränsad delning</a:t>
            </a:r>
          </a:p>
        </p:txBody>
      </p:sp>
    </p:spTree>
    <p:extLst>
      <p:ext uri="{BB962C8B-B14F-4D97-AF65-F5344CB8AC3E}">
        <p14:creationId xmlns:p14="http://schemas.microsoft.com/office/powerpoint/2010/main" val="3303198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3" r:id="rId3"/>
    <p:sldLayoutId id="2147483650" r:id="rId4"/>
    <p:sldLayoutId id="2147483652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CCB133C-2033-3345-A558-7A285E9A2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97A962-2584-BA49-9D47-3305C0869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1C66B4F2-D579-216F-216D-9264AF1396A0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11363325" y="63500"/>
            <a:ext cx="787400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sv-SE" sz="8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Begränsad delning</a:t>
            </a:r>
          </a:p>
        </p:txBody>
      </p:sp>
    </p:spTree>
    <p:extLst>
      <p:ext uri="{BB962C8B-B14F-4D97-AF65-F5344CB8AC3E}">
        <p14:creationId xmlns:p14="http://schemas.microsoft.com/office/powerpoint/2010/main" val="1343303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CCB133C-2033-3345-A558-7A285E9A2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97A962-2584-BA49-9D47-3305C0869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DF39B47B-0ABB-A1E1-E4B0-AF9AE0583053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11363325" y="63500"/>
            <a:ext cx="787400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sv-SE" sz="8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Begränsad delning</a:t>
            </a:r>
          </a:p>
        </p:txBody>
      </p:sp>
    </p:spTree>
    <p:extLst>
      <p:ext uri="{BB962C8B-B14F-4D97-AF65-F5344CB8AC3E}">
        <p14:creationId xmlns:p14="http://schemas.microsoft.com/office/powerpoint/2010/main" val="1498927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C774F7-3019-5C45-A23F-88D15036D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Lärosätesanpassningar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B56BA64-F3B5-D546-9024-60189949AD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2024-04-09</a:t>
            </a:r>
          </a:p>
        </p:txBody>
      </p:sp>
    </p:spTree>
    <p:extLst>
      <p:ext uri="{BB962C8B-B14F-4D97-AF65-F5344CB8AC3E}">
        <p14:creationId xmlns:p14="http://schemas.microsoft.com/office/powerpoint/2010/main" val="922104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EF0C14-436C-0524-54EB-5E16AE4E45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7C97FA5-0541-74E2-C85A-C34C9B357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8803234" cy="727633"/>
          </a:xfrm>
        </p:spPr>
        <p:txBody>
          <a:bodyPr/>
          <a:lstStyle/>
          <a:p>
            <a:pPr algn="ctr"/>
            <a:r>
              <a:rPr lang="sv-SE" dirty="0"/>
              <a:t>Viktiga saker att komma ihåg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74D9AEFE-2579-CBD8-B931-CE31CC6D71A3}"/>
              </a:ext>
            </a:extLst>
          </p:cNvPr>
          <p:cNvSpPr txBox="1"/>
          <p:nvPr/>
        </p:nvSpPr>
        <p:spPr>
          <a:xfrm>
            <a:off x="1096417" y="1723706"/>
            <a:ext cx="948676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/>
              <a:t>Ifall skapandet av en </a:t>
            </a:r>
            <a:r>
              <a:rPr lang="sv-SE" sz="2000" dirty="0" err="1"/>
              <a:t>isp</a:t>
            </a:r>
            <a:r>
              <a:rPr lang="sv-SE" sz="2000" dirty="0"/>
              <a:t>-version använder en mall som innehåller färre element (paneler, </a:t>
            </a:r>
            <a:br>
              <a:rPr lang="sv-SE" sz="2000" dirty="0"/>
            </a:br>
            <a:r>
              <a:rPr lang="sv-SE" sz="2000" dirty="0"/>
              <a:t>attribut, valmöjligheter, </a:t>
            </a:r>
            <a:r>
              <a:rPr lang="sv-SE" sz="2000" dirty="0" err="1"/>
              <a:t>etc</a:t>
            </a:r>
            <a:r>
              <a:rPr lang="sv-SE" sz="2000" dirty="0"/>
              <a:t>) än den mall som användes för den förra </a:t>
            </a:r>
            <a:r>
              <a:rPr lang="sv-SE" sz="2000" dirty="0" err="1"/>
              <a:t>isp</a:t>
            </a:r>
            <a:r>
              <a:rPr lang="sv-SE" sz="2000" dirty="0"/>
              <a:t>-versionen </a:t>
            </a:r>
            <a:br>
              <a:rPr lang="sv-SE" sz="2000" dirty="0"/>
            </a:br>
            <a:r>
              <a:rPr lang="sv-SE" sz="2000" dirty="0"/>
              <a:t>så är det möjligt att en del av informationen inte tas med i den nya ISP-versionen. </a:t>
            </a:r>
            <a:br>
              <a:rPr lang="sv-SE" sz="2000" dirty="0"/>
            </a:br>
            <a:r>
              <a:rPr lang="sv-SE" sz="2000" dirty="0"/>
              <a:t>Här är några tänkbara scenarios för detta: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AC1ADAAC-40BD-9D05-D07C-35903420A871}"/>
              </a:ext>
            </a:extLst>
          </p:cNvPr>
          <p:cNvSpPr txBox="1"/>
          <p:nvPr/>
        </p:nvSpPr>
        <p:spPr>
          <a:xfrm>
            <a:off x="1375285" y="3267825"/>
            <a:ext cx="97142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sv-SE" sz="2000" dirty="0"/>
              <a:t>Avveckling av en mall som innehåller fler element (paneler, attribut, valmöjligheter) än </a:t>
            </a:r>
            <a:br>
              <a:rPr lang="sv-SE" sz="2000" dirty="0"/>
            </a:br>
            <a:r>
              <a:rPr lang="sv-SE" sz="2000" dirty="0"/>
              <a:t>mallar med lägre versionsnummer eller mallar på ovanliggande nivå.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A116CEDA-35D0-DA92-A9BE-B8FDAB73A683}"/>
              </a:ext>
            </a:extLst>
          </p:cNvPr>
          <p:cNvSpPr txBox="1"/>
          <p:nvPr/>
        </p:nvSpPr>
        <p:spPr>
          <a:xfrm>
            <a:off x="1354125" y="4146342"/>
            <a:ext cx="99200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+mj-lt"/>
              <a:buAutoNum type="alphaUcPeriod" startAt="2"/>
            </a:pPr>
            <a:r>
              <a:rPr lang="sv-SE" sz="2000" dirty="0"/>
              <a:t>Publicering av en mall som innehåller färre element (paneler, attribut, valmöjligheter) än </a:t>
            </a:r>
            <a:br>
              <a:rPr lang="sv-SE" sz="2000" dirty="0"/>
            </a:br>
            <a:r>
              <a:rPr lang="sv-SE" sz="2000" dirty="0"/>
              <a:t>den mall som används senast.</a:t>
            </a:r>
          </a:p>
        </p:txBody>
      </p:sp>
    </p:spTree>
    <p:extLst>
      <p:ext uri="{BB962C8B-B14F-4D97-AF65-F5344CB8AC3E}">
        <p14:creationId xmlns:p14="http://schemas.microsoft.com/office/powerpoint/2010/main" val="849159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66DF9E-EF90-A93A-5D92-B013DA9742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81438E6-33D1-F928-F7B8-9E230004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8803234" cy="727633"/>
          </a:xfrm>
        </p:spPr>
        <p:txBody>
          <a:bodyPr/>
          <a:lstStyle/>
          <a:p>
            <a:pPr algn="ctr"/>
            <a:r>
              <a:rPr lang="sv-SE" dirty="0"/>
              <a:t>Scenario 1 – avveckling av </a:t>
            </a:r>
            <a:r>
              <a:rPr lang="sv-SE" dirty="0" err="1"/>
              <a:t>mallversion</a:t>
            </a:r>
            <a:endParaRPr lang="sv-SE" dirty="0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F2B466F6-61F7-B188-D53E-A76B4627C245}"/>
              </a:ext>
            </a:extLst>
          </p:cNvPr>
          <p:cNvSpPr txBox="1"/>
          <p:nvPr/>
        </p:nvSpPr>
        <p:spPr>
          <a:xfrm>
            <a:off x="673120" y="4789670"/>
            <a:ext cx="1073633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b="1" dirty="0"/>
              <a:t>Beskrivning</a:t>
            </a:r>
            <a:r>
              <a:rPr lang="sv-SE" sz="1400" dirty="0"/>
              <a:t>: Den senast publicerade versionen har fler element än sin föregångare eftersom den har synkroniserats mot den nationella mallen. </a:t>
            </a:r>
            <a:br>
              <a:rPr lang="sv-SE" sz="1400" dirty="0"/>
            </a:br>
            <a:r>
              <a:rPr lang="sv-SE" sz="1400" dirty="0"/>
              <a:t>Avveckling av </a:t>
            </a:r>
            <a:r>
              <a:rPr lang="sv-SE" sz="1400" dirty="0" err="1"/>
              <a:t>mallversion</a:t>
            </a:r>
            <a:r>
              <a:rPr lang="sv-SE" sz="1400" dirty="0"/>
              <a:t> 2 leder till att de </a:t>
            </a:r>
            <a:r>
              <a:rPr lang="sv-SE" sz="1400" dirty="0" err="1"/>
              <a:t>ISPer</a:t>
            </a:r>
            <a:r>
              <a:rPr lang="sv-SE" sz="1400" dirty="0"/>
              <a:t> som har använt version 2 kommer i deras nästa </a:t>
            </a:r>
            <a:r>
              <a:rPr lang="sv-SE" sz="1400" dirty="0" err="1"/>
              <a:t>isp</a:t>
            </a:r>
            <a:r>
              <a:rPr lang="sv-SE" sz="1400" dirty="0"/>
              <a:t>-version att använda </a:t>
            </a:r>
            <a:r>
              <a:rPr lang="sv-SE" sz="1400" dirty="0" err="1"/>
              <a:t>mallversion</a:t>
            </a:r>
            <a:r>
              <a:rPr lang="sv-SE" sz="1400" dirty="0"/>
              <a:t> 1</a:t>
            </a:r>
            <a:br>
              <a:rPr lang="sv-SE" sz="1400" dirty="0"/>
            </a:br>
            <a:r>
              <a:rPr lang="sv-SE" sz="1400" dirty="0"/>
              <a:t>och därför visas inte information som lagts till i de attribut som lades till i och med synkroniseringen.</a:t>
            </a:r>
          </a:p>
        </p:txBody>
      </p:sp>
      <p:cxnSp>
        <p:nvCxnSpPr>
          <p:cNvPr id="3" name="Rak pilkoppling 2">
            <a:extLst>
              <a:ext uri="{FF2B5EF4-FFF2-40B4-BE49-F238E27FC236}">
                <a16:creationId xmlns:a16="http://schemas.microsoft.com/office/drawing/2014/main" id="{B21EFD68-9905-34F7-6B54-0CFF45293FA7}"/>
              </a:ext>
            </a:extLst>
          </p:cNvPr>
          <p:cNvCxnSpPr/>
          <p:nvPr/>
        </p:nvCxnSpPr>
        <p:spPr>
          <a:xfrm>
            <a:off x="1953997" y="3668138"/>
            <a:ext cx="842838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llips 3">
            <a:extLst>
              <a:ext uri="{FF2B5EF4-FFF2-40B4-BE49-F238E27FC236}">
                <a16:creationId xmlns:a16="http://schemas.microsoft.com/office/drawing/2014/main" id="{A6C6E2D6-D5F9-278B-7F43-DFAF996ECE97}"/>
              </a:ext>
            </a:extLst>
          </p:cNvPr>
          <p:cNvSpPr/>
          <p:nvPr/>
        </p:nvSpPr>
        <p:spPr>
          <a:xfrm>
            <a:off x="4372149" y="1886370"/>
            <a:ext cx="397866" cy="369332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Ellips 4">
            <a:extLst>
              <a:ext uri="{FF2B5EF4-FFF2-40B4-BE49-F238E27FC236}">
                <a16:creationId xmlns:a16="http://schemas.microsoft.com/office/drawing/2014/main" id="{71EDB3B8-F0D7-76F1-C438-7A35FC528729}"/>
              </a:ext>
            </a:extLst>
          </p:cNvPr>
          <p:cNvSpPr/>
          <p:nvPr/>
        </p:nvSpPr>
        <p:spPr>
          <a:xfrm>
            <a:off x="6595864" y="1886370"/>
            <a:ext cx="397866" cy="397140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9" name="Rak pilkoppling 8">
            <a:extLst>
              <a:ext uri="{FF2B5EF4-FFF2-40B4-BE49-F238E27FC236}">
                <a16:creationId xmlns:a16="http://schemas.microsoft.com/office/drawing/2014/main" id="{483A1F89-B7A8-4C05-0351-722D119998C3}"/>
              </a:ext>
            </a:extLst>
          </p:cNvPr>
          <p:cNvCxnSpPr>
            <a:cxnSpLocks/>
            <a:endCxn id="4" idx="3"/>
          </p:cNvCxnSpPr>
          <p:nvPr/>
        </p:nvCxnSpPr>
        <p:spPr>
          <a:xfrm flipV="1">
            <a:off x="2901630" y="2201615"/>
            <a:ext cx="1528785" cy="146652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k pilkoppling 9">
            <a:extLst>
              <a:ext uri="{FF2B5EF4-FFF2-40B4-BE49-F238E27FC236}">
                <a16:creationId xmlns:a16="http://schemas.microsoft.com/office/drawing/2014/main" id="{40BDFC3B-0E61-6BD2-1DB0-343A4F5BE09C}"/>
              </a:ext>
            </a:extLst>
          </p:cNvPr>
          <p:cNvCxnSpPr>
            <a:cxnSpLocks/>
            <a:stCxn id="4" idx="6"/>
            <a:endCxn id="5" idx="2"/>
          </p:cNvCxnSpPr>
          <p:nvPr/>
        </p:nvCxnSpPr>
        <p:spPr>
          <a:xfrm>
            <a:off x="4770015" y="2071036"/>
            <a:ext cx="1825849" cy="1390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ruta 10">
            <a:extLst>
              <a:ext uri="{FF2B5EF4-FFF2-40B4-BE49-F238E27FC236}">
                <a16:creationId xmlns:a16="http://schemas.microsoft.com/office/drawing/2014/main" id="{AA65652B-77EF-A60A-61D0-FF572DEE0BF6}"/>
              </a:ext>
            </a:extLst>
          </p:cNvPr>
          <p:cNvSpPr txBox="1"/>
          <p:nvPr/>
        </p:nvSpPr>
        <p:spPr>
          <a:xfrm>
            <a:off x="2562030" y="2316639"/>
            <a:ext cx="1469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Lärosätesmall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EFC4732D-5CB7-0BC5-5F79-1C1D23C1F07D}"/>
              </a:ext>
            </a:extLst>
          </p:cNvPr>
          <p:cNvSpPr txBox="1"/>
          <p:nvPr/>
        </p:nvSpPr>
        <p:spPr>
          <a:xfrm>
            <a:off x="6806724" y="2705975"/>
            <a:ext cx="1275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synkronisering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09F84DDE-AB1C-0A35-2B4E-9F6C5A392DC6}"/>
              </a:ext>
            </a:extLst>
          </p:cNvPr>
          <p:cNvSpPr txBox="1"/>
          <p:nvPr/>
        </p:nvSpPr>
        <p:spPr>
          <a:xfrm>
            <a:off x="4372149" y="1592497"/>
            <a:ext cx="3978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/>
              <a:t>v 1</a:t>
            </a: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8D0DFFFC-95F1-8D1E-44E9-877BAEBDD029}"/>
              </a:ext>
            </a:extLst>
          </p:cNvPr>
          <p:cNvSpPr txBox="1"/>
          <p:nvPr/>
        </p:nvSpPr>
        <p:spPr>
          <a:xfrm>
            <a:off x="6567258" y="1580144"/>
            <a:ext cx="3978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/>
              <a:t>v 2</a:t>
            </a:r>
          </a:p>
        </p:txBody>
      </p:sp>
      <p:cxnSp>
        <p:nvCxnSpPr>
          <p:cNvPr id="15" name="Rak pilkoppling 14">
            <a:extLst>
              <a:ext uri="{FF2B5EF4-FFF2-40B4-BE49-F238E27FC236}">
                <a16:creationId xmlns:a16="http://schemas.microsoft.com/office/drawing/2014/main" id="{02DE45FA-FE5A-95DF-2DF8-D1DF4BFABF8E}"/>
              </a:ext>
            </a:extLst>
          </p:cNvPr>
          <p:cNvCxnSpPr>
            <a:cxnSpLocks/>
            <a:endCxn id="5" idx="4"/>
          </p:cNvCxnSpPr>
          <p:nvPr/>
        </p:nvCxnSpPr>
        <p:spPr>
          <a:xfrm flipH="1" flipV="1">
            <a:off x="6794797" y="2283510"/>
            <a:ext cx="802" cy="1384628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koppling 15">
            <a:extLst>
              <a:ext uri="{FF2B5EF4-FFF2-40B4-BE49-F238E27FC236}">
                <a16:creationId xmlns:a16="http://schemas.microsoft.com/office/drawing/2014/main" id="{AEF33EDB-14B8-406F-CEC8-3A1E2C4410CC}"/>
              </a:ext>
            </a:extLst>
          </p:cNvPr>
          <p:cNvCxnSpPr/>
          <p:nvPr/>
        </p:nvCxnSpPr>
        <p:spPr>
          <a:xfrm>
            <a:off x="2287009" y="3514735"/>
            <a:ext cx="0" cy="30680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koppling 16">
            <a:extLst>
              <a:ext uri="{FF2B5EF4-FFF2-40B4-BE49-F238E27FC236}">
                <a16:creationId xmlns:a16="http://schemas.microsoft.com/office/drawing/2014/main" id="{AEC78865-2A00-F578-394B-537507BBE1F1}"/>
              </a:ext>
            </a:extLst>
          </p:cNvPr>
          <p:cNvCxnSpPr/>
          <p:nvPr/>
        </p:nvCxnSpPr>
        <p:spPr>
          <a:xfrm>
            <a:off x="5014167" y="3514735"/>
            <a:ext cx="0" cy="30680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koppling 17">
            <a:extLst>
              <a:ext uri="{FF2B5EF4-FFF2-40B4-BE49-F238E27FC236}">
                <a16:creationId xmlns:a16="http://schemas.microsoft.com/office/drawing/2014/main" id="{EC3FE30C-98F0-3648-BB06-AD0B23030340}"/>
              </a:ext>
            </a:extLst>
          </p:cNvPr>
          <p:cNvCxnSpPr/>
          <p:nvPr/>
        </p:nvCxnSpPr>
        <p:spPr>
          <a:xfrm>
            <a:off x="9826799" y="3514735"/>
            <a:ext cx="0" cy="30680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ruta 18">
            <a:extLst>
              <a:ext uri="{FF2B5EF4-FFF2-40B4-BE49-F238E27FC236}">
                <a16:creationId xmlns:a16="http://schemas.microsoft.com/office/drawing/2014/main" id="{77D91B89-1541-030F-63DD-52AB43FF72A3}"/>
              </a:ext>
            </a:extLst>
          </p:cNvPr>
          <p:cNvSpPr txBox="1"/>
          <p:nvPr/>
        </p:nvSpPr>
        <p:spPr>
          <a:xfrm>
            <a:off x="1432284" y="3744352"/>
            <a:ext cx="1619416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1400" dirty="0"/>
              <a:t>Nationell mall</a:t>
            </a:r>
          </a:p>
        </p:txBody>
      </p:sp>
      <p:cxnSp>
        <p:nvCxnSpPr>
          <p:cNvPr id="20" name="Rak pilkoppling 19">
            <a:extLst>
              <a:ext uri="{FF2B5EF4-FFF2-40B4-BE49-F238E27FC236}">
                <a16:creationId xmlns:a16="http://schemas.microsoft.com/office/drawing/2014/main" id="{4D8F9FB8-176E-FA25-4E31-93FE3B204B7A}"/>
              </a:ext>
            </a:extLst>
          </p:cNvPr>
          <p:cNvCxnSpPr>
            <a:cxnSpLocks/>
          </p:cNvCxnSpPr>
          <p:nvPr/>
        </p:nvCxnSpPr>
        <p:spPr>
          <a:xfrm flipH="1" flipV="1">
            <a:off x="5177349" y="3797773"/>
            <a:ext cx="1289288" cy="35482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ruta 20">
            <a:extLst>
              <a:ext uri="{FF2B5EF4-FFF2-40B4-BE49-F238E27FC236}">
                <a16:creationId xmlns:a16="http://schemas.microsoft.com/office/drawing/2014/main" id="{D2AC603A-257B-3665-2086-4BFC0B507505}"/>
              </a:ext>
            </a:extLst>
          </p:cNvPr>
          <p:cNvSpPr txBox="1"/>
          <p:nvPr/>
        </p:nvSpPr>
        <p:spPr>
          <a:xfrm>
            <a:off x="5080167" y="4152596"/>
            <a:ext cx="3827125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1400" dirty="0"/>
              <a:t>Nationella mallen har fått tillägg (panel/attribut)</a:t>
            </a:r>
          </a:p>
        </p:txBody>
      </p:sp>
      <p:cxnSp>
        <p:nvCxnSpPr>
          <p:cNvPr id="37" name="Rak pilkoppling 36">
            <a:extLst>
              <a:ext uri="{FF2B5EF4-FFF2-40B4-BE49-F238E27FC236}">
                <a16:creationId xmlns:a16="http://schemas.microsoft.com/office/drawing/2014/main" id="{F8776928-F3A6-52AC-94D6-894AD3F966AB}"/>
              </a:ext>
            </a:extLst>
          </p:cNvPr>
          <p:cNvCxnSpPr>
            <a:cxnSpLocks/>
          </p:cNvCxnSpPr>
          <p:nvPr/>
        </p:nvCxnSpPr>
        <p:spPr>
          <a:xfrm flipH="1" flipV="1">
            <a:off x="7134397" y="2117765"/>
            <a:ext cx="614477" cy="2707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ruta 37">
            <a:extLst>
              <a:ext uri="{FF2B5EF4-FFF2-40B4-BE49-F238E27FC236}">
                <a16:creationId xmlns:a16="http://schemas.microsoft.com/office/drawing/2014/main" id="{83D99236-6202-6EAA-A401-60C2589D779B}"/>
              </a:ext>
            </a:extLst>
          </p:cNvPr>
          <p:cNvSpPr txBox="1"/>
          <p:nvPr/>
        </p:nvSpPr>
        <p:spPr>
          <a:xfrm>
            <a:off x="7712589" y="2238828"/>
            <a:ext cx="1275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avveckla</a:t>
            </a:r>
          </a:p>
        </p:txBody>
      </p:sp>
    </p:spTree>
    <p:extLst>
      <p:ext uri="{BB962C8B-B14F-4D97-AF65-F5344CB8AC3E}">
        <p14:creationId xmlns:p14="http://schemas.microsoft.com/office/powerpoint/2010/main" val="3729510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EA38CB-8DA7-57AE-6616-70960C7704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D9DF8D5-B84A-E658-5CDB-68DFB24AB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8803234" cy="727633"/>
          </a:xfrm>
        </p:spPr>
        <p:txBody>
          <a:bodyPr/>
          <a:lstStyle/>
          <a:p>
            <a:pPr algn="ctr"/>
            <a:r>
              <a:rPr lang="sv-SE" dirty="0"/>
              <a:t>Scenario 2 – avveckling av sista versionen på organisationsnivån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BF13C2F7-60F2-F379-6FBB-2D896EAE13C2}"/>
              </a:ext>
            </a:extLst>
          </p:cNvPr>
          <p:cNvSpPr txBox="1"/>
          <p:nvPr/>
        </p:nvSpPr>
        <p:spPr>
          <a:xfrm>
            <a:off x="673120" y="4725083"/>
            <a:ext cx="1043965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b="1" dirty="0"/>
              <a:t>Beskrivning</a:t>
            </a:r>
            <a:r>
              <a:rPr lang="sv-SE" sz="1400" dirty="0"/>
              <a:t>: Detta scenario påminner om scenario 1. Den publicerade versionen på fakultetsnivå har fler element än mallen på lärosätesnivå </a:t>
            </a:r>
            <a:br>
              <a:rPr lang="sv-SE" sz="1400" dirty="0"/>
            </a:br>
            <a:r>
              <a:rPr lang="sv-SE" sz="1400" dirty="0"/>
              <a:t>eftersom den har synkroniserats mot den nationella mallen vid ett senare tillfälle.</a:t>
            </a:r>
            <a:br>
              <a:rPr lang="sv-SE" sz="1400" dirty="0"/>
            </a:br>
            <a:r>
              <a:rPr lang="sv-SE" sz="1400" dirty="0"/>
              <a:t>Ett annat tänkbart scenario är att mallen på fakultetsnivå innehåller fler valmöjligheter i en rullista, tex i ’Ej poänggivande aktiviteter’,</a:t>
            </a:r>
            <a:br>
              <a:rPr lang="sv-SE" sz="1400" dirty="0"/>
            </a:br>
            <a:r>
              <a:rPr lang="sv-SE" sz="1400" dirty="0"/>
              <a:t>dvs extra valmöjlighet(er) har lagts in av lärosätets administratör.</a:t>
            </a:r>
          </a:p>
        </p:txBody>
      </p:sp>
      <p:cxnSp>
        <p:nvCxnSpPr>
          <p:cNvPr id="3" name="Rak pilkoppling 2">
            <a:extLst>
              <a:ext uri="{FF2B5EF4-FFF2-40B4-BE49-F238E27FC236}">
                <a16:creationId xmlns:a16="http://schemas.microsoft.com/office/drawing/2014/main" id="{0737CC30-7DA0-7471-24D2-08694AC88CC7}"/>
              </a:ext>
            </a:extLst>
          </p:cNvPr>
          <p:cNvCxnSpPr/>
          <p:nvPr/>
        </p:nvCxnSpPr>
        <p:spPr>
          <a:xfrm>
            <a:off x="1953997" y="3668138"/>
            <a:ext cx="842838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llips 3">
            <a:extLst>
              <a:ext uri="{FF2B5EF4-FFF2-40B4-BE49-F238E27FC236}">
                <a16:creationId xmlns:a16="http://schemas.microsoft.com/office/drawing/2014/main" id="{816621B4-A7F6-91B5-468E-75321DD89C51}"/>
              </a:ext>
            </a:extLst>
          </p:cNvPr>
          <p:cNvSpPr/>
          <p:nvPr/>
        </p:nvSpPr>
        <p:spPr>
          <a:xfrm>
            <a:off x="4372149" y="1886370"/>
            <a:ext cx="397866" cy="369332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Ellips 4">
            <a:extLst>
              <a:ext uri="{FF2B5EF4-FFF2-40B4-BE49-F238E27FC236}">
                <a16:creationId xmlns:a16="http://schemas.microsoft.com/office/drawing/2014/main" id="{69974F46-CB8D-93FC-53C7-A1403B8415DD}"/>
              </a:ext>
            </a:extLst>
          </p:cNvPr>
          <p:cNvSpPr/>
          <p:nvPr/>
        </p:nvSpPr>
        <p:spPr>
          <a:xfrm>
            <a:off x="7111432" y="2415720"/>
            <a:ext cx="397866" cy="397140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9" name="Rak pilkoppling 8">
            <a:extLst>
              <a:ext uri="{FF2B5EF4-FFF2-40B4-BE49-F238E27FC236}">
                <a16:creationId xmlns:a16="http://schemas.microsoft.com/office/drawing/2014/main" id="{6D8EC474-1240-01B3-E232-BB24638AECB5}"/>
              </a:ext>
            </a:extLst>
          </p:cNvPr>
          <p:cNvCxnSpPr>
            <a:cxnSpLocks/>
            <a:endCxn id="4" idx="3"/>
          </p:cNvCxnSpPr>
          <p:nvPr/>
        </p:nvCxnSpPr>
        <p:spPr>
          <a:xfrm flipV="1">
            <a:off x="2901630" y="2201615"/>
            <a:ext cx="1528785" cy="146652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k pilkoppling 9">
            <a:extLst>
              <a:ext uri="{FF2B5EF4-FFF2-40B4-BE49-F238E27FC236}">
                <a16:creationId xmlns:a16="http://schemas.microsoft.com/office/drawing/2014/main" id="{BEDB3B6A-9358-E7A1-0C93-3EDFE5E3A5EB}"/>
              </a:ext>
            </a:extLst>
          </p:cNvPr>
          <p:cNvCxnSpPr>
            <a:cxnSpLocks/>
            <a:endCxn id="5" idx="2"/>
          </p:cNvCxnSpPr>
          <p:nvPr/>
        </p:nvCxnSpPr>
        <p:spPr>
          <a:xfrm flipV="1">
            <a:off x="6352357" y="2614290"/>
            <a:ext cx="759075" cy="105719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ruta 12">
            <a:extLst>
              <a:ext uri="{FF2B5EF4-FFF2-40B4-BE49-F238E27FC236}">
                <a16:creationId xmlns:a16="http://schemas.microsoft.com/office/drawing/2014/main" id="{BA942CFD-6BCC-A56A-BDAC-DE6D63846DB8}"/>
              </a:ext>
            </a:extLst>
          </p:cNvPr>
          <p:cNvSpPr txBox="1"/>
          <p:nvPr/>
        </p:nvSpPr>
        <p:spPr>
          <a:xfrm>
            <a:off x="4372149" y="1592497"/>
            <a:ext cx="3978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/>
              <a:t>v 1</a:t>
            </a: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6B115F15-EC78-2048-57C7-3B13B4B2A2C3}"/>
              </a:ext>
            </a:extLst>
          </p:cNvPr>
          <p:cNvSpPr txBox="1"/>
          <p:nvPr/>
        </p:nvSpPr>
        <p:spPr>
          <a:xfrm>
            <a:off x="7065378" y="2139435"/>
            <a:ext cx="3978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/>
              <a:t>v 1</a:t>
            </a: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30CBBC61-7974-500D-B048-E23CAC886A6C}"/>
              </a:ext>
            </a:extLst>
          </p:cNvPr>
          <p:cNvSpPr txBox="1"/>
          <p:nvPr/>
        </p:nvSpPr>
        <p:spPr>
          <a:xfrm>
            <a:off x="1432284" y="3744352"/>
            <a:ext cx="1619416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1400" dirty="0"/>
              <a:t>Nationell mall</a:t>
            </a:r>
          </a:p>
        </p:txBody>
      </p:sp>
      <p:cxnSp>
        <p:nvCxnSpPr>
          <p:cNvPr id="37" name="Rak pilkoppling 36">
            <a:extLst>
              <a:ext uri="{FF2B5EF4-FFF2-40B4-BE49-F238E27FC236}">
                <a16:creationId xmlns:a16="http://schemas.microsoft.com/office/drawing/2014/main" id="{3EF8EE37-8532-1462-6955-CEECB7EFF6C0}"/>
              </a:ext>
            </a:extLst>
          </p:cNvPr>
          <p:cNvCxnSpPr>
            <a:cxnSpLocks/>
          </p:cNvCxnSpPr>
          <p:nvPr/>
        </p:nvCxnSpPr>
        <p:spPr>
          <a:xfrm flipH="1" flipV="1">
            <a:off x="7563268" y="2731755"/>
            <a:ext cx="614477" cy="2707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ruta 37">
            <a:extLst>
              <a:ext uri="{FF2B5EF4-FFF2-40B4-BE49-F238E27FC236}">
                <a16:creationId xmlns:a16="http://schemas.microsoft.com/office/drawing/2014/main" id="{522C26A0-D14C-9D23-818D-3B2BA59718DE}"/>
              </a:ext>
            </a:extLst>
          </p:cNvPr>
          <p:cNvSpPr txBox="1"/>
          <p:nvPr/>
        </p:nvSpPr>
        <p:spPr>
          <a:xfrm>
            <a:off x="8177745" y="2848660"/>
            <a:ext cx="8300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avveckla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2425578C-8A54-8BD0-2706-1EB31CBF3550}"/>
              </a:ext>
            </a:extLst>
          </p:cNvPr>
          <p:cNvSpPr txBox="1"/>
          <p:nvPr/>
        </p:nvSpPr>
        <p:spPr>
          <a:xfrm>
            <a:off x="2357650" y="2174775"/>
            <a:ext cx="155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Lärosätesmall</a:t>
            </a:r>
            <a:br>
              <a:rPr lang="sv-SE" dirty="0"/>
            </a:br>
            <a:r>
              <a:rPr lang="sv-SE" dirty="0"/>
              <a:t>(lärosätesnivå)</a:t>
            </a:r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0FAF1E59-142A-D14D-C10D-FDD3F389EBE6}"/>
              </a:ext>
            </a:extLst>
          </p:cNvPr>
          <p:cNvSpPr txBox="1"/>
          <p:nvPr/>
        </p:nvSpPr>
        <p:spPr>
          <a:xfrm>
            <a:off x="5082179" y="2604825"/>
            <a:ext cx="15198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Lärosätesmall</a:t>
            </a:r>
            <a:br>
              <a:rPr lang="sv-SE" dirty="0"/>
            </a:br>
            <a:r>
              <a:rPr lang="sv-SE" dirty="0"/>
              <a:t>(fakultetsnivå)</a:t>
            </a:r>
          </a:p>
        </p:txBody>
      </p:sp>
      <p:cxnSp>
        <p:nvCxnSpPr>
          <p:cNvPr id="26" name="Rak koppling 25">
            <a:extLst>
              <a:ext uri="{FF2B5EF4-FFF2-40B4-BE49-F238E27FC236}">
                <a16:creationId xmlns:a16="http://schemas.microsoft.com/office/drawing/2014/main" id="{5571A3B5-B3C7-69AE-FF73-EE4F6135D386}"/>
              </a:ext>
            </a:extLst>
          </p:cNvPr>
          <p:cNvCxnSpPr/>
          <p:nvPr/>
        </p:nvCxnSpPr>
        <p:spPr>
          <a:xfrm>
            <a:off x="5698541" y="3577133"/>
            <a:ext cx="0" cy="1672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Rak pilkoppling 26">
            <a:extLst>
              <a:ext uri="{FF2B5EF4-FFF2-40B4-BE49-F238E27FC236}">
                <a16:creationId xmlns:a16="http://schemas.microsoft.com/office/drawing/2014/main" id="{16D632BC-25EF-1D8E-A63E-17226429A0CB}"/>
              </a:ext>
            </a:extLst>
          </p:cNvPr>
          <p:cNvCxnSpPr>
            <a:cxnSpLocks/>
          </p:cNvCxnSpPr>
          <p:nvPr/>
        </p:nvCxnSpPr>
        <p:spPr>
          <a:xfrm flipH="1" flipV="1">
            <a:off x="5776090" y="3812216"/>
            <a:ext cx="924633" cy="23991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ruta 27">
            <a:extLst>
              <a:ext uri="{FF2B5EF4-FFF2-40B4-BE49-F238E27FC236}">
                <a16:creationId xmlns:a16="http://schemas.microsoft.com/office/drawing/2014/main" id="{D2FA9280-4681-3B50-5835-B0FB0D71CF4C}"/>
              </a:ext>
            </a:extLst>
          </p:cNvPr>
          <p:cNvSpPr txBox="1"/>
          <p:nvPr/>
        </p:nvSpPr>
        <p:spPr>
          <a:xfrm>
            <a:off x="5678906" y="4057237"/>
            <a:ext cx="611319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1400" dirty="0"/>
              <a:t>Nationella mallen har fått tillägg (panel/attribut),</a:t>
            </a:r>
            <a:br>
              <a:rPr lang="sv-SE" sz="1400" dirty="0"/>
            </a:br>
            <a:r>
              <a:rPr lang="sv-SE" sz="1400" dirty="0"/>
              <a:t>eller fler valmöjligheter har lagts till i rullistor tex ’Ej poänggivande aktiviteter’</a:t>
            </a:r>
          </a:p>
        </p:txBody>
      </p:sp>
    </p:spTree>
    <p:extLst>
      <p:ext uri="{BB962C8B-B14F-4D97-AF65-F5344CB8AC3E}">
        <p14:creationId xmlns:p14="http://schemas.microsoft.com/office/powerpoint/2010/main" val="1941541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903981-A623-B578-73FE-E74DADC4C1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F9516B-A7CB-E52A-E639-191E83E3A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8803234" cy="727633"/>
          </a:xfrm>
        </p:spPr>
        <p:txBody>
          <a:bodyPr/>
          <a:lstStyle/>
          <a:p>
            <a:pPr algn="ctr"/>
            <a:r>
              <a:rPr lang="sv-SE" dirty="0"/>
              <a:t>Scenario 3 – skapande av </a:t>
            </a:r>
            <a:r>
              <a:rPr lang="sv-SE" dirty="0" err="1"/>
              <a:t>mallversion</a:t>
            </a:r>
            <a:endParaRPr lang="sv-SE" dirty="0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4E8E890D-EE59-D7D0-3530-A0BE49087699}"/>
              </a:ext>
            </a:extLst>
          </p:cNvPr>
          <p:cNvSpPr txBox="1"/>
          <p:nvPr/>
        </p:nvSpPr>
        <p:spPr>
          <a:xfrm>
            <a:off x="899730" y="5050754"/>
            <a:ext cx="1067106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b="1" dirty="0"/>
              <a:t>Beskrivning</a:t>
            </a:r>
            <a:r>
              <a:rPr lang="sv-SE" sz="1400" dirty="0"/>
              <a:t>: Mallen som skapas och publiceras på fakultetsnivå har inte med alla de valmöjligheter i tex ’Ej poänggivande aktiviteter’</a:t>
            </a:r>
            <a:br>
              <a:rPr lang="sv-SE" sz="1400" dirty="0"/>
            </a:br>
            <a:r>
              <a:rPr lang="sv-SE" sz="1400" dirty="0"/>
              <a:t>som manuellt har lagts till i mallen på lärosätesnivå vid ett tidigare tillfälle. De ISP-versioner som har använt mallen på lärosätesnivå kommer vid</a:t>
            </a:r>
            <a:br>
              <a:rPr lang="sv-SE" sz="1400" dirty="0"/>
            </a:br>
            <a:r>
              <a:rPr lang="sv-SE" sz="1400" dirty="0"/>
              <a:t>ett eventuellt mallbyte inte att få med den information som den nya mallen på fakultetsnivå inte har stöd för.</a:t>
            </a:r>
          </a:p>
        </p:txBody>
      </p:sp>
      <p:cxnSp>
        <p:nvCxnSpPr>
          <p:cNvPr id="3" name="Rak pilkoppling 2">
            <a:extLst>
              <a:ext uri="{FF2B5EF4-FFF2-40B4-BE49-F238E27FC236}">
                <a16:creationId xmlns:a16="http://schemas.microsoft.com/office/drawing/2014/main" id="{70DC3E04-D818-6FDA-0DCB-AA5DAE101AF9}"/>
              </a:ext>
            </a:extLst>
          </p:cNvPr>
          <p:cNvCxnSpPr>
            <a:cxnSpLocks/>
          </p:cNvCxnSpPr>
          <p:nvPr/>
        </p:nvCxnSpPr>
        <p:spPr>
          <a:xfrm>
            <a:off x="838200" y="3668137"/>
            <a:ext cx="9544179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llips 3">
            <a:extLst>
              <a:ext uri="{FF2B5EF4-FFF2-40B4-BE49-F238E27FC236}">
                <a16:creationId xmlns:a16="http://schemas.microsoft.com/office/drawing/2014/main" id="{AEA815A1-58B7-640B-E93C-1A8761CE635C}"/>
              </a:ext>
            </a:extLst>
          </p:cNvPr>
          <p:cNvSpPr/>
          <p:nvPr/>
        </p:nvSpPr>
        <p:spPr>
          <a:xfrm>
            <a:off x="4372149" y="1886370"/>
            <a:ext cx="397866" cy="369332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Ellips 4">
            <a:extLst>
              <a:ext uri="{FF2B5EF4-FFF2-40B4-BE49-F238E27FC236}">
                <a16:creationId xmlns:a16="http://schemas.microsoft.com/office/drawing/2014/main" id="{DCF15696-10B9-F315-4E5F-D186C8DC5EEC}"/>
              </a:ext>
            </a:extLst>
          </p:cNvPr>
          <p:cNvSpPr/>
          <p:nvPr/>
        </p:nvSpPr>
        <p:spPr>
          <a:xfrm>
            <a:off x="7897134" y="1893458"/>
            <a:ext cx="397866" cy="39714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9" name="Rak pilkoppling 8">
            <a:extLst>
              <a:ext uri="{FF2B5EF4-FFF2-40B4-BE49-F238E27FC236}">
                <a16:creationId xmlns:a16="http://schemas.microsoft.com/office/drawing/2014/main" id="{78D88093-6D56-E92C-8C82-55FD2548592F}"/>
              </a:ext>
            </a:extLst>
          </p:cNvPr>
          <p:cNvCxnSpPr>
            <a:cxnSpLocks/>
            <a:endCxn id="4" idx="3"/>
          </p:cNvCxnSpPr>
          <p:nvPr/>
        </p:nvCxnSpPr>
        <p:spPr>
          <a:xfrm flipV="1">
            <a:off x="2901630" y="2201615"/>
            <a:ext cx="1528785" cy="146652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k pilkoppling 9">
            <a:extLst>
              <a:ext uri="{FF2B5EF4-FFF2-40B4-BE49-F238E27FC236}">
                <a16:creationId xmlns:a16="http://schemas.microsoft.com/office/drawing/2014/main" id="{3CED013C-3ED3-C968-617A-5DCFA83D1B18}"/>
              </a:ext>
            </a:extLst>
          </p:cNvPr>
          <p:cNvCxnSpPr>
            <a:cxnSpLocks/>
            <a:endCxn id="5" idx="2"/>
          </p:cNvCxnSpPr>
          <p:nvPr/>
        </p:nvCxnSpPr>
        <p:spPr>
          <a:xfrm flipV="1">
            <a:off x="6758409" y="2092028"/>
            <a:ext cx="1138725" cy="158319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ruta 10">
            <a:extLst>
              <a:ext uri="{FF2B5EF4-FFF2-40B4-BE49-F238E27FC236}">
                <a16:creationId xmlns:a16="http://schemas.microsoft.com/office/drawing/2014/main" id="{87673F67-1192-A5C5-669E-17ABEFECF26F}"/>
              </a:ext>
            </a:extLst>
          </p:cNvPr>
          <p:cNvSpPr txBox="1"/>
          <p:nvPr/>
        </p:nvSpPr>
        <p:spPr>
          <a:xfrm>
            <a:off x="2267113" y="2396828"/>
            <a:ext cx="13989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/>
              <a:t>Lärosätesmall</a:t>
            </a:r>
            <a:br>
              <a:rPr lang="sv-SE" sz="1600" dirty="0"/>
            </a:br>
            <a:r>
              <a:rPr lang="sv-SE" sz="1600" dirty="0"/>
              <a:t>(lärosätesnivå)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B550E43E-8888-D32A-E28F-4C2D98C24BB1}"/>
              </a:ext>
            </a:extLst>
          </p:cNvPr>
          <p:cNvSpPr txBox="1"/>
          <p:nvPr/>
        </p:nvSpPr>
        <p:spPr>
          <a:xfrm>
            <a:off x="3972100" y="1910544"/>
            <a:ext cx="3978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/>
              <a:t>v 1</a:t>
            </a: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DE2D765A-2DC1-B8FD-B7C0-328EC63BA9D3}"/>
              </a:ext>
            </a:extLst>
          </p:cNvPr>
          <p:cNvSpPr txBox="1"/>
          <p:nvPr/>
        </p:nvSpPr>
        <p:spPr>
          <a:xfrm>
            <a:off x="7439413" y="1933557"/>
            <a:ext cx="3978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/>
              <a:t>v 1</a:t>
            </a:r>
          </a:p>
        </p:txBody>
      </p:sp>
      <p:cxnSp>
        <p:nvCxnSpPr>
          <p:cNvPr id="18" name="Rak koppling 17">
            <a:extLst>
              <a:ext uri="{FF2B5EF4-FFF2-40B4-BE49-F238E27FC236}">
                <a16:creationId xmlns:a16="http://schemas.microsoft.com/office/drawing/2014/main" id="{A41B4DC6-0FE0-0EE9-49B6-8190986829A0}"/>
              </a:ext>
            </a:extLst>
          </p:cNvPr>
          <p:cNvCxnSpPr/>
          <p:nvPr/>
        </p:nvCxnSpPr>
        <p:spPr>
          <a:xfrm>
            <a:off x="9826799" y="3514735"/>
            <a:ext cx="0" cy="30680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ruta 18">
            <a:extLst>
              <a:ext uri="{FF2B5EF4-FFF2-40B4-BE49-F238E27FC236}">
                <a16:creationId xmlns:a16="http://schemas.microsoft.com/office/drawing/2014/main" id="{430FD8EA-53A7-33C0-3ECA-3AEEBCB10813}"/>
              </a:ext>
            </a:extLst>
          </p:cNvPr>
          <p:cNvSpPr txBox="1"/>
          <p:nvPr/>
        </p:nvSpPr>
        <p:spPr>
          <a:xfrm>
            <a:off x="798206" y="3379193"/>
            <a:ext cx="1619416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1400" dirty="0"/>
              <a:t>Nationell mall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3AED1CB2-CEF9-8CEB-2044-1CC1113DCE34}"/>
              </a:ext>
            </a:extLst>
          </p:cNvPr>
          <p:cNvSpPr txBox="1"/>
          <p:nvPr/>
        </p:nvSpPr>
        <p:spPr>
          <a:xfrm>
            <a:off x="7432776" y="2587220"/>
            <a:ext cx="13265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/>
              <a:t>Lärosätesmall</a:t>
            </a:r>
            <a:br>
              <a:rPr lang="sv-SE" sz="1600" dirty="0"/>
            </a:br>
            <a:r>
              <a:rPr lang="sv-SE" sz="1600" dirty="0"/>
              <a:t>(</a:t>
            </a:r>
            <a:r>
              <a:rPr lang="sv-SE" sz="1600" dirty="0" err="1"/>
              <a:t>fakultetnivå</a:t>
            </a:r>
            <a:r>
              <a:rPr lang="sv-SE" sz="1600" dirty="0"/>
              <a:t>)</a:t>
            </a:r>
          </a:p>
        </p:txBody>
      </p:sp>
      <p:sp>
        <p:nvSpPr>
          <p:cNvPr id="86" name="Rektangel 85">
            <a:extLst>
              <a:ext uri="{FF2B5EF4-FFF2-40B4-BE49-F238E27FC236}">
                <a16:creationId xmlns:a16="http://schemas.microsoft.com/office/drawing/2014/main" id="{CD79D161-F465-6C2B-9D1D-45ED3CE020EB}"/>
              </a:ext>
            </a:extLst>
          </p:cNvPr>
          <p:cNvSpPr/>
          <p:nvPr/>
        </p:nvSpPr>
        <p:spPr>
          <a:xfrm>
            <a:off x="1621327" y="3977133"/>
            <a:ext cx="1643083" cy="24649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7" name="textruta 86">
            <a:extLst>
              <a:ext uri="{FF2B5EF4-FFF2-40B4-BE49-F238E27FC236}">
                <a16:creationId xmlns:a16="http://schemas.microsoft.com/office/drawing/2014/main" id="{D8825BCC-CB00-F6F4-A168-F16594DAD210}"/>
              </a:ext>
            </a:extLst>
          </p:cNvPr>
          <p:cNvSpPr txBox="1"/>
          <p:nvPr/>
        </p:nvSpPr>
        <p:spPr>
          <a:xfrm>
            <a:off x="1731932" y="3961878"/>
            <a:ext cx="8115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Konferens</a:t>
            </a:r>
          </a:p>
        </p:txBody>
      </p:sp>
      <p:sp>
        <p:nvSpPr>
          <p:cNvPr id="88" name="Rektangel 87">
            <a:extLst>
              <a:ext uri="{FF2B5EF4-FFF2-40B4-BE49-F238E27FC236}">
                <a16:creationId xmlns:a16="http://schemas.microsoft.com/office/drawing/2014/main" id="{B7A762DF-0770-2973-ED2E-93E1535A571B}"/>
              </a:ext>
            </a:extLst>
          </p:cNvPr>
          <p:cNvSpPr/>
          <p:nvPr/>
        </p:nvSpPr>
        <p:spPr>
          <a:xfrm>
            <a:off x="1621327" y="4223623"/>
            <a:ext cx="1643083" cy="24649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9" name="textruta 88">
            <a:extLst>
              <a:ext uri="{FF2B5EF4-FFF2-40B4-BE49-F238E27FC236}">
                <a16:creationId xmlns:a16="http://schemas.microsoft.com/office/drawing/2014/main" id="{3A0FC1DB-09D7-232E-9146-41D1FF8DF70E}"/>
              </a:ext>
            </a:extLst>
          </p:cNvPr>
          <p:cNvSpPr txBox="1"/>
          <p:nvPr/>
        </p:nvSpPr>
        <p:spPr>
          <a:xfrm>
            <a:off x="1731932" y="4208368"/>
            <a:ext cx="9364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Seminarium</a:t>
            </a:r>
          </a:p>
        </p:txBody>
      </p:sp>
      <p:sp>
        <p:nvSpPr>
          <p:cNvPr id="92" name="textruta 91">
            <a:extLst>
              <a:ext uri="{FF2B5EF4-FFF2-40B4-BE49-F238E27FC236}">
                <a16:creationId xmlns:a16="http://schemas.microsoft.com/office/drawing/2014/main" id="{8B257711-6025-F734-287A-F4301862102F}"/>
              </a:ext>
            </a:extLst>
          </p:cNvPr>
          <p:cNvSpPr txBox="1"/>
          <p:nvPr/>
        </p:nvSpPr>
        <p:spPr>
          <a:xfrm>
            <a:off x="1184347" y="3681458"/>
            <a:ext cx="29681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Ej poänggivande aktiviteter - Typ av aktivitet</a:t>
            </a:r>
          </a:p>
        </p:txBody>
      </p:sp>
      <p:sp>
        <p:nvSpPr>
          <p:cNvPr id="93" name="Rektangel 92">
            <a:extLst>
              <a:ext uri="{FF2B5EF4-FFF2-40B4-BE49-F238E27FC236}">
                <a16:creationId xmlns:a16="http://schemas.microsoft.com/office/drawing/2014/main" id="{D5A6B668-BE8C-012C-5378-AAAC519E77E0}"/>
              </a:ext>
            </a:extLst>
          </p:cNvPr>
          <p:cNvSpPr/>
          <p:nvPr/>
        </p:nvSpPr>
        <p:spPr>
          <a:xfrm>
            <a:off x="4838988" y="1758773"/>
            <a:ext cx="1643083" cy="24649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4" name="textruta 93">
            <a:extLst>
              <a:ext uri="{FF2B5EF4-FFF2-40B4-BE49-F238E27FC236}">
                <a16:creationId xmlns:a16="http://schemas.microsoft.com/office/drawing/2014/main" id="{25757083-651F-0A28-AE29-D5F37E68C209}"/>
              </a:ext>
            </a:extLst>
          </p:cNvPr>
          <p:cNvSpPr txBox="1"/>
          <p:nvPr/>
        </p:nvSpPr>
        <p:spPr>
          <a:xfrm>
            <a:off x="4949593" y="1743518"/>
            <a:ext cx="8115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Konferens</a:t>
            </a:r>
          </a:p>
        </p:txBody>
      </p:sp>
      <p:sp>
        <p:nvSpPr>
          <p:cNvPr id="95" name="Rektangel 94">
            <a:extLst>
              <a:ext uri="{FF2B5EF4-FFF2-40B4-BE49-F238E27FC236}">
                <a16:creationId xmlns:a16="http://schemas.microsoft.com/office/drawing/2014/main" id="{1EFD0B8B-A154-7149-0EAD-94D3DCDA3E55}"/>
              </a:ext>
            </a:extLst>
          </p:cNvPr>
          <p:cNvSpPr/>
          <p:nvPr/>
        </p:nvSpPr>
        <p:spPr>
          <a:xfrm>
            <a:off x="4838988" y="2005263"/>
            <a:ext cx="1643083" cy="24649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6" name="textruta 95">
            <a:extLst>
              <a:ext uri="{FF2B5EF4-FFF2-40B4-BE49-F238E27FC236}">
                <a16:creationId xmlns:a16="http://schemas.microsoft.com/office/drawing/2014/main" id="{AF12FACE-8073-B706-51CB-D96DD69FBCD7}"/>
              </a:ext>
            </a:extLst>
          </p:cNvPr>
          <p:cNvSpPr txBox="1"/>
          <p:nvPr/>
        </p:nvSpPr>
        <p:spPr>
          <a:xfrm>
            <a:off x="4949593" y="1990008"/>
            <a:ext cx="9364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Seminarium</a:t>
            </a:r>
          </a:p>
        </p:txBody>
      </p:sp>
      <p:sp>
        <p:nvSpPr>
          <p:cNvPr id="97" name="Rektangel 96">
            <a:extLst>
              <a:ext uri="{FF2B5EF4-FFF2-40B4-BE49-F238E27FC236}">
                <a16:creationId xmlns:a16="http://schemas.microsoft.com/office/drawing/2014/main" id="{6223A2CF-5EEE-8440-3A91-D44599A28147}"/>
              </a:ext>
            </a:extLst>
          </p:cNvPr>
          <p:cNvSpPr/>
          <p:nvPr/>
        </p:nvSpPr>
        <p:spPr>
          <a:xfrm>
            <a:off x="4843355" y="2246660"/>
            <a:ext cx="1638716" cy="24649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8" name="textruta 97">
            <a:extLst>
              <a:ext uri="{FF2B5EF4-FFF2-40B4-BE49-F238E27FC236}">
                <a16:creationId xmlns:a16="http://schemas.microsoft.com/office/drawing/2014/main" id="{14FF47E2-26A2-20C2-99F8-6DE1F9BB71CD}"/>
              </a:ext>
            </a:extLst>
          </p:cNvPr>
          <p:cNvSpPr txBox="1"/>
          <p:nvPr/>
        </p:nvSpPr>
        <p:spPr>
          <a:xfrm>
            <a:off x="4953960" y="2207695"/>
            <a:ext cx="15281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Internationell vistelse</a:t>
            </a:r>
          </a:p>
        </p:txBody>
      </p:sp>
      <p:sp>
        <p:nvSpPr>
          <p:cNvPr id="99" name="textruta 98">
            <a:extLst>
              <a:ext uri="{FF2B5EF4-FFF2-40B4-BE49-F238E27FC236}">
                <a16:creationId xmlns:a16="http://schemas.microsoft.com/office/drawing/2014/main" id="{D9198D9C-1DF7-725E-95CC-51ACE95A0FFE}"/>
              </a:ext>
            </a:extLst>
          </p:cNvPr>
          <p:cNvSpPr txBox="1"/>
          <p:nvPr/>
        </p:nvSpPr>
        <p:spPr>
          <a:xfrm>
            <a:off x="4372149" y="1471892"/>
            <a:ext cx="2947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Ej poänggivande aktiviteter - Typ av aktivitet</a:t>
            </a:r>
          </a:p>
          <a:p>
            <a:endParaRPr lang="sv-SE" sz="1200" dirty="0"/>
          </a:p>
        </p:txBody>
      </p:sp>
      <p:sp>
        <p:nvSpPr>
          <p:cNvPr id="100" name="Rektangel 99">
            <a:extLst>
              <a:ext uri="{FF2B5EF4-FFF2-40B4-BE49-F238E27FC236}">
                <a16:creationId xmlns:a16="http://schemas.microsoft.com/office/drawing/2014/main" id="{4C9F3853-52BD-9CF4-5038-32FA9223203D}"/>
              </a:ext>
            </a:extLst>
          </p:cNvPr>
          <p:cNvSpPr/>
          <p:nvPr/>
        </p:nvSpPr>
        <p:spPr>
          <a:xfrm>
            <a:off x="8407241" y="1876079"/>
            <a:ext cx="1643083" cy="24649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1" name="textruta 100">
            <a:extLst>
              <a:ext uri="{FF2B5EF4-FFF2-40B4-BE49-F238E27FC236}">
                <a16:creationId xmlns:a16="http://schemas.microsoft.com/office/drawing/2014/main" id="{1A18F2C0-0BE0-1104-F302-76A8228D22D2}"/>
              </a:ext>
            </a:extLst>
          </p:cNvPr>
          <p:cNvSpPr txBox="1"/>
          <p:nvPr/>
        </p:nvSpPr>
        <p:spPr>
          <a:xfrm>
            <a:off x="8517846" y="1860824"/>
            <a:ext cx="8115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Konferens</a:t>
            </a:r>
          </a:p>
        </p:txBody>
      </p:sp>
      <p:sp>
        <p:nvSpPr>
          <p:cNvPr id="102" name="Rektangel 101">
            <a:extLst>
              <a:ext uri="{FF2B5EF4-FFF2-40B4-BE49-F238E27FC236}">
                <a16:creationId xmlns:a16="http://schemas.microsoft.com/office/drawing/2014/main" id="{C7159567-DDCD-5450-B7E5-7FBBF3EE37B7}"/>
              </a:ext>
            </a:extLst>
          </p:cNvPr>
          <p:cNvSpPr/>
          <p:nvPr/>
        </p:nvSpPr>
        <p:spPr>
          <a:xfrm>
            <a:off x="8407241" y="2122569"/>
            <a:ext cx="1643083" cy="24649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3" name="textruta 102">
            <a:extLst>
              <a:ext uri="{FF2B5EF4-FFF2-40B4-BE49-F238E27FC236}">
                <a16:creationId xmlns:a16="http://schemas.microsoft.com/office/drawing/2014/main" id="{50E4F7F9-D9D1-9954-8506-7A340AADFE12}"/>
              </a:ext>
            </a:extLst>
          </p:cNvPr>
          <p:cNvSpPr txBox="1"/>
          <p:nvPr/>
        </p:nvSpPr>
        <p:spPr>
          <a:xfrm>
            <a:off x="8517846" y="2107314"/>
            <a:ext cx="9364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Seminarium</a:t>
            </a:r>
          </a:p>
        </p:txBody>
      </p:sp>
      <p:sp>
        <p:nvSpPr>
          <p:cNvPr id="106" name="textruta 105">
            <a:extLst>
              <a:ext uri="{FF2B5EF4-FFF2-40B4-BE49-F238E27FC236}">
                <a16:creationId xmlns:a16="http://schemas.microsoft.com/office/drawing/2014/main" id="{9A1FB6ED-BDDF-1BC4-2A74-9364EB20148E}"/>
              </a:ext>
            </a:extLst>
          </p:cNvPr>
          <p:cNvSpPr txBox="1"/>
          <p:nvPr/>
        </p:nvSpPr>
        <p:spPr>
          <a:xfrm>
            <a:off x="8096067" y="1588694"/>
            <a:ext cx="3183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Ej poänggivande aktiviteter - Typ av aktivitet</a:t>
            </a:r>
          </a:p>
          <a:p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854408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721BB8-E5AF-5AC9-79B1-8DEAB7B2A2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977B615-F6B0-5685-6F32-59C0FFC24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8803234" cy="727633"/>
          </a:xfrm>
        </p:spPr>
        <p:txBody>
          <a:bodyPr/>
          <a:lstStyle/>
          <a:p>
            <a:pPr algn="ctr"/>
            <a:r>
              <a:rPr lang="sv-SE" dirty="0"/>
              <a:t>Behörighetsstyrning per panel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4ED8BA69-5614-DE0C-F05F-148B79655147}"/>
              </a:ext>
            </a:extLst>
          </p:cNvPr>
          <p:cNvSpPr txBox="1"/>
          <p:nvPr/>
        </p:nvSpPr>
        <p:spPr>
          <a:xfrm>
            <a:off x="1096417" y="1723706"/>
            <a:ext cx="54621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/>
              <a:t>Följande måste uppfyllas för att få ändra i en panel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E83824AC-491C-06AA-2AF9-D9D246C26BA4}"/>
              </a:ext>
            </a:extLst>
          </p:cNvPr>
          <p:cNvSpPr txBox="1"/>
          <p:nvPr/>
        </p:nvSpPr>
        <p:spPr>
          <a:xfrm>
            <a:off x="1354125" y="2222438"/>
            <a:ext cx="91323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sv-SE" sz="2000" dirty="0"/>
              <a:t>Användaren är kopplad till en behörighetsprofil som innehåller en systemaktivitet </a:t>
            </a:r>
            <a:br>
              <a:rPr lang="sv-SE" sz="2000" dirty="0"/>
            </a:br>
            <a:r>
              <a:rPr lang="sv-SE" sz="2000" dirty="0"/>
              <a:t>som tillåter ändring i </a:t>
            </a:r>
            <a:r>
              <a:rPr lang="sv-SE" sz="2000" dirty="0" err="1"/>
              <a:t>ISPn</a:t>
            </a:r>
            <a:r>
              <a:rPr lang="sv-SE" sz="2000" dirty="0"/>
              <a:t> (styrs av behörighetshanteringen)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F6823369-C619-0A11-60AD-765374147705}"/>
              </a:ext>
            </a:extLst>
          </p:cNvPr>
          <p:cNvSpPr txBox="1"/>
          <p:nvPr/>
        </p:nvSpPr>
        <p:spPr>
          <a:xfrm>
            <a:off x="1332965" y="3100955"/>
            <a:ext cx="96780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+mj-lt"/>
              <a:buAutoNum type="alphaUcPeriod" startAt="2"/>
            </a:pPr>
            <a:r>
              <a:rPr lang="sv-SE" sz="2000" dirty="0" err="1"/>
              <a:t>ISPn</a:t>
            </a:r>
            <a:r>
              <a:rPr lang="sv-SE" sz="2000" dirty="0"/>
              <a:t> befinner sig i en processuppgift som tillåter att verksamhetsrollen får ändra i </a:t>
            </a:r>
            <a:r>
              <a:rPr lang="sv-SE" sz="2000" dirty="0" err="1"/>
              <a:t>ISPn</a:t>
            </a:r>
            <a:r>
              <a:rPr lang="sv-SE" sz="2000" dirty="0"/>
              <a:t> </a:t>
            </a:r>
            <a:br>
              <a:rPr lang="sv-SE" sz="2000" dirty="0"/>
            </a:br>
            <a:r>
              <a:rPr lang="sv-SE" sz="2000" dirty="0"/>
              <a:t>(styrs av processen)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F465C132-E21C-6FB4-53BF-DC43196D8E1B}"/>
              </a:ext>
            </a:extLst>
          </p:cNvPr>
          <p:cNvSpPr txBox="1"/>
          <p:nvPr/>
        </p:nvSpPr>
        <p:spPr>
          <a:xfrm>
            <a:off x="1354125" y="3992288"/>
            <a:ext cx="77135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+mj-lt"/>
              <a:buAutoNum type="alphaUcPeriod" startAt="3"/>
            </a:pPr>
            <a:r>
              <a:rPr lang="sv-SE" sz="2000" dirty="0"/>
              <a:t>Panelen i </a:t>
            </a:r>
            <a:r>
              <a:rPr lang="sv-SE" sz="2000" dirty="0" err="1"/>
              <a:t>ISPn</a:t>
            </a:r>
            <a:r>
              <a:rPr lang="sv-SE" sz="2000" dirty="0"/>
              <a:t> tillåter att verksamhetsrollen får ändra i denna panel </a:t>
            </a:r>
            <a:br>
              <a:rPr lang="sv-SE" sz="2000" dirty="0"/>
            </a:br>
            <a:r>
              <a:rPr lang="sv-SE" sz="2000" dirty="0"/>
              <a:t>(styrs av lokal mall)</a:t>
            </a:r>
          </a:p>
        </p:txBody>
      </p:sp>
    </p:spTree>
    <p:extLst>
      <p:ext uri="{BB962C8B-B14F-4D97-AF65-F5344CB8AC3E}">
        <p14:creationId xmlns:p14="http://schemas.microsoft.com/office/powerpoint/2010/main" val="484528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8DEF6F-33CF-8B47-B1C9-2F45ECA69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Anpassning av ISP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F406C41-E939-F44C-9709-583EF6448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35682"/>
            <a:ext cx="9893199" cy="3900145"/>
          </a:xfrm>
        </p:spPr>
        <p:txBody>
          <a:bodyPr/>
          <a:lstStyle/>
          <a:p>
            <a:r>
              <a:rPr lang="sv-SE" dirty="0"/>
              <a:t>Kontrolleras via systemaktivitet</a:t>
            </a:r>
            <a:br>
              <a:rPr lang="sv-SE" dirty="0"/>
            </a:br>
            <a:r>
              <a:rPr lang="sv-SE" dirty="0"/>
              <a:t>  Individuell studieplan: Hantera lokala anpassningar</a:t>
            </a:r>
          </a:p>
          <a:p>
            <a:br>
              <a:rPr lang="sv-SE" dirty="0"/>
            </a:br>
            <a:r>
              <a:rPr lang="sv-SE" dirty="0"/>
              <a:t>ISP-strukturen styrs av en mall. Två typer av mallar finns: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v-SE" dirty="0"/>
              <a:t>Nationell mall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v-SE" dirty="0"/>
              <a:t>Lärosätets mallar</a:t>
            </a:r>
          </a:p>
          <a:p>
            <a:br>
              <a:rPr lang="sv-SE" dirty="0"/>
            </a:br>
            <a:r>
              <a:rPr lang="sv-SE" dirty="0"/>
              <a:t>Mallen styr ISP i </a:t>
            </a:r>
            <a:r>
              <a:rPr lang="sv-SE" dirty="0" err="1"/>
              <a:t>Ladok</a:t>
            </a:r>
            <a:r>
              <a:rPr lang="sv-SE" dirty="0"/>
              <a:t> för personal, </a:t>
            </a:r>
            <a:r>
              <a:rPr lang="sv-SE" dirty="0" err="1"/>
              <a:t>Ladok</a:t>
            </a:r>
            <a:r>
              <a:rPr lang="sv-SE" dirty="0"/>
              <a:t> för studenter samt PDF</a:t>
            </a:r>
            <a:br>
              <a:rPr lang="sv-SE" dirty="0"/>
            </a:br>
            <a:br>
              <a:rPr lang="sv-SE" dirty="0"/>
            </a:br>
            <a:r>
              <a:rPr lang="sv-SE" dirty="0"/>
              <a:t>Malländringar påverkar inte redan fastställda ISP-versioner</a:t>
            </a:r>
          </a:p>
        </p:txBody>
      </p:sp>
    </p:spTree>
    <p:extLst>
      <p:ext uri="{BB962C8B-B14F-4D97-AF65-F5344CB8AC3E}">
        <p14:creationId xmlns:p14="http://schemas.microsoft.com/office/powerpoint/2010/main" val="3727218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93A38E-CE01-093B-A845-D9933FAF94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8FC2-9B06-0650-7367-7FBF02634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Lärosätets mallar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DD29052-7CE4-ED11-5CB1-F0FA73154F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35682"/>
            <a:ext cx="10266275" cy="3900145"/>
          </a:xfrm>
        </p:spPr>
        <p:txBody>
          <a:bodyPr/>
          <a:lstStyle/>
          <a:p>
            <a:r>
              <a:rPr lang="sv-SE" dirty="0"/>
              <a:t>När en lärosätesmall skapas görs en kopia av den nationella mallen.</a:t>
            </a:r>
          </a:p>
          <a:p>
            <a:r>
              <a:rPr lang="sv-SE" dirty="0"/>
              <a:t>Lärosätesmallen kopplas mot en angiven organisationsenhet.</a:t>
            </a:r>
            <a:br>
              <a:rPr lang="sv-SE" dirty="0"/>
            </a:br>
            <a:br>
              <a:rPr lang="sv-SE" dirty="0"/>
            </a:br>
            <a:r>
              <a:rPr lang="sv-SE" dirty="0"/>
              <a:t>Mallar kan: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v-SE" dirty="0"/>
              <a:t>Skapas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v-SE" dirty="0"/>
              <a:t>Tas bort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v-SE" dirty="0"/>
              <a:t>Publiceras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v-SE" dirty="0"/>
              <a:t>Avvecklas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1511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B77750-933B-DCC0-4AEB-D4162BE514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63DF8A-5854-6BB9-7B75-8CCEC3BB5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8803234" cy="727633"/>
          </a:xfrm>
        </p:spPr>
        <p:txBody>
          <a:bodyPr/>
          <a:lstStyle/>
          <a:p>
            <a:r>
              <a:rPr lang="sv-SE" dirty="0"/>
              <a:t>Val av mall vid skapande av ISP-version</a:t>
            </a:r>
          </a:p>
        </p:txBody>
      </p:sp>
      <p:sp>
        <p:nvSpPr>
          <p:cNvPr id="6" name="Ellips 5">
            <a:extLst>
              <a:ext uri="{FF2B5EF4-FFF2-40B4-BE49-F238E27FC236}">
                <a16:creationId xmlns:a16="http://schemas.microsoft.com/office/drawing/2014/main" id="{AE07A99D-8E2C-8DE8-AD16-34A001415A94}"/>
              </a:ext>
            </a:extLst>
          </p:cNvPr>
          <p:cNvSpPr/>
          <p:nvPr/>
        </p:nvSpPr>
        <p:spPr>
          <a:xfrm>
            <a:off x="3314263" y="4899015"/>
            <a:ext cx="373075" cy="34308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Ellips 6">
            <a:extLst>
              <a:ext uri="{FF2B5EF4-FFF2-40B4-BE49-F238E27FC236}">
                <a16:creationId xmlns:a16="http://schemas.microsoft.com/office/drawing/2014/main" id="{97DA61E3-B4A3-3909-6D48-46E37A7BE214}"/>
              </a:ext>
            </a:extLst>
          </p:cNvPr>
          <p:cNvSpPr/>
          <p:nvPr/>
        </p:nvSpPr>
        <p:spPr>
          <a:xfrm>
            <a:off x="3999928" y="4899015"/>
            <a:ext cx="373075" cy="34308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Ellips 7">
            <a:extLst>
              <a:ext uri="{FF2B5EF4-FFF2-40B4-BE49-F238E27FC236}">
                <a16:creationId xmlns:a16="http://schemas.microsoft.com/office/drawing/2014/main" id="{F32AD864-A216-6F39-00BA-C1C4F389DEE5}"/>
              </a:ext>
            </a:extLst>
          </p:cNvPr>
          <p:cNvSpPr/>
          <p:nvPr/>
        </p:nvSpPr>
        <p:spPr>
          <a:xfrm>
            <a:off x="4676354" y="4880753"/>
            <a:ext cx="373075" cy="34308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Ellips 8">
            <a:extLst>
              <a:ext uri="{FF2B5EF4-FFF2-40B4-BE49-F238E27FC236}">
                <a16:creationId xmlns:a16="http://schemas.microsoft.com/office/drawing/2014/main" id="{9635DE34-36D4-E565-A3FC-52556BFB970C}"/>
              </a:ext>
            </a:extLst>
          </p:cNvPr>
          <p:cNvSpPr/>
          <p:nvPr/>
        </p:nvSpPr>
        <p:spPr>
          <a:xfrm>
            <a:off x="4020654" y="3916292"/>
            <a:ext cx="373075" cy="34308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Ellips 9">
            <a:extLst>
              <a:ext uri="{FF2B5EF4-FFF2-40B4-BE49-F238E27FC236}">
                <a16:creationId xmlns:a16="http://schemas.microsoft.com/office/drawing/2014/main" id="{6A1BFF7E-5DCB-2A08-DD13-D3E749038CC3}"/>
              </a:ext>
            </a:extLst>
          </p:cNvPr>
          <p:cNvSpPr/>
          <p:nvPr/>
        </p:nvSpPr>
        <p:spPr>
          <a:xfrm>
            <a:off x="4869215" y="2949868"/>
            <a:ext cx="373075" cy="34308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Ellips 10">
            <a:extLst>
              <a:ext uri="{FF2B5EF4-FFF2-40B4-BE49-F238E27FC236}">
                <a16:creationId xmlns:a16="http://schemas.microsoft.com/office/drawing/2014/main" id="{FFA63C1A-F678-1F62-0433-516DCACE8C4E}"/>
              </a:ext>
            </a:extLst>
          </p:cNvPr>
          <p:cNvSpPr/>
          <p:nvPr/>
        </p:nvSpPr>
        <p:spPr>
          <a:xfrm>
            <a:off x="5501258" y="4879875"/>
            <a:ext cx="373075" cy="34308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Ellips 11">
            <a:extLst>
              <a:ext uri="{FF2B5EF4-FFF2-40B4-BE49-F238E27FC236}">
                <a16:creationId xmlns:a16="http://schemas.microsoft.com/office/drawing/2014/main" id="{EA7E9F54-AD1D-70DE-0132-62A6A6343ECA}"/>
              </a:ext>
            </a:extLst>
          </p:cNvPr>
          <p:cNvSpPr/>
          <p:nvPr/>
        </p:nvSpPr>
        <p:spPr>
          <a:xfrm>
            <a:off x="6351267" y="4879875"/>
            <a:ext cx="373075" cy="34308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Ellips 12">
            <a:extLst>
              <a:ext uri="{FF2B5EF4-FFF2-40B4-BE49-F238E27FC236}">
                <a16:creationId xmlns:a16="http://schemas.microsoft.com/office/drawing/2014/main" id="{4607D095-2811-906D-FA13-B9200DCB40B1}"/>
              </a:ext>
            </a:extLst>
          </p:cNvPr>
          <p:cNvSpPr/>
          <p:nvPr/>
        </p:nvSpPr>
        <p:spPr>
          <a:xfrm>
            <a:off x="5891212" y="3916292"/>
            <a:ext cx="373075" cy="34308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5" name="Rak koppling 14">
            <a:extLst>
              <a:ext uri="{FF2B5EF4-FFF2-40B4-BE49-F238E27FC236}">
                <a16:creationId xmlns:a16="http://schemas.microsoft.com/office/drawing/2014/main" id="{8EFEB87A-6FEA-A365-35BD-6DBA76C5792A}"/>
              </a:ext>
            </a:extLst>
          </p:cNvPr>
          <p:cNvCxnSpPr>
            <a:cxnSpLocks/>
            <a:stCxn id="6" idx="0"/>
            <a:endCxn id="9" idx="3"/>
          </p:cNvCxnSpPr>
          <p:nvPr/>
        </p:nvCxnSpPr>
        <p:spPr>
          <a:xfrm flipV="1">
            <a:off x="3500801" y="4209129"/>
            <a:ext cx="574489" cy="6898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Rak koppling 16">
            <a:extLst>
              <a:ext uri="{FF2B5EF4-FFF2-40B4-BE49-F238E27FC236}">
                <a16:creationId xmlns:a16="http://schemas.microsoft.com/office/drawing/2014/main" id="{11ED66CA-499A-EC8F-A554-0D5096AA99D5}"/>
              </a:ext>
            </a:extLst>
          </p:cNvPr>
          <p:cNvCxnSpPr>
            <a:cxnSpLocks/>
            <a:stCxn id="7" idx="0"/>
            <a:endCxn id="9" idx="4"/>
          </p:cNvCxnSpPr>
          <p:nvPr/>
        </p:nvCxnSpPr>
        <p:spPr>
          <a:xfrm flipV="1">
            <a:off x="4186466" y="4259372"/>
            <a:ext cx="20726" cy="6396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koppling 18">
            <a:extLst>
              <a:ext uri="{FF2B5EF4-FFF2-40B4-BE49-F238E27FC236}">
                <a16:creationId xmlns:a16="http://schemas.microsoft.com/office/drawing/2014/main" id="{29A55071-70E6-A888-4384-A75FE8359CD7}"/>
              </a:ext>
            </a:extLst>
          </p:cNvPr>
          <p:cNvCxnSpPr>
            <a:cxnSpLocks/>
            <a:stCxn id="8" idx="0"/>
            <a:endCxn id="9" idx="5"/>
          </p:cNvCxnSpPr>
          <p:nvPr/>
        </p:nvCxnSpPr>
        <p:spPr>
          <a:xfrm flipH="1" flipV="1">
            <a:off x="4339093" y="4209129"/>
            <a:ext cx="523799" cy="6716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koppling 20">
            <a:extLst>
              <a:ext uri="{FF2B5EF4-FFF2-40B4-BE49-F238E27FC236}">
                <a16:creationId xmlns:a16="http://schemas.microsoft.com/office/drawing/2014/main" id="{D7ABFF82-8AF0-B68F-267C-0076AAD1A2E0}"/>
              </a:ext>
            </a:extLst>
          </p:cNvPr>
          <p:cNvCxnSpPr>
            <a:stCxn id="11" idx="0"/>
            <a:endCxn id="13" idx="3"/>
          </p:cNvCxnSpPr>
          <p:nvPr/>
        </p:nvCxnSpPr>
        <p:spPr>
          <a:xfrm flipV="1">
            <a:off x="5687796" y="4209129"/>
            <a:ext cx="258052" cy="6707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k koppling 22">
            <a:extLst>
              <a:ext uri="{FF2B5EF4-FFF2-40B4-BE49-F238E27FC236}">
                <a16:creationId xmlns:a16="http://schemas.microsoft.com/office/drawing/2014/main" id="{FA85D9E9-9BC7-5BF8-5C6D-7FA2F6AAA35B}"/>
              </a:ext>
            </a:extLst>
          </p:cNvPr>
          <p:cNvCxnSpPr>
            <a:stCxn id="12" idx="0"/>
            <a:endCxn id="13" idx="5"/>
          </p:cNvCxnSpPr>
          <p:nvPr/>
        </p:nvCxnSpPr>
        <p:spPr>
          <a:xfrm flipH="1" flipV="1">
            <a:off x="6209651" y="4209129"/>
            <a:ext cx="328154" cy="6707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k koppling 24">
            <a:extLst>
              <a:ext uri="{FF2B5EF4-FFF2-40B4-BE49-F238E27FC236}">
                <a16:creationId xmlns:a16="http://schemas.microsoft.com/office/drawing/2014/main" id="{B46CEA2E-3004-1C6C-EF0B-57C9D395BBB8}"/>
              </a:ext>
            </a:extLst>
          </p:cNvPr>
          <p:cNvCxnSpPr>
            <a:stCxn id="9" idx="0"/>
            <a:endCxn id="10" idx="3"/>
          </p:cNvCxnSpPr>
          <p:nvPr/>
        </p:nvCxnSpPr>
        <p:spPr>
          <a:xfrm flipV="1">
            <a:off x="4207192" y="3242705"/>
            <a:ext cx="716659" cy="673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ak koppling 26">
            <a:extLst>
              <a:ext uri="{FF2B5EF4-FFF2-40B4-BE49-F238E27FC236}">
                <a16:creationId xmlns:a16="http://schemas.microsoft.com/office/drawing/2014/main" id="{7D328E8D-EBCA-C08F-9462-5AAE0D122799}"/>
              </a:ext>
            </a:extLst>
          </p:cNvPr>
          <p:cNvCxnSpPr>
            <a:stCxn id="13" idx="1"/>
            <a:endCxn id="10" idx="5"/>
          </p:cNvCxnSpPr>
          <p:nvPr/>
        </p:nvCxnSpPr>
        <p:spPr>
          <a:xfrm flipH="1" flipV="1">
            <a:off x="5187654" y="3242705"/>
            <a:ext cx="758194" cy="7238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ruta 44">
            <a:extLst>
              <a:ext uri="{FF2B5EF4-FFF2-40B4-BE49-F238E27FC236}">
                <a16:creationId xmlns:a16="http://schemas.microsoft.com/office/drawing/2014/main" id="{95051918-4E57-DEE8-D521-C7E8E7A85F1D}"/>
              </a:ext>
            </a:extLst>
          </p:cNvPr>
          <p:cNvSpPr txBox="1"/>
          <p:nvPr/>
        </p:nvSpPr>
        <p:spPr>
          <a:xfrm>
            <a:off x="4125554" y="2057001"/>
            <a:ext cx="1847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Organisationsträd</a:t>
            </a:r>
          </a:p>
        </p:txBody>
      </p:sp>
      <p:sp>
        <p:nvSpPr>
          <p:cNvPr id="46" name="Ellips 45">
            <a:extLst>
              <a:ext uri="{FF2B5EF4-FFF2-40B4-BE49-F238E27FC236}">
                <a16:creationId xmlns:a16="http://schemas.microsoft.com/office/drawing/2014/main" id="{9D0F47FA-DF60-2126-1311-141119AEDED6}"/>
              </a:ext>
            </a:extLst>
          </p:cNvPr>
          <p:cNvSpPr/>
          <p:nvPr/>
        </p:nvSpPr>
        <p:spPr>
          <a:xfrm>
            <a:off x="10082797" y="2949868"/>
            <a:ext cx="373075" cy="34308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7" name="textruta 46">
            <a:extLst>
              <a:ext uri="{FF2B5EF4-FFF2-40B4-BE49-F238E27FC236}">
                <a16:creationId xmlns:a16="http://schemas.microsoft.com/office/drawing/2014/main" id="{48712B59-2974-A42D-BB5A-2AB5BBC18D73}"/>
              </a:ext>
            </a:extLst>
          </p:cNvPr>
          <p:cNvSpPr txBox="1"/>
          <p:nvPr/>
        </p:nvSpPr>
        <p:spPr>
          <a:xfrm>
            <a:off x="9528626" y="1995934"/>
            <a:ext cx="14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Nationell mall</a:t>
            </a:r>
          </a:p>
        </p:txBody>
      </p:sp>
      <p:cxnSp>
        <p:nvCxnSpPr>
          <p:cNvPr id="49" name="Rak pilkoppling 48">
            <a:extLst>
              <a:ext uri="{FF2B5EF4-FFF2-40B4-BE49-F238E27FC236}">
                <a16:creationId xmlns:a16="http://schemas.microsoft.com/office/drawing/2014/main" id="{9FF7F040-2981-C20B-B489-BEB22E505D51}"/>
              </a:ext>
            </a:extLst>
          </p:cNvPr>
          <p:cNvCxnSpPr>
            <a:cxnSpLocks/>
          </p:cNvCxnSpPr>
          <p:nvPr/>
        </p:nvCxnSpPr>
        <p:spPr>
          <a:xfrm>
            <a:off x="6724342" y="2773339"/>
            <a:ext cx="1746660" cy="107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ruta 49">
            <a:extLst>
              <a:ext uri="{FF2B5EF4-FFF2-40B4-BE49-F238E27FC236}">
                <a16:creationId xmlns:a16="http://schemas.microsoft.com/office/drawing/2014/main" id="{1A24FA5A-F162-0F4B-4AF0-C17B9D79DF4D}"/>
              </a:ext>
            </a:extLst>
          </p:cNvPr>
          <p:cNvSpPr txBox="1"/>
          <p:nvPr/>
        </p:nvSpPr>
        <p:spPr>
          <a:xfrm>
            <a:off x="6661795" y="2848250"/>
            <a:ext cx="218803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b="1" dirty="0"/>
              <a:t>Temporär lösning:</a:t>
            </a:r>
            <a:br>
              <a:rPr lang="sv-SE" sz="1400" dirty="0"/>
            </a:br>
            <a:r>
              <a:rPr lang="sv-SE" sz="1400" dirty="0"/>
              <a:t>Ifall lärosätesmall saknas så</a:t>
            </a:r>
            <a:br>
              <a:rPr lang="sv-SE" sz="1400" dirty="0"/>
            </a:br>
            <a:r>
              <a:rPr lang="sv-SE" sz="1400" dirty="0"/>
              <a:t>används nationell mall</a:t>
            </a:r>
          </a:p>
        </p:txBody>
      </p:sp>
      <p:sp>
        <p:nvSpPr>
          <p:cNvPr id="54" name="textruta 53">
            <a:extLst>
              <a:ext uri="{FF2B5EF4-FFF2-40B4-BE49-F238E27FC236}">
                <a16:creationId xmlns:a16="http://schemas.microsoft.com/office/drawing/2014/main" id="{39A9D2E1-4686-351A-A3F3-30C288F56398}"/>
              </a:ext>
            </a:extLst>
          </p:cNvPr>
          <p:cNvSpPr txBox="1"/>
          <p:nvPr/>
        </p:nvSpPr>
        <p:spPr>
          <a:xfrm>
            <a:off x="660642" y="2873373"/>
            <a:ext cx="14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Lärosätesnivå</a:t>
            </a:r>
          </a:p>
        </p:txBody>
      </p:sp>
      <p:sp>
        <p:nvSpPr>
          <p:cNvPr id="55" name="textruta 54">
            <a:extLst>
              <a:ext uri="{FF2B5EF4-FFF2-40B4-BE49-F238E27FC236}">
                <a16:creationId xmlns:a16="http://schemas.microsoft.com/office/drawing/2014/main" id="{B7B626CA-15C1-255F-EBEA-F919E5BF5157}"/>
              </a:ext>
            </a:extLst>
          </p:cNvPr>
          <p:cNvSpPr txBox="1"/>
          <p:nvPr/>
        </p:nvSpPr>
        <p:spPr>
          <a:xfrm>
            <a:off x="660642" y="3868968"/>
            <a:ext cx="1412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Fakultetsnivå</a:t>
            </a:r>
          </a:p>
        </p:txBody>
      </p:sp>
      <p:sp>
        <p:nvSpPr>
          <p:cNvPr id="56" name="textruta 55">
            <a:extLst>
              <a:ext uri="{FF2B5EF4-FFF2-40B4-BE49-F238E27FC236}">
                <a16:creationId xmlns:a16="http://schemas.microsoft.com/office/drawing/2014/main" id="{84DA6877-2D61-122C-812A-167ECD9AB03E}"/>
              </a:ext>
            </a:extLst>
          </p:cNvPr>
          <p:cNvSpPr txBox="1"/>
          <p:nvPr/>
        </p:nvSpPr>
        <p:spPr>
          <a:xfrm>
            <a:off x="667722" y="4800999"/>
            <a:ext cx="1629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Institutionsnivå</a:t>
            </a:r>
          </a:p>
        </p:txBody>
      </p:sp>
    </p:spTree>
    <p:extLst>
      <p:ext uri="{BB962C8B-B14F-4D97-AF65-F5344CB8AC3E}">
        <p14:creationId xmlns:p14="http://schemas.microsoft.com/office/powerpoint/2010/main" val="1274974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7DDA08-1BEA-AAF9-54A9-A15FDFDEBD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A961AA-CE7F-51C1-1070-D4DE90685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8803234" cy="727633"/>
          </a:xfrm>
        </p:spPr>
        <p:txBody>
          <a:bodyPr/>
          <a:lstStyle/>
          <a:p>
            <a:r>
              <a:rPr lang="sv-SE" dirty="0"/>
              <a:t>Närmaste publicerad mall väljs</a:t>
            </a:r>
          </a:p>
        </p:txBody>
      </p:sp>
      <p:sp>
        <p:nvSpPr>
          <p:cNvPr id="6" name="Ellips 5">
            <a:extLst>
              <a:ext uri="{FF2B5EF4-FFF2-40B4-BE49-F238E27FC236}">
                <a16:creationId xmlns:a16="http://schemas.microsoft.com/office/drawing/2014/main" id="{3F5975C7-DD88-3A50-5302-16B6A3F1AC89}"/>
              </a:ext>
            </a:extLst>
          </p:cNvPr>
          <p:cNvSpPr/>
          <p:nvPr/>
        </p:nvSpPr>
        <p:spPr>
          <a:xfrm>
            <a:off x="4008332" y="4938286"/>
            <a:ext cx="373075" cy="34308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Ellips 6">
            <a:extLst>
              <a:ext uri="{FF2B5EF4-FFF2-40B4-BE49-F238E27FC236}">
                <a16:creationId xmlns:a16="http://schemas.microsoft.com/office/drawing/2014/main" id="{248EE731-0DDD-AF39-6B2C-E2D32149C842}"/>
              </a:ext>
            </a:extLst>
          </p:cNvPr>
          <p:cNvSpPr/>
          <p:nvPr/>
        </p:nvSpPr>
        <p:spPr>
          <a:xfrm>
            <a:off x="4819337" y="4938286"/>
            <a:ext cx="373075" cy="34308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Ellips 7">
            <a:extLst>
              <a:ext uri="{FF2B5EF4-FFF2-40B4-BE49-F238E27FC236}">
                <a16:creationId xmlns:a16="http://schemas.microsoft.com/office/drawing/2014/main" id="{D117DA8C-A7D8-2C90-823B-6B2BEE60205F}"/>
              </a:ext>
            </a:extLst>
          </p:cNvPr>
          <p:cNvSpPr/>
          <p:nvPr/>
        </p:nvSpPr>
        <p:spPr>
          <a:xfrm>
            <a:off x="5590228" y="4920238"/>
            <a:ext cx="373075" cy="343080"/>
          </a:xfrm>
          <a:prstGeom prst="ellipse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Ellips 8">
            <a:extLst>
              <a:ext uri="{FF2B5EF4-FFF2-40B4-BE49-F238E27FC236}">
                <a16:creationId xmlns:a16="http://schemas.microsoft.com/office/drawing/2014/main" id="{CE74E612-3FB7-2128-0F17-73D7BDB6449E}"/>
              </a:ext>
            </a:extLst>
          </p:cNvPr>
          <p:cNvSpPr/>
          <p:nvPr/>
        </p:nvSpPr>
        <p:spPr>
          <a:xfrm>
            <a:off x="4840062" y="3609345"/>
            <a:ext cx="373075" cy="34308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Ellips 9">
            <a:extLst>
              <a:ext uri="{FF2B5EF4-FFF2-40B4-BE49-F238E27FC236}">
                <a16:creationId xmlns:a16="http://schemas.microsoft.com/office/drawing/2014/main" id="{7A8A98A1-8E4B-C7CB-5536-D59A582FFACC}"/>
              </a:ext>
            </a:extLst>
          </p:cNvPr>
          <p:cNvSpPr/>
          <p:nvPr/>
        </p:nvSpPr>
        <p:spPr>
          <a:xfrm>
            <a:off x="5812982" y="2318317"/>
            <a:ext cx="373075" cy="34308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5" name="Rak koppling 14">
            <a:extLst>
              <a:ext uri="{FF2B5EF4-FFF2-40B4-BE49-F238E27FC236}">
                <a16:creationId xmlns:a16="http://schemas.microsoft.com/office/drawing/2014/main" id="{4F1226AB-7B35-6E8A-4BD4-E11BEA5D0468}"/>
              </a:ext>
            </a:extLst>
          </p:cNvPr>
          <p:cNvCxnSpPr>
            <a:cxnSpLocks/>
            <a:stCxn id="6" idx="0"/>
            <a:endCxn id="9" idx="3"/>
          </p:cNvCxnSpPr>
          <p:nvPr/>
        </p:nvCxnSpPr>
        <p:spPr>
          <a:xfrm flipV="1">
            <a:off x="4194870" y="3902182"/>
            <a:ext cx="699828" cy="10361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Rak koppling 16">
            <a:extLst>
              <a:ext uri="{FF2B5EF4-FFF2-40B4-BE49-F238E27FC236}">
                <a16:creationId xmlns:a16="http://schemas.microsoft.com/office/drawing/2014/main" id="{589C1A52-CAA8-DAD4-F1E4-ACD36755901D}"/>
              </a:ext>
            </a:extLst>
          </p:cNvPr>
          <p:cNvCxnSpPr>
            <a:cxnSpLocks/>
            <a:stCxn id="7" idx="0"/>
            <a:endCxn id="9" idx="4"/>
          </p:cNvCxnSpPr>
          <p:nvPr/>
        </p:nvCxnSpPr>
        <p:spPr>
          <a:xfrm flipV="1">
            <a:off x="5005875" y="3952425"/>
            <a:ext cx="20725" cy="9858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koppling 18">
            <a:extLst>
              <a:ext uri="{FF2B5EF4-FFF2-40B4-BE49-F238E27FC236}">
                <a16:creationId xmlns:a16="http://schemas.microsoft.com/office/drawing/2014/main" id="{BB01B33F-510A-E00D-012D-2E48BC078E82}"/>
              </a:ext>
            </a:extLst>
          </p:cNvPr>
          <p:cNvCxnSpPr>
            <a:cxnSpLocks/>
            <a:stCxn id="8" idx="0"/>
            <a:endCxn id="9" idx="5"/>
          </p:cNvCxnSpPr>
          <p:nvPr/>
        </p:nvCxnSpPr>
        <p:spPr>
          <a:xfrm flipH="1" flipV="1">
            <a:off x="5158501" y="3902182"/>
            <a:ext cx="618265" cy="1018056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k koppling 24">
            <a:extLst>
              <a:ext uri="{FF2B5EF4-FFF2-40B4-BE49-F238E27FC236}">
                <a16:creationId xmlns:a16="http://schemas.microsoft.com/office/drawing/2014/main" id="{FF537527-7481-0A1F-1CE8-585F69BF7608}"/>
              </a:ext>
            </a:extLst>
          </p:cNvPr>
          <p:cNvCxnSpPr>
            <a:cxnSpLocks/>
            <a:stCxn id="9" idx="0"/>
            <a:endCxn id="10" idx="3"/>
          </p:cNvCxnSpPr>
          <p:nvPr/>
        </p:nvCxnSpPr>
        <p:spPr>
          <a:xfrm flipV="1">
            <a:off x="5026600" y="2611154"/>
            <a:ext cx="841018" cy="998191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ktangel: rundade hörn 32">
            <a:extLst>
              <a:ext uri="{FF2B5EF4-FFF2-40B4-BE49-F238E27FC236}">
                <a16:creationId xmlns:a16="http://schemas.microsoft.com/office/drawing/2014/main" id="{60C85263-3299-3E2E-BFD5-2468B04BB902}"/>
              </a:ext>
            </a:extLst>
          </p:cNvPr>
          <p:cNvSpPr/>
          <p:nvPr/>
        </p:nvSpPr>
        <p:spPr>
          <a:xfrm>
            <a:off x="6182409" y="4916119"/>
            <a:ext cx="964487" cy="307777"/>
          </a:xfrm>
          <a:prstGeom prst="round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4" name="textruta 33">
            <a:extLst>
              <a:ext uri="{FF2B5EF4-FFF2-40B4-BE49-F238E27FC236}">
                <a16:creationId xmlns:a16="http://schemas.microsoft.com/office/drawing/2014/main" id="{21687789-3656-B7DA-C3C3-1791EFA4965D}"/>
              </a:ext>
            </a:extLst>
          </p:cNvPr>
          <p:cNvSpPr txBox="1"/>
          <p:nvPr/>
        </p:nvSpPr>
        <p:spPr>
          <a:xfrm>
            <a:off x="6169934" y="4931507"/>
            <a:ext cx="944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Opublicerad</a:t>
            </a:r>
          </a:p>
        </p:txBody>
      </p:sp>
      <p:sp>
        <p:nvSpPr>
          <p:cNvPr id="35" name="textruta 34">
            <a:extLst>
              <a:ext uri="{FF2B5EF4-FFF2-40B4-BE49-F238E27FC236}">
                <a16:creationId xmlns:a16="http://schemas.microsoft.com/office/drawing/2014/main" id="{882D627A-D01C-C061-9DFD-3BCA99C12807}"/>
              </a:ext>
            </a:extLst>
          </p:cNvPr>
          <p:cNvSpPr txBox="1"/>
          <p:nvPr/>
        </p:nvSpPr>
        <p:spPr>
          <a:xfrm>
            <a:off x="6498983" y="462107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v 1</a:t>
            </a:r>
          </a:p>
        </p:txBody>
      </p:sp>
      <p:sp>
        <p:nvSpPr>
          <p:cNvPr id="36" name="Rektangel: rundade hörn 35">
            <a:extLst>
              <a:ext uri="{FF2B5EF4-FFF2-40B4-BE49-F238E27FC236}">
                <a16:creationId xmlns:a16="http://schemas.microsoft.com/office/drawing/2014/main" id="{2D25C346-29B4-DE41-B7F8-BFEE32C52768}"/>
              </a:ext>
            </a:extLst>
          </p:cNvPr>
          <p:cNvSpPr/>
          <p:nvPr/>
        </p:nvSpPr>
        <p:spPr>
          <a:xfrm>
            <a:off x="5975885" y="3644648"/>
            <a:ext cx="841962" cy="30777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BAD1934E-95A6-151B-FD05-EBBA67661CF0}"/>
              </a:ext>
            </a:extLst>
          </p:cNvPr>
          <p:cNvSpPr txBox="1"/>
          <p:nvPr/>
        </p:nvSpPr>
        <p:spPr>
          <a:xfrm>
            <a:off x="6004102" y="3670779"/>
            <a:ext cx="841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Publicerad</a:t>
            </a:r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06907B84-A9A3-E6FA-9104-C0FF064A71B0}"/>
              </a:ext>
            </a:extLst>
          </p:cNvPr>
          <p:cNvSpPr txBox="1"/>
          <p:nvPr/>
        </p:nvSpPr>
        <p:spPr>
          <a:xfrm>
            <a:off x="6169934" y="3349601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v 1</a:t>
            </a:r>
          </a:p>
        </p:txBody>
      </p:sp>
      <p:sp>
        <p:nvSpPr>
          <p:cNvPr id="39" name="Rektangel: rundade hörn 38">
            <a:extLst>
              <a:ext uri="{FF2B5EF4-FFF2-40B4-BE49-F238E27FC236}">
                <a16:creationId xmlns:a16="http://schemas.microsoft.com/office/drawing/2014/main" id="{DAC98EEF-2619-1700-AE28-C4FF6749C038}"/>
              </a:ext>
            </a:extLst>
          </p:cNvPr>
          <p:cNvSpPr/>
          <p:nvPr/>
        </p:nvSpPr>
        <p:spPr>
          <a:xfrm>
            <a:off x="7112597" y="3650744"/>
            <a:ext cx="829487" cy="30777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0" name="textruta 39">
            <a:extLst>
              <a:ext uri="{FF2B5EF4-FFF2-40B4-BE49-F238E27FC236}">
                <a16:creationId xmlns:a16="http://schemas.microsoft.com/office/drawing/2014/main" id="{D5DC15DB-2A06-A7B3-1D65-B3BED969C937}"/>
              </a:ext>
            </a:extLst>
          </p:cNvPr>
          <p:cNvSpPr txBox="1"/>
          <p:nvPr/>
        </p:nvSpPr>
        <p:spPr>
          <a:xfrm>
            <a:off x="7112597" y="3666133"/>
            <a:ext cx="841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Publicerad</a:t>
            </a:r>
          </a:p>
        </p:txBody>
      </p:sp>
      <p:sp>
        <p:nvSpPr>
          <p:cNvPr id="41" name="textruta 40">
            <a:extLst>
              <a:ext uri="{FF2B5EF4-FFF2-40B4-BE49-F238E27FC236}">
                <a16:creationId xmlns:a16="http://schemas.microsoft.com/office/drawing/2014/main" id="{845107F8-7AD3-7912-9AB4-3854F93B80AE}"/>
              </a:ext>
            </a:extLst>
          </p:cNvPr>
          <p:cNvSpPr txBox="1"/>
          <p:nvPr/>
        </p:nvSpPr>
        <p:spPr>
          <a:xfrm>
            <a:off x="7429171" y="3355697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v 2</a:t>
            </a:r>
          </a:p>
        </p:txBody>
      </p:sp>
      <p:sp>
        <p:nvSpPr>
          <p:cNvPr id="42" name="Rektangel: rundade hörn 41">
            <a:extLst>
              <a:ext uri="{FF2B5EF4-FFF2-40B4-BE49-F238E27FC236}">
                <a16:creationId xmlns:a16="http://schemas.microsoft.com/office/drawing/2014/main" id="{8AAB0F18-35E8-1535-D6A9-14498CCCE7FA}"/>
              </a:ext>
            </a:extLst>
          </p:cNvPr>
          <p:cNvSpPr/>
          <p:nvPr/>
        </p:nvSpPr>
        <p:spPr>
          <a:xfrm>
            <a:off x="8314849" y="3652961"/>
            <a:ext cx="932079" cy="307777"/>
          </a:xfrm>
          <a:prstGeom prst="round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3" name="textruta 42">
            <a:extLst>
              <a:ext uri="{FF2B5EF4-FFF2-40B4-BE49-F238E27FC236}">
                <a16:creationId xmlns:a16="http://schemas.microsoft.com/office/drawing/2014/main" id="{BB2EFC47-43D9-4FC2-5E55-10DE3195F797}"/>
              </a:ext>
            </a:extLst>
          </p:cNvPr>
          <p:cNvSpPr txBox="1"/>
          <p:nvPr/>
        </p:nvSpPr>
        <p:spPr>
          <a:xfrm>
            <a:off x="8281099" y="3667879"/>
            <a:ext cx="9445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Opublicerad</a:t>
            </a:r>
          </a:p>
        </p:txBody>
      </p:sp>
      <p:sp>
        <p:nvSpPr>
          <p:cNvPr id="44" name="textruta 43">
            <a:extLst>
              <a:ext uri="{FF2B5EF4-FFF2-40B4-BE49-F238E27FC236}">
                <a16:creationId xmlns:a16="http://schemas.microsoft.com/office/drawing/2014/main" id="{09EAE877-5817-4507-461B-58EB33A02690}"/>
              </a:ext>
            </a:extLst>
          </p:cNvPr>
          <p:cNvSpPr txBox="1"/>
          <p:nvPr/>
        </p:nvSpPr>
        <p:spPr>
          <a:xfrm>
            <a:off x="8573605" y="340162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v 3</a:t>
            </a:r>
          </a:p>
        </p:txBody>
      </p:sp>
      <p:cxnSp>
        <p:nvCxnSpPr>
          <p:cNvPr id="51" name="Rak pilkoppling 50">
            <a:extLst>
              <a:ext uri="{FF2B5EF4-FFF2-40B4-BE49-F238E27FC236}">
                <a16:creationId xmlns:a16="http://schemas.microsoft.com/office/drawing/2014/main" id="{5BF715CA-5C7D-978B-8671-B43CF108B53D}"/>
              </a:ext>
            </a:extLst>
          </p:cNvPr>
          <p:cNvCxnSpPr>
            <a:cxnSpLocks/>
            <a:stCxn id="36" idx="3"/>
            <a:endCxn id="39" idx="1"/>
          </p:cNvCxnSpPr>
          <p:nvPr/>
        </p:nvCxnSpPr>
        <p:spPr>
          <a:xfrm>
            <a:off x="6817847" y="3798537"/>
            <a:ext cx="294750" cy="60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Rak pilkoppling 52">
            <a:extLst>
              <a:ext uri="{FF2B5EF4-FFF2-40B4-BE49-F238E27FC236}">
                <a16:creationId xmlns:a16="http://schemas.microsoft.com/office/drawing/2014/main" id="{DCADC611-D979-1B9D-93AB-E2A554C66A90}"/>
              </a:ext>
            </a:extLst>
          </p:cNvPr>
          <p:cNvCxnSpPr>
            <a:cxnSpLocks/>
            <a:stCxn id="39" idx="3"/>
            <a:endCxn id="43" idx="1"/>
          </p:cNvCxnSpPr>
          <p:nvPr/>
        </p:nvCxnSpPr>
        <p:spPr>
          <a:xfrm>
            <a:off x="7942084" y="3804633"/>
            <a:ext cx="339015" cy="17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Rektangel: rundade hörn 54">
            <a:extLst>
              <a:ext uri="{FF2B5EF4-FFF2-40B4-BE49-F238E27FC236}">
                <a16:creationId xmlns:a16="http://schemas.microsoft.com/office/drawing/2014/main" id="{BAB1261F-9AFD-BACF-51F9-7B8BDCD823A5}"/>
              </a:ext>
            </a:extLst>
          </p:cNvPr>
          <p:cNvSpPr/>
          <p:nvPr/>
        </p:nvSpPr>
        <p:spPr>
          <a:xfrm>
            <a:off x="6396577" y="2309960"/>
            <a:ext cx="964487" cy="30777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6" name="textruta 55">
            <a:extLst>
              <a:ext uri="{FF2B5EF4-FFF2-40B4-BE49-F238E27FC236}">
                <a16:creationId xmlns:a16="http://schemas.microsoft.com/office/drawing/2014/main" id="{4952954F-4EF2-87EC-4D4D-1808EC30DA26}"/>
              </a:ext>
            </a:extLst>
          </p:cNvPr>
          <p:cNvSpPr txBox="1"/>
          <p:nvPr/>
        </p:nvSpPr>
        <p:spPr>
          <a:xfrm>
            <a:off x="6441347" y="2325350"/>
            <a:ext cx="841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Publicerad</a:t>
            </a:r>
          </a:p>
        </p:txBody>
      </p:sp>
      <p:sp>
        <p:nvSpPr>
          <p:cNvPr id="57" name="textruta 56">
            <a:extLst>
              <a:ext uri="{FF2B5EF4-FFF2-40B4-BE49-F238E27FC236}">
                <a16:creationId xmlns:a16="http://schemas.microsoft.com/office/drawing/2014/main" id="{704F7A1D-0172-B041-72B3-CCFF7F2FD46C}"/>
              </a:ext>
            </a:extLst>
          </p:cNvPr>
          <p:cNvSpPr txBox="1"/>
          <p:nvPr/>
        </p:nvSpPr>
        <p:spPr>
          <a:xfrm>
            <a:off x="6745189" y="2045803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v 1</a:t>
            </a:r>
          </a:p>
        </p:txBody>
      </p:sp>
      <p:sp>
        <p:nvSpPr>
          <p:cNvPr id="68" name="textruta 67">
            <a:extLst>
              <a:ext uri="{FF2B5EF4-FFF2-40B4-BE49-F238E27FC236}">
                <a16:creationId xmlns:a16="http://schemas.microsoft.com/office/drawing/2014/main" id="{005B4BEF-7502-90CB-65A6-84836631CF73}"/>
              </a:ext>
            </a:extLst>
          </p:cNvPr>
          <p:cNvSpPr txBox="1"/>
          <p:nvPr/>
        </p:nvSpPr>
        <p:spPr>
          <a:xfrm>
            <a:off x="990620" y="2316816"/>
            <a:ext cx="14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Lärosätesnivå</a:t>
            </a:r>
          </a:p>
        </p:txBody>
      </p:sp>
      <p:sp>
        <p:nvSpPr>
          <p:cNvPr id="69" name="textruta 68">
            <a:extLst>
              <a:ext uri="{FF2B5EF4-FFF2-40B4-BE49-F238E27FC236}">
                <a16:creationId xmlns:a16="http://schemas.microsoft.com/office/drawing/2014/main" id="{6F2ABBE0-E6EA-C740-8234-9AE0FD1EC57F}"/>
              </a:ext>
            </a:extLst>
          </p:cNvPr>
          <p:cNvSpPr txBox="1"/>
          <p:nvPr/>
        </p:nvSpPr>
        <p:spPr>
          <a:xfrm>
            <a:off x="984240" y="3600664"/>
            <a:ext cx="1412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Fakultetsnivå</a:t>
            </a:r>
          </a:p>
        </p:txBody>
      </p:sp>
      <p:sp>
        <p:nvSpPr>
          <p:cNvPr id="70" name="textruta 69">
            <a:extLst>
              <a:ext uri="{FF2B5EF4-FFF2-40B4-BE49-F238E27FC236}">
                <a16:creationId xmlns:a16="http://schemas.microsoft.com/office/drawing/2014/main" id="{63D3B0FB-A025-135A-EF93-592738788365}"/>
              </a:ext>
            </a:extLst>
          </p:cNvPr>
          <p:cNvSpPr txBox="1"/>
          <p:nvPr/>
        </p:nvSpPr>
        <p:spPr>
          <a:xfrm>
            <a:off x="984240" y="4839174"/>
            <a:ext cx="1629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Institutionsnivå</a:t>
            </a:r>
          </a:p>
        </p:txBody>
      </p:sp>
    </p:spTree>
    <p:extLst>
      <p:ext uri="{BB962C8B-B14F-4D97-AF65-F5344CB8AC3E}">
        <p14:creationId xmlns:p14="http://schemas.microsoft.com/office/powerpoint/2010/main" val="1917743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47895D-95AE-EC8D-5AB7-AB7E8C166B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114D58-B1A5-E8CC-ACDB-B7DE0F4D0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8803234" cy="727633"/>
          </a:xfrm>
        </p:spPr>
        <p:txBody>
          <a:bodyPr/>
          <a:lstStyle/>
          <a:p>
            <a:pPr algn="ctr"/>
            <a:r>
              <a:rPr lang="sv-SE" dirty="0"/>
              <a:t>Mallstatus</a:t>
            </a:r>
          </a:p>
        </p:txBody>
      </p:sp>
      <p:sp>
        <p:nvSpPr>
          <p:cNvPr id="36" name="Rektangel: rundade hörn 35">
            <a:extLst>
              <a:ext uri="{FF2B5EF4-FFF2-40B4-BE49-F238E27FC236}">
                <a16:creationId xmlns:a16="http://schemas.microsoft.com/office/drawing/2014/main" id="{277390AE-5EBD-9FF4-76A9-3CD7C3BBD626}"/>
              </a:ext>
            </a:extLst>
          </p:cNvPr>
          <p:cNvSpPr/>
          <p:nvPr/>
        </p:nvSpPr>
        <p:spPr>
          <a:xfrm>
            <a:off x="1497504" y="3278294"/>
            <a:ext cx="987374" cy="30777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34E0BCD5-A180-21FA-DB1F-404C27B30538}"/>
              </a:ext>
            </a:extLst>
          </p:cNvPr>
          <p:cNvSpPr txBox="1"/>
          <p:nvPr/>
        </p:nvSpPr>
        <p:spPr>
          <a:xfrm>
            <a:off x="1600549" y="3304425"/>
            <a:ext cx="9873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Publicerad</a:t>
            </a:r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1628AE0A-A1B4-2F58-C3FA-5B7577459BC9}"/>
              </a:ext>
            </a:extLst>
          </p:cNvPr>
          <p:cNvSpPr txBox="1"/>
          <p:nvPr/>
        </p:nvSpPr>
        <p:spPr>
          <a:xfrm>
            <a:off x="1844166" y="303727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v 1</a:t>
            </a:r>
          </a:p>
        </p:txBody>
      </p:sp>
      <p:sp>
        <p:nvSpPr>
          <p:cNvPr id="55" name="Rektangel: rundade hörn 54">
            <a:extLst>
              <a:ext uri="{FF2B5EF4-FFF2-40B4-BE49-F238E27FC236}">
                <a16:creationId xmlns:a16="http://schemas.microsoft.com/office/drawing/2014/main" id="{6D273CA0-C10E-8690-6BA3-711E896AFF70}"/>
              </a:ext>
            </a:extLst>
          </p:cNvPr>
          <p:cNvSpPr/>
          <p:nvPr/>
        </p:nvSpPr>
        <p:spPr>
          <a:xfrm>
            <a:off x="1497504" y="2235526"/>
            <a:ext cx="964487" cy="307777"/>
          </a:xfrm>
          <a:prstGeom prst="round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6" name="textruta 55">
            <a:extLst>
              <a:ext uri="{FF2B5EF4-FFF2-40B4-BE49-F238E27FC236}">
                <a16:creationId xmlns:a16="http://schemas.microsoft.com/office/drawing/2014/main" id="{639F89D8-53EA-7A0A-63DA-D2AFB25905DF}"/>
              </a:ext>
            </a:extLst>
          </p:cNvPr>
          <p:cNvSpPr txBox="1"/>
          <p:nvPr/>
        </p:nvSpPr>
        <p:spPr>
          <a:xfrm>
            <a:off x="1540324" y="2250914"/>
            <a:ext cx="944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Opublicerad</a:t>
            </a:r>
          </a:p>
        </p:txBody>
      </p:sp>
      <p:sp>
        <p:nvSpPr>
          <p:cNvPr id="57" name="textruta 56">
            <a:extLst>
              <a:ext uri="{FF2B5EF4-FFF2-40B4-BE49-F238E27FC236}">
                <a16:creationId xmlns:a16="http://schemas.microsoft.com/office/drawing/2014/main" id="{80914299-EEDD-D3E3-89AB-82C31869A8EC}"/>
              </a:ext>
            </a:extLst>
          </p:cNvPr>
          <p:cNvSpPr txBox="1"/>
          <p:nvPr/>
        </p:nvSpPr>
        <p:spPr>
          <a:xfrm>
            <a:off x="1844166" y="199980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v 1</a:t>
            </a: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62DF0CA3-FDF8-88A4-82B3-4564A61B8893}"/>
              </a:ext>
            </a:extLst>
          </p:cNvPr>
          <p:cNvSpPr txBox="1"/>
          <p:nvPr/>
        </p:nvSpPr>
        <p:spPr>
          <a:xfrm>
            <a:off x="5651604" y="1664659"/>
            <a:ext cx="24459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u="sng" dirty="0"/>
              <a:t>Tillåtna åtgärder i denna status</a:t>
            </a:r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B1ACAA72-8DCB-E52C-555C-13DD58C8A7CD}"/>
              </a:ext>
            </a:extLst>
          </p:cNvPr>
          <p:cNvSpPr txBox="1"/>
          <p:nvPr/>
        </p:nvSpPr>
        <p:spPr>
          <a:xfrm>
            <a:off x="5834484" y="2138225"/>
            <a:ext cx="16044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 dirty="0"/>
              <a:t>Ta bort version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 dirty="0"/>
              <a:t>Publicera version</a:t>
            </a:r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94184E02-1C55-A834-321A-C12693E683AF}"/>
              </a:ext>
            </a:extLst>
          </p:cNvPr>
          <p:cNvSpPr txBox="1"/>
          <p:nvPr/>
        </p:nvSpPr>
        <p:spPr>
          <a:xfrm>
            <a:off x="5834484" y="3124406"/>
            <a:ext cx="1569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 dirty="0"/>
              <a:t>Skapa ny version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 dirty="0"/>
              <a:t>Avveckla version</a:t>
            </a:r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4EE22CBE-1620-6346-3B0E-E39F59739F1F}"/>
              </a:ext>
            </a:extLst>
          </p:cNvPr>
          <p:cNvSpPr txBox="1"/>
          <p:nvPr/>
        </p:nvSpPr>
        <p:spPr>
          <a:xfrm>
            <a:off x="5766147" y="4360651"/>
            <a:ext cx="3943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 dirty="0"/>
              <a:t>Skapa ny version, dvs v3.</a:t>
            </a:r>
            <a:br>
              <a:rPr lang="sv-SE" sz="1400" dirty="0"/>
            </a:br>
            <a:r>
              <a:rPr lang="sv-SE" sz="1400" dirty="0"/>
              <a:t>Utgår från föregående publicerad version, dvs v1.</a:t>
            </a:r>
          </a:p>
        </p:txBody>
      </p:sp>
      <p:sp>
        <p:nvSpPr>
          <p:cNvPr id="28" name="Rektangel: rundade hörn 27">
            <a:extLst>
              <a:ext uri="{FF2B5EF4-FFF2-40B4-BE49-F238E27FC236}">
                <a16:creationId xmlns:a16="http://schemas.microsoft.com/office/drawing/2014/main" id="{4A2BCF93-F46D-5FD2-91F5-4F2DD00AB66D}"/>
              </a:ext>
            </a:extLst>
          </p:cNvPr>
          <p:cNvSpPr/>
          <p:nvPr/>
        </p:nvSpPr>
        <p:spPr>
          <a:xfrm>
            <a:off x="1497504" y="4508722"/>
            <a:ext cx="964487" cy="30777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16092C20-20AF-8477-3C79-21286B1041CA}"/>
              </a:ext>
            </a:extLst>
          </p:cNvPr>
          <p:cNvSpPr txBox="1"/>
          <p:nvPr/>
        </p:nvSpPr>
        <p:spPr>
          <a:xfrm>
            <a:off x="1566111" y="4524111"/>
            <a:ext cx="9644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Publicerad</a:t>
            </a:r>
          </a:p>
        </p:txBody>
      </p:sp>
      <p:sp>
        <p:nvSpPr>
          <p:cNvPr id="30" name="textruta 29">
            <a:extLst>
              <a:ext uri="{FF2B5EF4-FFF2-40B4-BE49-F238E27FC236}">
                <a16:creationId xmlns:a16="http://schemas.microsoft.com/office/drawing/2014/main" id="{DF2B1236-4597-73C5-35DF-343CA49F6C11}"/>
              </a:ext>
            </a:extLst>
          </p:cNvPr>
          <p:cNvSpPr txBox="1"/>
          <p:nvPr/>
        </p:nvSpPr>
        <p:spPr>
          <a:xfrm>
            <a:off x="1814078" y="421367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v 1</a:t>
            </a:r>
          </a:p>
        </p:txBody>
      </p:sp>
      <p:sp>
        <p:nvSpPr>
          <p:cNvPr id="31" name="textruta 30">
            <a:extLst>
              <a:ext uri="{FF2B5EF4-FFF2-40B4-BE49-F238E27FC236}">
                <a16:creationId xmlns:a16="http://schemas.microsoft.com/office/drawing/2014/main" id="{6CCA53E9-8B15-B91F-D53E-5B65A071A78B}"/>
              </a:ext>
            </a:extLst>
          </p:cNvPr>
          <p:cNvSpPr txBox="1"/>
          <p:nvPr/>
        </p:nvSpPr>
        <p:spPr>
          <a:xfrm>
            <a:off x="3001074" y="4251758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v 2</a:t>
            </a:r>
          </a:p>
        </p:txBody>
      </p:sp>
      <p:cxnSp>
        <p:nvCxnSpPr>
          <p:cNvPr id="32" name="Rak pilkoppling 31">
            <a:extLst>
              <a:ext uri="{FF2B5EF4-FFF2-40B4-BE49-F238E27FC236}">
                <a16:creationId xmlns:a16="http://schemas.microsoft.com/office/drawing/2014/main" id="{449C5894-C8CD-F81D-2C14-DC7E9281E444}"/>
              </a:ext>
            </a:extLst>
          </p:cNvPr>
          <p:cNvCxnSpPr>
            <a:cxnSpLocks/>
            <a:stCxn id="28" idx="3"/>
            <a:endCxn id="45" idx="1"/>
          </p:cNvCxnSpPr>
          <p:nvPr/>
        </p:nvCxnSpPr>
        <p:spPr>
          <a:xfrm>
            <a:off x="2461991" y="4662611"/>
            <a:ext cx="292218" cy="3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Rektangel: rundade hörn 44">
            <a:extLst>
              <a:ext uri="{FF2B5EF4-FFF2-40B4-BE49-F238E27FC236}">
                <a16:creationId xmlns:a16="http://schemas.microsoft.com/office/drawing/2014/main" id="{22651C7A-B946-0184-B5C2-1FF32E25D78F}"/>
              </a:ext>
            </a:extLst>
          </p:cNvPr>
          <p:cNvSpPr/>
          <p:nvPr/>
        </p:nvSpPr>
        <p:spPr>
          <a:xfrm>
            <a:off x="2754209" y="4509037"/>
            <a:ext cx="964487" cy="307777"/>
          </a:xfrm>
          <a:prstGeom prst="roundRect">
            <a:avLst/>
          </a:prstGeom>
          <a:pattFill prst="openDmnd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6" name="textruta 45">
            <a:extLst>
              <a:ext uri="{FF2B5EF4-FFF2-40B4-BE49-F238E27FC236}">
                <a16:creationId xmlns:a16="http://schemas.microsoft.com/office/drawing/2014/main" id="{35FD73B2-71C7-1949-9603-8C068DF140B3}"/>
              </a:ext>
            </a:extLst>
          </p:cNvPr>
          <p:cNvSpPr txBox="1"/>
          <p:nvPr/>
        </p:nvSpPr>
        <p:spPr>
          <a:xfrm>
            <a:off x="2804203" y="4539816"/>
            <a:ext cx="9644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Avvecklad</a:t>
            </a:r>
          </a:p>
        </p:txBody>
      </p:sp>
      <p:sp>
        <p:nvSpPr>
          <p:cNvPr id="47" name="Rektangel: rundade hörn 46">
            <a:extLst>
              <a:ext uri="{FF2B5EF4-FFF2-40B4-BE49-F238E27FC236}">
                <a16:creationId xmlns:a16="http://schemas.microsoft.com/office/drawing/2014/main" id="{8F4100D6-E120-8496-1447-2CBF02172D19}"/>
              </a:ext>
            </a:extLst>
          </p:cNvPr>
          <p:cNvSpPr/>
          <p:nvPr/>
        </p:nvSpPr>
        <p:spPr>
          <a:xfrm>
            <a:off x="4110901" y="4513058"/>
            <a:ext cx="964487" cy="307777"/>
          </a:xfrm>
          <a:prstGeom prst="round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8" name="textruta 47">
            <a:extLst>
              <a:ext uri="{FF2B5EF4-FFF2-40B4-BE49-F238E27FC236}">
                <a16:creationId xmlns:a16="http://schemas.microsoft.com/office/drawing/2014/main" id="{DEE6A29F-04C2-F838-D5CE-4DC59CD474F3}"/>
              </a:ext>
            </a:extLst>
          </p:cNvPr>
          <p:cNvSpPr txBox="1"/>
          <p:nvPr/>
        </p:nvSpPr>
        <p:spPr>
          <a:xfrm>
            <a:off x="4128935" y="4518400"/>
            <a:ext cx="9644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Opublicerad</a:t>
            </a:r>
          </a:p>
        </p:txBody>
      </p:sp>
      <p:sp>
        <p:nvSpPr>
          <p:cNvPr id="49" name="textruta 48">
            <a:extLst>
              <a:ext uri="{FF2B5EF4-FFF2-40B4-BE49-F238E27FC236}">
                <a16:creationId xmlns:a16="http://schemas.microsoft.com/office/drawing/2014/main" id="{EC8602C3-9525-6DB3-A25E-32ACB03A2CD8}"/>
              </a:ext>
            </a:extLst>
          </p:cNvPr>
          <p:cNvSpPr txBox="1"/>
          <p:nvPr/>
        </p:nvSpPr>
        <p:spPr>
          <a:xfrm>
            <a:off x="4387412" y="4262817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v 3</a:t>
            </a:r>
          </a:p>
        </p:txBody>
      </p:sp>
      <p:sp>
        <p:nvSpPr>
          <p:cNvPr id="50" name="Båge 49">
            <a:extLst>
              <a:ext uri="{FF2B5EF4-FFF2-40B4-BE49-F238E27FC236}">
                <a16:creationId xmlns:a16="http://schemas.microsoft.com/office/drawing/2014/main" id="{2CE4D76A-383A-F87A-5655-AF99CBEC6BC6}"/>
              </a:ext>
            </a:extLst>
          </p:cNvPr>
          <p:cNvSpPr/>
          <p:nvPr/>
        </p:nvSpPr>
        <p:spPr>
          <a:xfrm rot="10800000">
            <a:off x="2189420" y="4609734"/>
            <a:ext cx="1862302" cy="527441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2" name="Båge 51">
            <a:extLst>
              <a:ext uri="{FF2B5EF4-FFF2-40B4-BE49-F238E27FC236}">
                <a16:creationId xmlns:a16="http://schemas.microsoft.com/office/drawing/2014/main" id="{69748EF4-3A5E-FC14-F2E9-EE0A16F3E429}"/>
              </a:ext>
            </a:extLst>
          </p:cNvPr>
          <p:cNvSpPr/>
          <p:nvPr/>
        </p:nvSpPr>
        <p:spPr>
          <a:xfrm rot="5105220">
            <a:off x="2723016" y="3792559"/>
            <a:ext cx="716129" cy="2005680"/>
          </a:xfrm>
          <a:prstGeom prst="arc">
            <a:avLst>
              <a:gd name="adj1" fmla="val 16389129"/>
              <a:gd name="adj2" fmla="val 0"/>
            </a:avLst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4" name="textruta 53">
            <a:extLst>
              <a:ext uri="{FF2B5EF4-FFF2-40B4-BE49-F238E27FC236}">
                <a16:creationId xmlns:a16="http://schemas.microsoft.com/office/drawing/2014/main" id="{1C6CDACB-AFF4-FC32-7144-5CC59C62614E}"/>
              </a:ext>
            </a:extLst>
          </p:cNvPr>
          <p:cNvSpPr txBox="1"/>
          <p:nvPr/>
        </p:nvSpPr>
        <p:spPr>
          <a:xfrm>
            <a:off x="862949" y="2251038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A</a:t>
            </a:r>
          </a:p>
        </p:txBody>
      </p:sp>
      <p:sp>
        <p:nvSpPr>
          <p:cNvPr id="58" name="textruta 57">
            <a:extLst>
              <a:ext uri="{FF2B5EF4-FFF2-40B4-BE49-F238E27FC236}">
                <a16:creationId xmlns:a16="http://schemas.microsoft.com/office/drawing/2014/main" id="{B787D109-3FDD-79C1-BFDE-5DC26E7B694D}"/>
              </a:ext>
            </a:extLst>
          </p:cNvPr>
          <p:cNvSpPr txBox="1"/>
          <p:nvPr/>
        </p:nvSpPr>
        <p:spPr>
          <a:xfrm>
            <a:off x="828590" y="3327055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B</a:t>
            </a:r>
          </a:p>
        </p:txBody>
      </p:sp>
      <p:sp>
        <p:nvSpPr>
          <p:cNvPr id="59" name="textruta 58">
            <a:extLst>
              <a:ext uri="{FF2B5EF4-FFF2-40B4-BE49-F238E27FC236}">
                <a16:creationId xmlns:a16="http://schemas.microsoft.com/office/drawing/2014/main" id="{2E01F858-E8E9-C36A-0C27-2E56C639906B}"/>
              </a:ext>
            </a:extLst>
          </p:cNvPr>
          <p:cNvSpPr txBox="1"/>
          <p:nvPr/>
        </p:nvSpPr>
        <p:spPr>
          <a:xfrm>
            <a:off x="835905" y="4524426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813363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6C8DD8-0E6B-A03F-0F46-E146838EB6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AE027F6-FBF7-BB4F-5876-454B712E6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8803234" cy="727633"/>
          </a:xfrm>
        </p:spPr>
        <p:txBody>
          <a:bodyPr/>
          <a:lstStyle/>
          <a:p>
            <a:pPr algn="ctr"/>
            <a:r>
              <a:rPr lang="sv-SE" dirty="0"/>
              <a:t>Synkronisering mot nationell mall</a:t>
            </a:r>
          </a:p>
        </p:txBody>
      </p:sp>
      <p:cxnSp>
        <p:nvCxnSpPr>
          <p:cNvPr id="6" name="Rak pilkoppling 5">
            <a:extLst>
              <a:ext uri="{FF2B5EF4-FFF2-40B4-BE49-F238E27FC236}">
                <a16:creationId xmlns:a16="http://schemas.microsoft.com/office/drawing/2014/main" id="{A275BD95-2CD9-B8F1-546B-62B75447695D}"/>
              </a:ext>
            </a:extLst>
          </p:cNvPr>
          <p:cNvCxnSpPr/>
          <p:nvPr/>
        </p:nvCxnSpPr>
        <p:spPr>
          <a:xfrm>
            <a:off x="1161046" y="4297882"/>
            <a:ext cx="870703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ruta 8">
            <a:extLst>
              <a:ext uri="{FF2B5EF4-FFF2-40B4-BE49-F238E27FC236}">
                <a16:creationId xmlns:a16="http://schemas.microsoft.com/office/drawing/2014/main" id="{4404FA8E-A385-F6B4-7BAB-4B9C022FF2F6}"/>
              </a:ext>
            </a:extLst>
          </p:cNvPr>
          <p:cNvSpPr txBox="1"/>
          <p:nvPr/>
        </p:nvSpPr>
        <p:spPr>
          <a:xfrm>
            <a:off x="1161046" y="3928550"/>
            <a:ext cx="14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Nationell mall</a:t>
            </a:r>
          </a:p>
        </p:txBody>
      </p:sp>
      <p:cxnSp>
        <p:nvCxnSpPr>
          <p:cNvPr id="10" name="Rak koppling 9">
            <a:extLst>
              <a:ext uri="{FF2B5EF4-FFF2-40B4-BE49-F238E27FC236}">
                <a16:creationId xmlns:a16="http://schemas.microsoft.com/office/drawing/2014/main" id="{705CA1D0-9FF2-4B2C-B92E-CA3D229318B5}"/>
              </a:ext>
            </a:extLst>
          </p:cNvPr>
          <p:cNvCxnSpPr/>
          <p:nvPr/>
        </p:nvCxnSpPr>
        <p:spPr>
          <a:xfrm>
            <a:off x="4138915" y="4200778"/>
            <a:ext cx="0" cy="1780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koppling 14">
            <a:extLst>
              <a:ext uri="{FF2B5EF4-FFF2-40B4-BE49-F238E27FC236}">
                <a16:creationId xmlns:a16="http://schemas.microsoft.com/office/drawing/2014/main" id="{036226C5-9052-54FF-FBFC-E98614CBF993}"/>
              </a:ext>
            </a:extLst>
          </p:cNvPr>
          <p:cNvCxnSpPr/>
          <p:nvPr/>
        </p:nvCxnSpPr>
        <p:spPr>
          <a:xfrm>
            <a:off x="7193247" y="4200774"/>
            <a:ext cx="0" cy="1780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pilkoppling 15">
            <a:extLst>
              <a:ext uri="{FF2B5EF4-FFF2-40B4-BE49-F238E27FC236}">
                <a16:creationId xmlns:a16="http://schemas.microsoft.com/office/drawing/2014/main" id="{054EFDEC-7C07-40A2-53ED-3D1FB796C170}"/>
              </a:ext>
            </a:extLst>
          </p:cNvPr>
          <p:cNvCxnSpPr>
            <a:cxnSpLocks/>
          </p:cNvCxnSpPr>
          <p:nvPr/>
        </p:nvCxnSpPr>
        <p:spPr>
          <a:xfrm flipV="1">
            <a:off x="3554939" y="3088681"/>
            <a:ext cx="1162876" cy="120920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lips 16">
            <a:extLst>
              <a:ext uri="{FF2B5EF4-FFF2-40B4-BE49-F238E27FC236}">
                <a16:creationId xmlns:a16="http://schemas.microsoft.com/office/drawing/2014/main" id="{C5BEBBDA-5DC2-93C9-1B59-940A8C8DB7F0}"/>
              </a:ext>
            </a:extLst>
          </p:cNvPr>
          <p:cNvSpPr/>
          <p:nvPr/>
        </p:nvSpPr>
        <p:spPr>
          <a:xfrm>
            <a:off x="4717815" y="2898519"/>
            <a:ext cx="361442" cy="36414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8" name="Rak pilkoppling 17">
            <a:extLst>
              <a:ext uri="{FF2B5EF4-FFF2-40B4-BE49-F238E27FC236}">
                <a16:creationId xmlns:a16="http://schemas.microsoft.com/office/drawing/2014/main" id="{CF9FAC0B-B461-49F2-8BE7-0A2D945DE6DC}"/>
              </a:ext>
            </a:extLst>
          </p:cNvPr>
          <p:cNvCxnSpPr>
            <a:cxnSpLocks/>
            <a:stCxn id="17" idx="6"/>
          </p:cNvCxnSpPr>
          <p:nvPr/>
        </p:nvCxnSpPr>
        <p:spPr>
          <a:xfrm flipV="1">
            <a:off x="5079257" y="3070333"/>
            <a:ext cx="602859" cy="1025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ruta 18">
            <a:extLst>
              <a:ext uri="{FF2B5EF4-FFF2-40B4-BE49-F238E27FC236}">
                <a16:creationId xmlns:a16="http://schemas.microsoft.com/office/drawing/2014/main" id="{484AD6D4-D1BB-C02C-E9B7-B4F293E252E5}"/>
              </a:ext>
            </a:extLst>
          </p:cNvPr>
          <p:cNvSpPr txBox="1"/>
          <p:nvPr/>
        </p:nvSpPr>
        <p:spPr>
          <a:xfrm>
            <a:off x="4699603" y="2628900"/>
            <a:ext cx="397866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sv-SE" sz="1400" dirty="0"/>
              <a:t>v 1</a:t>
            </a:r>
          </a:p>
        </p:txBody>
      </p:sp>
      <p:sp>
        <p:nvSpPr>
          <p:cNvPr id="20" name="Ellips 19">
            <a:extLst>
              <a:ext uri="{FF2B5EF4-FFF2-40B4-BE49-F238E27FC236}">
                <a16:creationId xmlns:a16="http://schemas.microsoft.com/office/drawing/2014/main" id="{21C3B9C0-1A78-B4EA-8D6B-12973D927990}"/>
              </a:ext>
            </a:extLst>
          </p:cNvPr>
          <p:cNvSpPr/>
          <p:nvPr/>
        </p:nvSpPr>
        <p:spPr>
          <a:xfrm>
            <a:off x="5682116" y="2888263"/>
            <a:ext cx="361442" cy="36414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1779CD46-6095-7341-3E55-A816DCC6899C}"/>
              </a:ext>
            </a:extLst>
          </p:cNvPr>
          <p:cNvSpPr txBox="1"/>
          <p:nvPr/>
        </p:nvSpPr>
        <p:spPr>
          <a:xfrm>
            <a:off x="5663904" y="2618644"/>
            <a:ext cx="397866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1400" dirty="0"/>
              <a:t>v 2</a:t>
            </a:r>
          </a:p>
        </p:txBody>
      </p:sp>
      <p:cxnSp>
        <p:nvCxnSpPr>
          <p:cNvPr id="22" name="Rak koppling 21">
            <a:extLst>
              <a:ext uri="{FF2B5EF4-FFF2-40B4-BE49-F238E27FC236}">
                <a16:creationId xmlns:a16="http://schemas.microsoft.com/office/drawing/2014/main" id="{6969C43E-3425-4599-2156-6EC1C9DCE191}"/>
              </a:ext>
            </a:extLst>
          </p:cNvPr>
          <p:cNvCxnSpPr/>
          <p:nvPr/>
        </p:nvCxnSpPr>
        <p:spPr>
          <a:xfrm>
            <a:off x="3085602" y="4200777"/>
            <a:ext cx="0" cy="1780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ruta 22">
            <a:extLst>
              <a:ext uri="{FF2B5EF4-FFF2-40B4-BE49-F238E27FC236}">
                <a16:creationId xmlns:a16="http://schemas.microsoft.com/office/drawing/2014/main" id="{69C847A8-1375-8F88-7021-7C0BBF0C4967}"/>
              </a:ext>
            </a:extLst>
          </p:cNvPr>
          <p:cNvSpPr txBox="1"/>
          <p:nvPr/>
        </p:nvSpPr>
        <p:spPr>
          <a:xfrm>
            <a:off x="8691776" y="3591929"/>
            <a:ext cx="10988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>
                <a:solidFill>
                  <a:schemeClr val="accent6">
                    <a:lumMod val="75000"/>
                  </a:schemeClr>
                </a:solidFill>
              </a:rPr>
              <a:t>synkronisering</a:t>
            </a:r>
          </a:p>
        </p:txBody>
      </p:sp>
      <p:cxnSp>
        <p:nvCxnSpPr>
          <p:cNvPr id="24" name="Rak pilkoppling 23">
            <a:extLst>
              <a:ext uri="{FF2B5EF4-FFF2-40B4-BE49-F238E27FC236}">
                <a16:creationId xmlns:a16="http://schemas.microsoft.com/office/drawing/2014/main" id="{9D3F0F38-9861-A2BC-B010-66AFBE8D9CE5}"/>
              </a:ext>
            </a:extLst>
          </p:cNvPr>
          <p:cNvCxnSpPr>
            <a:cxnSpLocks/>
          </p:cNvCxnSpPr>
          <p:nvPr/>
        </p:nvCxnSpPr>
        <p:spPr>
          <a:xfrm flipV="1">
            <a:off x="6043558" y="3070333"/>
            <a:ext cx="1095763" cy="1070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Ellips 24">
            <a:extLst>
              <a:ext uri="{FF2B5EF4-FFF2-40B4-BE49-F238E27FC236}">
                <a16:creationId xmlns:a16="http://schemas.microsoft.com/office/drawing/2014/main" id="{05365E4A-9965-D4DB-FD33-0CDD7938DBB1}"/>
              </a:ext>
            </a:extLst>
          </p:cNvPr>
          <p:cNvSpPr/>
          <p:nvPr/>
        </p:nvSpPr>
        <p:spPr>
          <a:xfrm>
            <a:off x="7132715" y="2897514"/>
            <a:ext cx="361442" cy="36414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10DFD1AC-70F5-1CCC-A3AD-E26920DA655C}"/>
              </a:ext>
            </a:extLst>
          </p:cNvPr>
          <p:cNvSpPr txBox="1"/>
          <p:nvPr/>
        </p:nvSpPr>
        <p:spPr>
          <a:xfrm>
            <a:off x="7079155" y="2616003"/>
            <a:ext cx="397866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1400" dirty="0"/>
              <a:t>v 3</a:t>
            </a:r>
          </a:p>
        </p:txBody>
      </p:sp>
      <p:sp>
        <p:nvSpPr>
          <p:cNvPr id="27" name="Ellips 26">
            <a:extLst>
              <a:ext uri="{FF2B5EF4-FFF2-40B4-BE49-F238E27FC236}">
                <a16:creationId xmlns:a16="http://schemas.microsoft.com/office/drawing/2014/main" id="{41391985-5B6F-540B-FA67-1A709DADE834}"/>
              </a:ext>
            </a:extLst>
          </p:cNvPr>
          <p:cNvSpPr/>
          <p:nvPr/>
        </p:nvSpPr>
        <p:spPr>
          <a:xfrm>
            <a:off x="8527521" y="2888263"/>
            <a:ext cx="361442" cy="36414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1F09146E-DA9C-88C6-BB54-B4842A84FF9D}"/>
              </a:ext>
            </a:extLst>
          </p:cNvPr>
          <p:cNvSpPr txBox="1"/>
          <p:nvPr/>
        </p:nvSpPr>
        <p:spPr>
          <a:xfrm>
            <a:off x="8473961" y="2606752"/>
            <a:ext cx="397866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1400" dirty="0"/>
              <a:t>v 4</a:t>
            </a:r>
          </a:p>
        </p:txBody>
      </p:sp>
      <p:cxnSp>
        <p:nvCxnSpPr>
          <p:cNvPr id="29" name="Rak pilkoppling 28">
            <a:extLst>
              <a:ext uri="{FF2B5EF4-FFF2-40B4-BE49-F238E27FC236}">
                <a16:creationId xmlns:a16="http://schemas.microsoft.com/office/drawing/2014/main" id="{8A763F1C-D19E-D760-DF14-4E18D24A0717}"/>
              </a:ext>
            </a:extLst>
          </p:cNvPr>
          <p:cNvCxnSpPr>
            <a:cxnSpLocks/>
            <a:endCxn id="25" idx="4"/>
          </p:cNvCxnSpPr>
          <p:nvPr/>
        </p:nvCxnSpPr>
        <p:spPr>
          <a:xfrm flipV="1">
            <a:off x="7293460" y="3261654"/>
            <a:ext cx="19976" cy="1008548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ak pilkoppling 29">
            <a:extLst>
              <a:ext uri="{FF2B5EF4-FFF2-40B4-BE49-F238E27FC236}">
                <a16:creationId xmlns:a16="http://schemas.microsoft.com/office/drawing/2014/main" id="{9672FBE1-1529-879B-F2F2-C371F44E8EC9}"/>
              </a:ext>
            </a:extLst>
          </p:cNvPr>
          <p:cNvCxnSpPr>
            <a:cxnSpLocks/>
          </p:cNvCxnSpPr>
          <p:nvPr/>
        </p:nvCxnSpPr>
        <p:spPr>
          <a:xfrm flipV="1">
            <a:off x="8731921" y="3261654"/>
            <a:ext cx="0" cy="1028133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ak pilkoppling 30">
            <a:extLst>
              <a:ext uri="{FF2B5EF4-FFF2-40B4-BE49-F238E27FC236}">
                <a16:creationId xmlns:a16="http://schemas.microsoft.com/office/drawing/2014/main" id="{695C5DCB-8630-03F9-1995-F090D5999E12}"/>
              </a:ext>
            </a:extLst>
          </p:cNvPr>
          <p:cNvCxnSpPr>
            <a:cxnSpLocks/>
            <a:stCxn id="25" idx="6"/>
            <a:endCxn id="27" idx="2"/>
          </p:cNvCxnSpPr>
          <p:nvPr/>
        </p:nvCxnSpPr>
        <p:spPr>
          <a:xfrm flipV="1">
            <a:off x="7494157" y="3070333"/>
            <a:ext cx="1033364" cy="925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ak koppling 31">
            <a:extLst>
              <a:ext uri="{FF2B5EF4-FFF2-40B4-BE49-F238E27FC236}">
                <a16:creationId xmlns:a16="http://schemas.microsoft.com/office/drawing/2014/main" id="{41219025-CD2A-D922-0D9F-AFCC8039159D}"/>
              </a:ext>
            </a:extLst>
          </p:cNvPr>
          <p:cNvCxnSpPr/>
          <p:nvPr/>
        </p:nvCxnSpPr>
        <p:spPr>
          <a:xfrm>
            <a:off x="8042419" y="4200776"/>
            <a:ext cx="0" cy="1780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ruta 33">
            <a:extLst>
              <a:ext uri="{FF2B5EF4-FFF2-40B4-BE49-F238E27FC236}">
                <a16:creationId xmlns:a16="http://schemas.microsoft.com/office/drawing/2014/main" id="{A57A2653-009D-ACDC-C10C-97C2927379BB}"/>
              </a:ext>
            </a:extLst>
          </p:cNvPr>
          <p:cNvSpPr txBox="1"/>
          <p:nvPr/>
        </p:nvSpPr>
        <p:spPr>
          <a:xfrm>
            <a:off x="7278088" y="3625962"/>
            <a:ext cx="10988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>
                <a:solidFill>
                  <a:schemeClr val="accent6">
                    <a:lumMod val="75000"/>
                  </a:schemeClr>
                </a:solidFill>
              </a:rPr>
              <a:t>synkronisering</a:t>
            </a:r>
          </a:p>
        </p:txBody>
      </p:sp>
      <p:sp>
        <p:nvSpPr>
          <p:cNvPr id="35" name="textruta 34">
            <a:extLst>
              <a:ext uri="{FF2B5EF4-FFF2-40B4-BE49-F238E27FC236}">
                <a16:creationId xmlns:a16="http://schemas.microsoft.com/office/drawing/2014/main" id="{5027D446-AFDB-9737-DC92-524C3E5FD1C7}"/>
              </a:ext>
            </a:extLst>
          </p:cNvPr>
          <p:cNvSpPr txBox="1"/>
          <p:nvPr/>
        </p:nvSpPr>
        <p:spPr>
          <a:xfrm>
            <a:off x="3070688" y="3311367"/>
            <a:ext cx="1188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/>
              <a:t>Lärosätesmall</a:t>
            </a:r>
          </a:p>
        </p:txBody>
      </p:sp>
      <p:cxnSp>
        <p:nvCxnSpPr>
          <p:cNvPr id="36" name="Rak pilkoppling 35">
            <a:extLst>
              <a:ext uri="{FF2B5EF4-FFF2-40B4-BE49-F238E27FC236}">
                <a16:creationId xmlns:a16="http://schemas.microsoft.com/office/drawing/2014/main" id="{0DAEA03D-1260-EBDD-41DE-B87A53D51988}"/>
              </a:ext>
            </a:extLst>
          </p:cNvPr>
          <p:cNvCxnSpPr>
            <a:cxnSpLocks/>
          </p:cNvCxnSpPr>
          <p:nvPr/>
        </p:nvCxnSpPr>
        <p:spPr>
          <a:xfrm flipV="1">
            <a:off x="6343601" y="4469587"/>
            <a:ext cx="627785" cy="50703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ruta 36">
            <a:extLst>
              <a:ext uri="{FF2B5EF4-FFF2-40B4-BE49-F238E27FC236}">
                <a16:creationId xmlns:a16="http://schemas.microsoft.com/office/drawing/2014/main" id="{4EF0F001-91F6-0C76-8D6F-171C52F7D83E}"/>
              </a:ext>
            </a:extLst>
          </p:cNvPr>
          <p:cNvSpPr txBox="1"/>
          <p:nvPr/>
        </p:nvSpPr>
        <p:spPr>
          <a:xfrm>
            <a:off x="4430039" y="5083762"/>
            <a:ext cx="3827125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1400" dirty="0"/>
              <a:t>Nationella mallen får tillägg (panel/attribut)</a:t>
            </a:r>
          </a:p>
        </p:txBody>
      </p:sp>
      <p:cxnSp>
        <p:nvCxnSpPr>
          <p:cNvPr id="42" name="Rak pilkoppling 41">
            <a:extLst>
              <a:ext uri="{FF2B5EF4-FFF2-40B4-BE49-F238E27FC236}">
                <a16:creationId xmlns:a16="http://schemas.microsoft.com/office/drawing/2014/main" id="{7FA4F68D-7D4D-8E00-18E3-079267B9958E}"/>
              </a:ext>
            </a:extLst>
          </p:cNvPr>
          <p:cNvCxnSpPr>
            <a:cxnSpLocks/>
          </p:cNvCxnSpPr>
          <p:nvPr/>
        </p:nvCxnSpPr>
        <p:spPr>
          <a:xfrm flipV="1">
            <a:off x="7494157" y="4538754"/>
            <a:ext cx="399922" cy="51732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ak pilkoppling 47">
            <a:extLst>
              <a:ext uri="{FF2B5EF4-FFF2-40B4-BE49-F238E27FC236}">
                <a16:creationId xmlns:a16="http://schemas.microsoft.com/office/drawing/2014/main" id="{BA3962CA-E6BF-6E30-7081-ED4B6A7FF060}"/>
              </a:ext>
            </a:extLst>
          </p:cNvPr>
          <p:cNvCxnSpPr>
            <a:cxnSpLocks/>
          </p:cNvCxnSpPr>
          <p:nvPr/>
        </p:nvCxnSpPr>
        <p:spPr>
          <a:xfrm flipH="1" flipV="1">
            <a:off x="4258770" y="4559037"/>
            <a:ext cx="639766" cy="38363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5132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57DD4F-678E-CED3-28D4-7E3BBD3FF9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3631C1D-D531-2182-FCB4-9954D20E8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8803234" cy="727633"/>
          </a:xfrm>
        </p:spPr>
        <p:txBody>
          <a:bodyPr/>
          <a:lstStyle/>
          <a:p>
            <a:pPr algn="ctr"/>
            <a:r>
              <a:rPr lang="sv-SE" dirty="0"/>
              <a:t>Synkronisering mot nationell mall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C27F88BF-8C70-2C27-1690-93A947747DFB}"/>
              </a:ext>
            </a:extLst>
          </p:cNvPr>
          <p:cNvSpPr txBox="1"/>
          <p:nvPr/>
        </p:nvSpPr>
        <p:spPr>
          <a:xfrm>
            <a:off x="2090815" y="1899487"/>
            <a:ext cx="61121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/>
              <a:t>Följande kopieras till lärosätets mall vid synkroniseringen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1E9E375D-ADF8-5577-379F-8ABF9B5BE032}"/>
              </a:ext>
            </a:extLst>
          </p:cNvPr>
          <p:cNvSpPr txBox="1"/>
          <p:nvPr/>
        </p:nvSpPr>
        <p:spPr>
          <a:xfrm>
            <a:off x="2258008" y="2394927"/>
            <a:ext cx="440575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Tillagda attribut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Tillagda paneler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Beslut om vad som är konfigurerbart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616FBFED-A2A2-9254-83D1-DF0692BF6E69}"/>
              </a:ext>
            </a:extLst>
          </p:cNvPr>
          <p:cNvSpPr txBox="1"/>
          <p:nvPr/>
        </p:nvSpPr>
        <p:spPr>
          <a:xfrm>
            <a:off x="2090815" y="3988894"/>
            <a:ext cx="68452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/>
              <a:t>Inga ändringar av benämningstexter i nationella mallen kopieras</a:t>
            </a:r>
          </a:p>
        </p:txBody>
      </p:sp>
    </p:spTree>
    <p:extLst>
      <p:ext uri="{BB962C8B-B14F-4D97-AF65-F5344CB8AC3E}">
        <p14:creationId xmlns:p14="http://schemas.microsoft.com/office/powerpoint/2010/main" val="2589992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B30406-FC5D-556F-EE8F-77992957BD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4DB3641-216A-2618-4DDC-46C5346EA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8803234" cy="727633"/>
          </a:xfrm>
        </p:spPr>
        <p:txBody>
          <a:bodyPr/>
          <a:lstStyle/>
          <a:p>
            <a:pPr algn="ctr"/>
            <a:r>
              <a:rPr lang="sv-SE" dirty="0"/>
              <a:t>Kommande funktionalitet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CC2EE083-4F97-EE7F-F8AA-5F42FDB0445C}"/>
              </a:ext>
            </a:extLst>
          </p:cNvPr>
          <p:cNvSpPr txBox="1"/>
          <p:nvPr/>
        </p:nvSpPr>
        <p:spPr>
          <a:xfrm>
            <a:off x="642874" y="1353024"/>
            <a:ext cx="103152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Det kommer snart bli möjligt att lägga till egna valmöjligheter i rullistor. Initialt blir det möjligt i: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v-SE" sz="2000" dirty="0"/>
              <a:t> Delmål i forskarutbildning - Delmål i forskarutbildning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v-SE" sz="2000" dirty="0"/>
              <a:t> Ej poänggivande aktiviteter - Typ av aktivitet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C66F4936-1CAE-2E59-9694-F66EE8948350}"/>
              </a:ext>
            </a:extLst>
          </p:cNvPr>
          <p:cNvSpPr txBox="1"/>
          <p:nvPr/>
        </p:nvSpPr>
        <p:spPr>
          <a:xfrm>
            <a:off x="642874" y="2492603"/>
            <a:ext cx="112608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/>
              <a:t>Varje valmöjlighet kommer att kopplas mot en nyckel som gäller för hela lärosätet så att valmöjligheten </a:t>
            </a:r>
            <a:br>
              <a:rPr lang="sv-SE" sz="2000" dirty="0"/>
            </a:br>
            <a:r>
              <a:rPr lang="sv-SE" sz="2000" dirty="0"/>
              <a:t>kan användas i flera mallar. Dessutom medför det att mallbyte mellan </a:t>
            </a:r>
            <a:r>
              <a:rPr lang="sv-SE" sz="2000" dirty="0" err="1"/>
              <a:t>isp</a:t>
            </a:r>
            <a:r>
              <a:rPr lang="sv-SE" sz="2000" dirty="0"/>
              <a:t>-versioner fungerar som förväntat.</a:t>
            </a:r>
          </a:p>
        </p:txBody>
      </p:sp>
      <p:cxnSp>
        <p:nvCxnSpPr>
          <p:cNvPr id="52" name="Rak pilkoppling 51">
            <a:extLst>
              <a:ext uri="{FF2B5EF4-FFF2-40B4-BE49-F238E27FC236}">
                <a16:creationId xmlns:a16="http://schemas.microsoft.com/office/drawing/2014/main" id="{42A3D436-6D90-5139-7B42-F4EE913F8CCE}"/>
              </a:ext>
            </a:extLst>
          </p:cNvPr>
          <p:cNvCxnSpPr>
            <a:cxnSpLocks/>
          </p:cNvCxnSpPr>
          <p:nvPr/>
        </p:nvCxnSpPr>
        <p:spPr>
          <a:xfrm>
            <a:off x="682869" y="5709078"/>
            <a:ext cx="9544179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Ellips 52">
            <a:extLst>
              <a:ext uri="{FF2B5EF4-FFF2-40B4-BE49-F238E27FC236}">
                <a16:creationId xmlns:a16="http://schemas.microsoft.com/office/drawing/2014/main" id="{14F1FE04-EE81-8ECD-3619-CB972334E431}"/>
              </a:ext>
            </a:extLst>
          </p:cNvPr>
          <p:cNvSpPr/>
          <p:nvPr/>
        </p:nvSpPr>
        <p:spPr>
          <a:xfrm>
            <a:off x="4216818" y="3927311"/>
            <a:ext cx="397866" cy="369332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4" name="Ellips 53">
            <a:extLst>
              <a:ext uri="{FF2B5EF4-FFF2-40B4-BE49-F238E27FC236}">
                <a16:creationId xmlns:a16="http://schemas.microsoft.com/office/drawing/2014/main" id="{CB75CCA6-400D-9FBF-390F-99BC1B518BB8}"/>
              </a:ext>
            </a:extLst>
          </p:cNvPr>
          <p:cNvSpPr/>
          <p:nvPr/>
        </p:nvSpPr>
        <p:spPr>
          <a:xfrm>
            <a:off x="7741803" y="3934399"/>
            <a:ext cx="397866" cy="39714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55" name="Rak pilkoppling 54">
            <a:extLst>
              <a:ext uri="{FF2B5EF4-FFF2-40B4-BE49-F238E27FC236}">
                <a16:creationId xmlns:a16="http://schemas.microsoft.com/office/drawing/2014/main" id="{69403E50-977F-4EF2-6389-1A4B74DCBD08}"/>
              </a:ext>
            </a:extLst>
          </p:cNvPr>
          <p:cNvCxnSpPr>
            <a:cxnSpLocks/>
            <a:endCxn id="53" idx="3"/>
          </p:cNvCxnSpPr>
          <p:nvPr/>
        </p:nvCxnSpPr>
        <p:spPr>
          <a:xfrm flipV="1">
            <a:off x="2746299" y="4242556"/>
            <a:ext cx="1528785" cy="146652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ak pilkoppling 55">
            <a:extLst>
              <a:ext uri="{FF2B5EF4-FFF2-40B4-BE49-F238E27FC236}">
                <a16:creationId xmlns:a16="http://schemas.microsoft.com/office/drawing/2014/main" id="{4648E94F-FDF6-4D2E-18B3-A42ED4584042}"/>
              </a:ext>
            </a:extLst>
          </p:cNvPr>
          <p:cNvCxnSpPr>
            <a:cxnSpLocks/>
            <a:endCxn id="54" idx="2"/>
          </p:cNvCxnSpPr>
          <p:nvPr/>
        </p:nvCxnSpPr>
        <p:spPr>
          <a:xfrm flipV="1">
            <a:off x="6603078" y="4132969"/>
            <a:ext cx="1138725" cy="158319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ruta 56">
            <a:extLst>
              <a:ext uri="{FF2B5EF4-FFF2-40B4-BE49-F238E27FC236}">
                <a16:creationId xmlns:a16="http://schemas.microsoft.com/office/drawing/2014/main" id="{3AD50240-A167-1FF8-5463-8C4A4698AA5B}"/>
              </a:ext>
            </a:extLst>
          </p:cNvPr>
          <p:cNvSpPr txBox="1"/>
          <p:nvPr/>
        </p:nvSpPr>
        <p:spPr>
          <a:xfrm>
            <a:off x="2111782" y="4437769"/>
            <a:ext cx="13989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/>
              <a:t>Lärosätesmall</a:t>
            </a:r>
            <a:br>
              <a:rPr lang="sv-SE" sz="1600" dirty="0"/>
            </a:br>
            <a:r>
              <a:rPr lang="sv-SE" sz="1600" dirty="0"/>
              <a:t>(lärosätesnivå)</a:t>
            </a:r>
          </a:p>
        </p:txBody>
      </p:sp>
      <p:sp>
        <p:nvSpPr>
          <p:cNvPr id="58" name="textruta 57">
            <a:extLst>
              <a:ext uri="{FF2B5EF4-FFF2-40B4-BE49-F238E27FC236}">
                <a16:creationId xmlns:a16="http://schemas.microsoft.com/office/drawing/2014/main" id="{7B562340-CA03-804E-8A58-CD7E8F027C49}"/>
              </a:ext>
            </a:extLst>
          </p:cNvPr>
          <p:cNvSpPr txBox="1"/>
          <p:nvPr/>
        </p:nvSpPr>
        <p:spPr>
          <a:xfrm>
            <a:off x="4216818" y="3633438"/>
            <a:ext cx="3978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/>
              <a:t>v 1</a:t>
            </a:r>
          </a:p>
        </p:txBody>
      </p:sp>
      <p:sp>
        <p:nvSpPr>
          <p:cNvPr id="59" name="textruta 58">
            <a:extLst>
              <a:ext uri="{FF2B5EF4-FFF2-40B4-BE49-F238E27FC236}">
                <a16:creationId xmlns:a16="http://schemas.microsoft.com/office/drawing/2014/main" id="{792B8D46-30F9-BB51-7EF4-2954E85E17E7}"/>
              </a:ext>
            </a:extLst>
          </p:cNvPr>
          <p:cNvSpPr txBox="1"/>
          <p:nvPr/>
        </p:nvSpPr>
        <p:spPr>
          <a:xfrm>
            <a:off x="7713197" y="3628173"/>
            <a:ext cx="3978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/>
              <a:t>v 1</a:t>
            </a:r>
          </a:p>
        </p:txBody>
      </p:sp>
      <p:cxnSp>
        <p:nvCxnSpPr>
          <p:cNvPr id="60" name="Rak koppling 59">
            <a:extLst>
              <a:ext uri="{FF2B5EF4-FFF2-40B4-BE49-F238E27FC236}">
                <a16:creationId xmlns:a16="http://schemas.microsoft.com/office/drawing/2014/main" id="{87B665C6-4926-9C98-10AF-006C0EA68CFD}"/>
              </a:ext>
            </a:extLst>
          </p:cNvPr>
          <p:cNvCxnSpPr/>
          <p:nvPr/>
        </p:nvCxnSpPr>
        <p:spPr>
          <a:xfrm>
            <a:off x="9671468" y="5555676"/>
            <a:ext cx="0" cy="30680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ruta 60">
            <a:extLst>
              <a:ext uri="{FF2B5EF4-FFF2-40B4-BE49-F238E27FC236}">
                <a16:creationId xmlns:a16="http://schemas.microsoft.com/office/drawing/2014/main" id="{04F1498C-8E7B-58D0-3E21-EBF1213F2AB9}"/>
              </a:ext>
            </a:extLst>
          </p:cNvPr>
          <p:cNvSpPr txBox="1"/>
          <p:nvPr/>
        </p:nvSpPr>
        <p:spPr>
          <a:xfrm>
            <a:off x="642875" y="5420134"/>
            <a:ext cx="1619416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1400" dirty="0"/>
              <a:t>Nationell mall</a:t>
            </a:r>
          </a:p>
        </p:txBody>
      </p:sp>
      <p:sp>
        <p:nvSpPr>
          <p:cNvPr id="62" name="textruta 61">
            <a:extLst>
              <a:ext uri="{FF2B5EF4-FFF2-40B4-BE49-F238E27FC236}">
                <a16:creationId xmlns:a16="http://schemas.microsoft.com/office/drawing/2014/main" id="{5B370198-0920-58DC-A86F-29D0A58E737C}"/>
              </a:ext>
            </a:extLst>
          </p:cNvPr>
          <p:cNvSpPr txBox="1"/>
          <p:nvPr/>
        </p:nvSpPr>
        <p:spPr>
          <a:xfrm>
            <a:off x="7277445" y="4628161"/>
            <a:ext cx="13265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/>
              <a:t>Lärosätesmall</a:t>
            </a:r>
            <a:br>
              <a:rPr lang="sv-SE" sz="1600" dirty="0"/>
            </a:br>
            <a:r>
              <a:rPr lang="sv-SE" sz="1600" dirty="0"/>
              <a:t>(</a:t>
            </a:r>
            <a:r>
              <a:rPr lang="sv-SE" sz="1600" dirty="0" err="1"/>
              <a:t>fakultetnivå</a:t>
            </a:r>
            <a:r>
              <a:rPr lang="sv-SE" sz="1600" dirty="0"/>
              <a:t>)</a:t>
            </a:r>
          </a:p>
        </p:txBody>
      </p:sp>
      <p:sp>
        <p:nvSpPr>
          <p:cNvPr id="63" name="Rektangel 62">
            <a:extLst>
              <a:ext uri="{FF2B5EF4-FFF2-40B4-BE49-F238E27FC236}">
                <a16:creationId xmlns:a16="http://schemas.microsoft.com/office/drawing/2014/main" id="{C856F150-A99A-C8DF-6665-E2CB871AE28F}"/>
              </a:ext>
            </a:extLst>
          </p:cNvPr>
          <p:cNvSpPr/>
          <p:nvPr/>
        </p:nvSpPr>
        <p:spPr>
          <a:xfrm>
            <a:off x="4736278" y="3563840"/>
            <a:ext cx="1643083" cy="24649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4" name="textruta 63">
            <a:extLst>
              <a:ext uri="{FF2B5EF4-FFF2-40B4-BE49-F238E27FC236}">
                <a16:creationId xmlns:a16="http://schemas.microsoft.com/office/drawing/2014/main" id="{DACAF7E4-06A6-AB12-41A7-607BEF226B07}"/>
              </a:ext>
            </a:extLst>
          </p:cNvPr>
          <p:cNvSpPr txBox="1"/>
          <p:nvPr/>
        </p:nvSpPr>
        <p:spPr>
          <a:xfrm>
            <a:off x="4846883" y="3548585"/>
            <a:ext cx="8115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Konferens</a:t>
            </a:r>
          </a:p>
        </p:txBody>
      </p:sp>
      <p:sp>
        <p:nvSpPr>
          <p:cNvPr id="65" name="Rektangel 64">
            <a:extLst>
              <a:ext uri="{FF2B5EF4-FFF2-40B4-BE49-F238E27FC236}">
                <a16:creationId xmlns:a16="http://schemas.microsoft.com/office/drawing/2014/main" id="{563EAB3D-AEE2-E5A0-B2A3-AA6A8F5953DE}"/>
              </a:ext>
            </a:extLst>
          </p:cNvPr>
          <p:cNvSpPr/>
          <p:nvPr/>
        </p:nvSpPr>
        <p:spPr>
          <a:xfrm>
            <a:off x="4736278" y="3810330"/>
            <a:ext cx="1643083" cy="24649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6" name="textruta 65">
            <a:extLst>
              <a:ext uri="{FF2B5EF4-FFF2-40B4-BE49-F238E27FC236}">
                <a16:creationId xmlns:a16="http://schemas.microsoft.com/office/drawing/2014/main" id="{DCC0972D-A4AC-F6BF-806B-DB0EA5CC4FCE}"/>
              </a:ext>
            </a:extLst>
          </p:cNvPr>
          <p:cNvSpPr txBox="1"/>
          <p:nvPr/>
        </p:nvSpPr>
        <p:spPr>
          <a:xfrm>
            <a:off x="4846883" y="3795075"/>
            <a:ext cx="9364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Seminarium</a:t>
            </a:r>
          </a:p>
        </p:txBody>
      </p:sp>
      <p:sp>
        <p:nvSpPr>
          <p:cNvPr id="69" name="Rektangel 68">
            <a:extLst>
              <a:ext uri="{FF2B5EF4-FFF2-40B4-BE49-F238E27FC236}">
                <a16:creationId xmlns:a16="http://schemas.microsoft.com/office/drawing/2014/main" id="{3767621C-DE99-A71D-71A4-9F3301759711}"/>
              </a:ext>
            </a:extLst>
          </p:cNvPr>
          <p:cNvSpPr/>
          <p:nvPr/>
        </p:nvSpPr>
        <p:spPr>
          <a:xfrm>
            <a:off x="4740645" y="4051727"/>
            <a:ext cx="1638716" cy="24649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0" name="textruta 69">
            <a:extLst>
              <a:ext uri="{FF2B5EF4-FFF2-40B4-BE49-F238E27FC236}">
                <a16:creationId xmlns:a16="http://schemas.microsoft.com/office/drawing/2014/main" id="{296EB2DB-3B56-EDD6-4998-C14B9F635FD4}"/>
              </a:ext>
            </a:extLst>
          </p:cNvPr>
          <p:cNvSpPr txBox="1"/>
          <p:nvPr/>
        </p:nvSpPr>
        <p:spPr>
          <a:xfrm>
            <a:off x="4851250" y="4012762"/>
            <a:ext cx="15281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Internationell vistelse</a:t>
            </a:r>
          </a:p>
        </p:txBody>
      </p:sp>
      <p:sp>
        <p:nvSpPr>
          <p:cNvPr id="71" name="textruta 70">
            <a:extLst>
              <a:ext uri="{FF2B5EF4-FFF2-40B4-BE49-F238E27FC236}">
                <a16:creationId xmlns:a16="http://schemas.microsoft.com/office/drawing/2014/main" id="{DE3524A9-13A5-61D6-43FC-078A5F242667}"/>
              </a:ext>
            </a:extLst>
          </p:cNvPr>
          <p:cNvSpPr txBox="1"/>
          <p:nvPr/>
        </p:nvSpPr>
        <p:spPr>
          <a:xfrm>
            <a:off x="4956113" y="3297014"/>
            <a:ext cx="1124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Typ av aktivitet</a:t>
            </a:r>
          </a:p>
        </p:txBody>
      </p:sp>
      <p:sp>
        <p:nvSpPr>
          <p:cNvPr id="86" name="Rektangel 85">
            <a:extLst>
              <a:ext uri="{FF2B5EF4-FFF2-40B4-BE49-F238E27FC236}">
                <a16:creationId xmlns:a16="http://schemas.microsoft.com/office/drawing/2014/main" id="{38781EC1-CEB6-57B5-E8F7-49A724243961}"/>
              </a:ext>
            </a:extLst>
          </p:cNvPr>
          <p:cNvSpPr/>
          <p:nvPr/>
        </p:nvSpPr>
        <p:spPr>
          <a:xfrm>
            <a:off x="8302977" y="3577740"/>
            <a:ext cx="1643083" cy="24649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7" name="textruta 86">
            <a:extLst>
              <a:ext uri="{FF2B5EF4-FFF2-40B4-BE49-F238E27FC236}">
                <a16:creationId xmlns:a16="http://schemas.microsoft.com/office/drawing/2014/main" id="{2282C04B-68DE-9617-18CF-CBBC04618AD8}"/>
              </a:ext>
            </a:extLst>
          </p:cNvPr>
          <p:cNvSpPr txBox="1"/>
          <p:nvPr/>
        </p:nvSpPr>
        <p:spPr>
          <a:xfrm>
            <a:off x="8413582" y="3562485"/>
            <a:ext cx="8115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Konferens</a:t>
            </a:r>
          </a:p>
        </p:txBody>
      </p:sp>
      <p:sp>
        <p:nvSpPr>
          <p:cNvPr id="88" name="Rektangel 87">
            <a:extLst>
              <a:ext uri="{FF2B5EF4-FFF2-40B4-BE49-F238E27FC236}">
                <a16:creationId xmlns:a16="http://schemas.microsoft.com/office/drawing/2014/main" id="{69307A22-75E7-87C8-5E1E-E74A8D65D1E7}"/>
              </a:ext>
            </a:extLst>
          </p:cNvPr>
          <p:cNvSpPr/>
          <p:nvPr/>
        </p:nvSpPr>
        <p:spPr>
          <a:xfrm>
            <a:off x="8302977" y="3824230"/>
            <a:ext cx="1643083" cy="24649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9" name="textruta 88">
            <a:extLst>
              <a:ext uri="{FF2B5EF4-FFF2-40B4-BE49-F238E27FC236}">
                <a16:creationId xmlns:a16="http://schemas.microsoft.com/office/drawing/2014/main" id="{952AECBC-9340-B5AF-639F-22F9F62D60DF}"/>
              </a:ext>
            </a:extLst>
          </p:cNvPr>
          <p:cNvSpPr txBox="1"/>
          <p:nvPr/>
        </p:nvSpPr>
        <p:spPr>
          <a:xfrm>
            <a:off x="8413582" y="3808975"/>
            <a:ext cx="9364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Seminarium</a:t>
            </a:r>
          </a:p>
          <a:p>
            <a:endParaRPr lang="sv-SE" sz="1200" dirty="0"/>
          </a:p>
        </p:txBody>
      </p:sp>
      <p:sp>
        <p:nvSpPr>
          <p:cNvPr id="92" name="Rektangel 91">
            <a:extLst>
              <a:ext uri="{FF2B5EF4-FFF2-40B4-BE49-F238E27FC236}">
                <a16:creationId xmlns:a16="http://schemas.microsoft.com/office/drawing/2014/main" id="{2F197F09-0463-5D6E-3F20-CB55A176FABF}"/>
              </a:ext>
            </a:extLst>
          </p:cNvPr>
          <p:cNvSpPr/>
          <p:nvPr/>
        </p:nvSpPr>
        <p:spPr>
          <a:xfrm>
            <a:off x="8302977" y="4060183"/>
            <a:ext cx="1638716" cy="24649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3" name="textruta 92">
            <a:extLst>
              <a:ext uri="{FF2B5EF4-FFF2-40B4-BE49-F238E27FC236}">
                <a16:creationId xmlns:a16="http://schemas.microsoft.com/office/drawing/2014/main" id="{B88D4DCF-6583-23D6-73BE-0594B71E3B33}"/>
              </a:ext>
            </a:extLst>
          </p:cNvPr>
          <p:cNvSpPr txBox="1"/>
          <p:nvPr/>
        </p:nvSpPr>
        <p:spPr>
          <a:xfrm>
            <a:off x="8413582" y="4021218"/>
            <a:ext cx="15281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Internationell vistelse</a:t>
            </a:r>
          </a:p>
          <a:p>
            <a:endParaRPr lang="sv-SE" sz="1200" dirty="0"/>
          </a:p>
        </p:txBody>
      </p:sp>
      <p:sp>
        <p:nvSpPr>
          <p:cNvPr id="94" name="textruta 93">
            <a:extLst>
              <a:ext uri="{FF2B5EF4-FFF2-40B4-BE49-F238E27FC236}">
                <a16:creationId xmlns:a16="http://schemas.microsoft.com/office/drawing/2014/main" id="{64654425-96D1-75FB-6DF5-728F922360CF}"/>
              </a:ext>
            </a:extLst>
          </p:cNvPr>
          <p:cNvSpPr txBox="1"/>
          <p:nvPr/>
        </p:nvSpPr>
        <p:spPr>
          <a:xfrm>
            <a:off x="8547442" y="3316776"/>
            <a:ext cx="1124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Typ av aktivitet</a:t>
            </a:r>
          </a:p>
        </p:txBody>
      </p:sp>
    </p:spTree>
    <p:extLst>
      <p:ext uri="{BB962C8B-B14F-4D97-AF65-F5344CB8AC3E}">
        <p14:creationId xmlns:p14="http://schemas.microsoft.com/office/powerpoint/2010/main" val="937028642"/>
      </p:ext>
    </p:extLst>
  </p:cSld>
  <p:clrMapOvr>
    <a:masterClrMapping/>
  </p:clrMapOvr>
</p:sld>
</file>

<file path=ppt/theme/theme1.xml><?xml version="1.0" encoding="utf-8"?>
<a:theme xmlns:a="http://schemas.openxmlformats.org/drawingml/2006/main" name="Rubrik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xt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Bild och grafi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13b610e-d3b5-490f-b165-988100e8232a}" enabled="1" method="Standard" siteId="{5a4ba6f9-f531-4f32-9467-398f19e69de4}" contentBits="1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6772</TotalTime>
  <Words>855</Words>
  <Application>Microsoft Office PowerPoint</Application>
  <PresentationFormat>Bredbild</PresentationFormat>
  <Paragraphs>134</Paragraphs>
  <Slides>14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14</vt:i4>
      </vt:variant>
    </vt:vector>
  </HeadingPairs>
  <TitlesOfParts>
    <vt:vector size="19" baseType="lpstr">
      <vt:lpstr>Arial</vt:lpstr>
      <vt:lpstr>Calibri</vt:lpstr>
      <vt:lpstr>Rubriksidor</vt:lpstr>
      <vt:lpstr>Textsidor</vt:lpstr>
      <vt:lpstr>Bild och grafik</vt:lpstr>
      <vt:lpstr>Lärosätesanpassningar</vt:lpstr>
      <vt:lpstr>Anpassning av ISP</vt:lpstr>
      <vt:lpstr>Lärosätets mallar</vt:lpstr>
      <vt:lpstr>Val av mall vid skapande av ISP-version</vt:lpstr>
      <vt:lpstr>Närmaste publicerad mall väljs</vt:lpstr>
      <vt:lpstr>Mallstatus</vt:lpstr>
      <vt:lpstr>Synkronisering mot nationell mall</vt:lpstr>
      <vt:lpstr>Synkronisering mot nationell mall</vt:lpstr>
      <vt:lpstr>Kommande funktionalitet</vt:lpstr>
      <vt:lpstr>Viktiga saker att komma ihåg</vt:lpstr>
      <vt:lpstr>Scenario 1 – avveckling av mallversion</vt:lpstr>
      <vt:lpstr>Scenario 2 – avveckling av sista versionen på organisationsnivån</vt:lpstr>
      <vt:lpstr>Scenario 3 – skapande av mallversion</vt:lpstr>
      <vt:lpstr>Behörighetsstyrning per panel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Microsoft Office User</dc:creator>
  <cp:lastModifiedBy>Staffan Öhman</cp:lastModifiedBy>
  <cp:revision>47</cp:revision>
  <dcterms:created xsi:type="dcterms:W3CDTF">2021-02-26T13:28:00Z</dcterms:created>
  <dcterms:modified xsi:type="dcterms:W3CDTF">2024-04-09T10:51:35Z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HeaderLocations">
    <vt:lpwstr>Rubriksidor:5\Textsidor:5\Bild och grafik:5</vt:lpwstr>
  </property>
  <property fmtid="{D5CDD505-2E9C-101B-9397-08002B2CF9AE}" pid="3" name="ClassificationContentMarkingHeaderText">
    <vt:lpwstr>Begränsad delning</vt:lpwstr>
  </property>
</Properties>
</file>