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sldIdLst>
    <p:sldId id="256" r:id="rId5"/>
    <p:sldId id="600" r:id="rId6"/>
    <p:sldId id="295" r:id="rId7"/>
    <p:sldId id="285" r:id="rId8"/>
    <p:sldId id="296" r:id="rId9"/>
    <p:sldId id="276" r:id="rId10"/>
    <p:sldId id="301" r:id="rId11"/>
    <p:sldId id="302" r:id="rId12"/>
    <p:sldId id="611" r:id="rId13"/>
    <p:sldId id="612" r:id="rId14"/>
    <p:sldId id="259" r:id="rId15"/>
    <p:sldId id="280" r:id="rId16"/>
    <p:sldId id="268" r:id="rId17"/>
    <p:sldId id="269" r:id="rId18"/>
    <p:sldId id="297" r:id="rId19"/>
    <p:sldId id="610" r:id="rId20"/>
    <p:sldId id="282" r:id="rId21"/>
    <p:sldId id="281" r:id="rId22"/>
    <p:sldId id="298" r:id="rId23"/>
    <p:sldId id="271" r:id="rId24"/>
    <p:sldId id="309" r:id="rId25"/>
    <p:sldId id="313" r:id="rId26"/>
    <p:sldId id="311" r:id="rId27"/>
    <p:sldId id="310" r:id="rId28"/>
    <p:sldId id="314" r:id="rId29"/>
    <p:sldId id="315" r:id="rId30"/>
    <p:sldId id="316" r:id="rId31"/>
    <p:sldId id="317" r:id="rId32"/>
    <p:sldId id="318" r:id="rId33"/>
    <p:sldId id="613" r:id="rId34"/>
    <p:sldId id="319" r:id="rId35"/>
    <p:sldId id="601" r:id="rId36"/>
    <p:sldId id="602" r:id="rId37"/>
    <p:sldId id="603" r:id="rId38"/>
    <p:sldId id="604" r:id="rId39"/>
    <p:sldId id="321" r:id="rId40"/>
    <p:sldId id="605" r:id="rId41"/>
    <p:sldId id="606" r:id="rId42"/>
    <p:sldId id="607" r:id="rId43"/>
    <p:sldId id="608" r:id="rId44"/>
    <p:sldId id="288" r:id="rId45"/>
    <p:sldId id="303" r:id="rId46"/>
    <p:sldId id="304" r:id="rId47"/>
    <p:sldId id="290" r:id="rId48"/>
    <p:sldId id="294" r:id="rId49"/>
    <p:sldId id="614" r:id="rId50"/>
    <p:sldId id="615" r:id="rId51"/>
    <p:sldId id="617" r:id="rId52"/>
    <p:sldId id="305" r:id="rId53"/>
    <p:sldId id="28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345"/>
    <a:srgbClr val="1269A0"/>
    <a:srgbClr val="406125"/>
    <a:srgbClr val="FFF2CC"/>
    <a:srgbClr val="DAE8FC"/>
    <a:srgbClr val="819494"/>
    <a:srgbClr val="DD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2581C-9FF1-4630-BDBE-665FF171BA82}" v="4" dt="2024-04-09T06:55:33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67" autoAdjust="0"/>
    <p:restoredTop sz="93300" autoAdjust="0"/>
  </p:normalViewPr>
  <p:slideViewPr>
    <p:cSldViewPr snapToGrid="0" showGuides="1">
      <p:cViewPr varScale="1">
        <p:scale>
          <a:sx n="102" d="100"/>
          <a:sy n="102" d="100"/>
        </p:scale>
        <p:origin x="132" y="11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Stenebo" userId="0144687e-fc16-403c-b327-4c59f4158127" providerId="ADAL" clId="{D248304F-6E4F-4E44-99CC-17773DAF41B0}"/>
    <pc:docChg chg="custSel delSld modSld sldOrd">
      <pc:chgData name="Anders Stenebo" userId="0144687e-fc16-403c-b327-4c59f4158127" providerId="ADAL" clId="{D248304F-6E4F-4E44-99CC-17773DAF41B0}" dt="2024-04-09T12:11:20.330" v="24" actId="47"/>
      <pc:docMkLst>
        <pc:docMk/>
      </pc:docMkLst>
      <pc:sldChg chg="modSp mod">
        <pc:chgData name="Anders Stenebo" userId="0144687e-fc16-403c-b327-4c59f4158127" providerId="ADAL" clId="{D248304F-6E4F-4E44-99CC-17773DAF41B0}" dt="2024-04-09T07:17:13.949" v="0" actId="20577"/>
        <pc:sldMkLst>
          <pc:docMk/>
          <pc:sldMk cId="1877650236" sldId="256"/>
        </pc:sldMkLst>
        <pc:spChg chg="mod">
          <ac:chgData name="Anders Stenebo" userId="0144687e-fc16-403c-b327-4c59f4158127" providerId="ADAL" clId="{D248304F-6E4F-4E44-99CC-17773DAF41B0}" dt="2024-04-09T07:17:13.949" v="0" actId="20577"/>
          <ac:spMkLst>
            <pc:docMk/>
            <pc:sldMk cId="1877650236" sldId="256"/>
            <ac:spMk id="3" creationId="{F58578F0-7A0A-69F3-74E9-69BE8736D6DD}"/>
          </ac:spMkLst>
        </pc:spChg>
      </pc:sldChg>
      <pc:sldChg chg="modSp mod">
        <pc:chgData name="Anders Stenebo" userId="0144687e-fc16-403c-b327-4c59f4158127" providerId="ADAL" clId="{D248304F-6E4F-4E44-99CC-17773DAF41B0}" dt="2024-04-09T07:18:53.303" v="12" actId="27636"/>
        <pc:sldMkLst>
          <pc:docMk/>
          <pc:sldMk cId="3507147599" sldId="276"/>
        </pc:sldMkLst>
        <pc:spChg chg="mod">
          <ac:chgData name="Anders Stenebo" userId="0144687e-fc16-403c-b327-4c59f4158127" providerId="ADAL" clId="{D248304F-6E4F-4E44-99CC-17773DAF41B0}" dt="2024-04-09T07:18:53.303" v="12" actId="27636"/>
          <ac:spMkLst>
            <pc:docMk/>
            <pc:sldMk cId="3507147599" sldId="276"/>
            <ac:spMk id="3" creationId="{39DDEA50-7E50-C5A0-BD54-602C670628B1}"/>
          </ac:spMkLst>
        </pc:spChg>
      </pc:sldChg>
      <pc:sldChg chg="modSp mod">
        <pc:chgData name="Anders Stenebo" userId="0144687e-fc16-403c-b327-4c59f4158127" providerId="ADAL" clId="{D248304F-6E4F-4E44-99CC-17773DAF41B0}" dt="2024-04-09T07:36:42.776" v="23" actId="20577"/>
        <pc:sldMkLst>
          <pc:docMk/>
          <pc:sldMk cId="1514009270" sldId="283"/>
        </pc:sldMkLst>
        <pc:spChg chg="mod">
          <ac:chgData name="Anders Stenebo" userId="0144687e-fc16-403c-b327-4c59f4158127" providerId="ADAL" clId="{D248304F-6E4F-4E44-99CC-17773DAF41B0}" dt="2024-04-09T07:36:42.776" v="23" actId="20577"/>
          <ac:spMkLst>
            <pc:docMk/>
            <pc:sldMk cId="1514009270" sldId="283"/>
            <ac:spMk id="3" creationId="{78CFCB66-AA03-2683-AA79-6C5D547639BB}"/>
          </ac:spMkLst>
        </pc:spChg>
      </pc:sldChg>
      <pc:sldChg chg="ord">
        <pc:chgData name="Anders Stenebo" userId="0144687e-fc16-403c-b327-4c59f4158127" providerId="ADAL" clId="{D248304F-6E4F-4E44-99CC-17773DAF41B0}" dt="2024-04-09T07:19:37.875" v="14"/>
        <pc:sldMkLst>
          <pc:docMk/>
          <pc:sldMk cId="2707243250" sldId="301"/>
        </pc:sldMkLst>
      </pc:sldChg>
      <pc:sldChg chg="ord">
        <pc:chgData name="Anders Stenebo" userId="0144687e-fc16-403c-b327-4c59f4158127" providerId="ADAL" clId="{D248304F-6E4F-4E44-99CC-17773DAF41B0}" dt="2024-04-09T07:19:39.409" v="16"/>
        <pc:sldMkLst>
          <pc:docMk/>
          <pc:sldMk cId="3638066205" sldId="302"/>
        </pc:sldMkLst>
      </pc:sldChg>
      <pc:sldChg chg="modSp mod">
        <pc:chgData name="Anders Stenebo" userId="0144687e-fc16-403c-b327-4c59f4158127" providerId="ADAL" clId="{D248304F-6E4F-4E44-99CC-17773DAF41B0}" dt="2024-04-09T07:17:31.376" v="3"/>
        <pc:sldMkLst>
          <pc:docMk/>
          <pc:sldMk cId="2310531737" sldId="600"/>
        </pc:sldMkLst>
        <pc:spChg chg="mod">
          <ac:chgData name="Anders Stenebo" userId="0144687e-fc16-403c-b327-4c59f4158127" providerId="ADAL" clId="{D248304F-6E4F-4E44-99CC-17773DAF41B0}" dt="2024-04-09T07:17:31.376" v="3"/>
          <ac:spMkLst>
            <pc:docMk/>
            <pc:sldMk cId="2310531737" sldId="600"/>
            <ac:spMk id="3" creationId="{49B139EC-F42B-9995-0787-8A228BF9C8A1}"/>
          </ac:spMkLst>
        </pc:spChg>
      </pc:sldChg>
      <pc:sldChg chg="modSp mod ord">
        <pc:chgData name="Anders Stenebo" userId="0144687e-fc16-403c-b327-4c59f4158127" providerId="ADAL" clId="{D248304F-6E4F-4E44-99CC-17773DAF41B0}" dt="2024-04-09T07:20:35.808" v="22" actId="1076"/>
        <pc:sldMkLst>
          <pc:docMk/>
          <pc:sldMk cId="469925586" sldId="611"/>
        </pc:sldMkLst>
        <pc:spChg chg="mod">
          <ac:chgData name="Anders Stenebo" userId="0144687e-fc16-403c-b327-4c59f4158127" providerId="ADAL" clId="{D248304F-6E4F-4E44-99CC-17773DAF41B0}" dt="2024-04-09T07:20:30.421" v="21" actId="20577"/>
          <ac:spMkLst>
            <pc:docMk/>
            <pc:sldMk cId="469925586" sldId="611"/>
            <ac:spMk id="4" creationId="{5D3C645C-CDD7-45F0-9268-032B435B7496}"/>
          </ac:spMkLst>
        </pc:spChg>
        <pc:spChg chg="mod">
          <ac:chgData name="Anders Stenebo" userId="0144687e-fc16-403c-b327-4c59f4158127" providerId="ADAL" clId="{D248304F-6E4F-4E44-99CC-17773DAF41B0}" dt="2024-04-09T07:20:35.808" v="22" actId="1076"/>
          <ac:spMkLst>
            <pc:docMk/>
            <pc:sldMk cId="469925586" sldId="611"/>
            <ac:spMk id="6" creationId="{013DA14E-DE8F-9B28-386A-F43808EB8719}"/>
          </ac:spMkLst>
        </pc:spChg>
      </pc:sldChg>
      <pc:sldChg chg="del">
        <pc:chgData name="Anders Stenebo" userId="0144687e-fc16-403c-b327-4c59f4158127" providerId="ADAL" clId="{D248304F-6E4F-4E44-99CC-17773DAF41B0}" dt="2024-04-09T12:11:20.330" v="24" actId="47"/>
        <pc:sldMkLst>
          <pc:docMk/>
          <pc:sldMk cId="641489773" sldId="6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5DE0-3944-4FE5-B391-A18AF5F35563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BDC3-CB0C-478D-B691-680976709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9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33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0BEB0-2749-D00C-6025-C947D4FE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E4AC2A2-EA90-76A5-0D82-17FBF639F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A39CA45-CB86-993B-F69B-D1E76BC37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74CF41-A78E-F6A8-271C-832BC4760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374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87215-50AF-7E01-B513-F9F427AB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3167799-07F2-6382-41F4-6125CB683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2524430-7A7B-4163-F798-CA103DD19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2745E70-4D79-D029-720E-854CDE3A9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71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05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76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656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F8F29-03DA-C0D5-272E-1E2517F8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5E05658-39D5-B417-5488-15FDB8FD6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9125BBC-D8CF-CB31-233A-C2EA4F677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5FF218-7F2D-173E-A418-6468BDEDD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68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24734-65A2-CB1D-38A0-1B67EC67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BAE0263-F349-A6DB-3D2A-969749D88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A0C73F1-9762-E5EF-2CA1-CDA43475B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DA34B5-D80A-2D03-3BC0-A1A4CF5CB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45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13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D85CC-4A6D-7474-EB11-2E89735C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45946F9-1910-6EA9-AC98-C677C8043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02D1A47-4CA3-62FB-978C-C6C7C3B2D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3701BB-67DA-234C-5CD3-130AD46CF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00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0411-57AC-37B0-F6C3-4ED52F9A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023CFB3-026D-9263-3E5B-3CD9E8830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3319C7A-F12E-DB74-F349-FE779DFB6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075DBD-5708-1801-E7DB-AE7C18853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37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49934-DCBC-D3A7-8FAB-DA07BA87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FE0D45C-44F5-0B6A-DDA7-D494703D8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841FB1A-DA94-CF77-C488-3AED07ECB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A3F898-9A71-04E9-1EC1-A99128FFE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64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255B3-79D7-3B99-AC2E-FCBE08D97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EF77E74-AA7C-EBC4-2E2F-B2C11ABEB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50F9FF1-782F-EA1E-ED84-A2D1E992E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4CF4AE9-F69C-602E-7021-7328051BB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03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9F66-B64A-EAF6-D4AE-687DFA7E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99A79B9-EAC5-1461-5007-4F17D2650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1F5F9ED-6C8E-C79B-D85B-1AF373B80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45B389-F2FD-5347-6DD9-669BEB961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11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F6C0E-9DC9-0879-6B2F-E09F338DA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F72B689-4E26-7AD6-33EC-554AC270A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F0951CD-B87F-0186-AD55-BEDC62ADF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F162F2-A4D2-2A17-738E-D96A72E1C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4BDC3-CB0C-478D-B691-68097670942A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54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2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14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61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5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87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35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17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5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8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6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86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97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0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39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15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B890-C584-4436-9BE6-626BA199B66E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C6B314-2ADF-446D-B2DF-5CC1EDC7514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8FC92E8-7F3F-01BC-AB38-DBD7CCB17AB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6538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ladokkonsortiet.se/moten?term-type=supportstug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54463-7038-D438-7264-467EED289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Ladok ISP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8578F0-7A0A-69F3-74E9-69BE8736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Tematräff 06 2024-04-09</a:t>
            </a:r>
          </a:p>
        </p:txBody>
      </p:sp>
    </p:spTree>
    <p:extLst>
      <p:ext uri="{BB962C8B-B14F-4D97-AF65-F5344CB8AC3E}">
        <p14:creationId xmlns:p14="http://schemas.microsoft.com/office/powerpoint/2010/main" val="187765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F13A24-D798-6011-B363-EBC9AC43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827327" cy="702365"/>
          </a:xfrm>
        </p:spPr>
        <p:txBody>
          <a:bodyPr/>
          <a:lstStyle/>
          <a:p>
            <a:r>
              <a:rPr lang="sv-SE" dirty="0"/>
              <a:t>Avbrott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3742F74-B185-4EAC-9FF2-B776F8E4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57" y="1311965"/>
            <a:ext cx="6142485" cy="2872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dobjekt 4" descr="En bild som visar text, skärmbild, nummer, programvara&#10;&#10;Automatiskt genererad beskrivning">
            <a:extLst>
              <a:ext uri="{FF2B5EF4-FFF2-40B4-BE49-F238E27FC236}">
                <a16:creationId xmlns:a16="http://schemas.microsoft.com/office/drawing/2014/main" id="{1A236EF7-8787-BDD9-A219-B6889B32F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90" y="3529541"/>
            <a:ext cx="6306661" cy="2870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7CEF3BE3-6B65-6918-960E-D70965D417C8}"/>
              </a:ext>
            </a:extLst>
          </p:cNvPr>
          <p:cNvSpPr txBox="1">
            <a:spLocks/>
          </p:cNvSpPr>
          <p:nvPr/>
        </p:nvSpPr>
        <p:spPr>
          <a:xfrm>
            <a:off x="7111264" y="2827176"/>
            <a:ext cx="2152006" cy="702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Avklarad</a:t>
            </a:r>
          </a:p>
        </p:txBody>
      </p:sp>
    </p:spTree>
    <p:extLst>
      <p:ext uri="{BB962C8B-B14F-4D97-AF65-F5344CB8AC3E}">
        <p14:creationId xmlns:p14="http://schemas.microsoft.com/office/powerpoint/2010/main" val="406742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10B83D7-839B-5C22-EA28-6B3C4B55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1605CE-0E8F-892A-2444-E18D77EBA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83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AD33D26-5C4F-F7F0-707A-2C779517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Startsida för </a:t>
            </a:r>
            <a:r>
              <a:rPr lang="sv-SE" dirty="0" err="1"/>
              <a:t>ISP:ar</a:t>
            </a:r>
            <a:r>
              <a:rPr lang="sv-SE" dirty="0"/>
              <a:t> i Ladok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8B5F62D-BA49-16AC-F547-1A10AD23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4728"/>
            <a:ext cx="8596668" cy="3880773"/>
          </a:xfrm>
        </p:spPr>
        <p:txBody>
          <a:bodyPr/>
          <a:lstStyle/>
          <a:p>
            <a:r>
              <a:rPr lang="sv-SE" dirty="0"/>
              <a:t>Målgrupp: sällananvändare som huvudhandledare, handledare och motsvarande</a:t>
            </a:r>
          </a:p>
          <a:p>
            <a:r>
              <a:rPr lang="sv-SE" dirty="0"/>
              <a:t>Namn på flik: ”Mina doktorander (ISP)” Från enkäten 80% Enig/Mycket enig</a:t>
            </a:r>
          </a:p>
          <a:p>
            <a:r>
              <a:rPr lang="sv-SE" dirty="0"/>
              <a:t>Inloggad användare ser två saker:</a:t>
            </a:r>
          </a:p>
          <a:p>
            <a:pPr lvl="1"/>
            <a:r>
              <a:rPr lang="sv-SE" dirty="0"/>
              <a:t>Doktorander man har en personkoppling till</a:t>
            </a:r>
          </a:p>
          <a:p>
            <a:pPr lvl="1"/>
            <a:r>
              <a:rPr lang="sv-SE" dirty="0"/>
              <a:t>Bevakningar som är inställda på den inloggade användaren</a:t>
            </a:r>
          </a:p>
        </p:txBody>
      </p:sp>
    </p:spTree>
    <p:extLst>
      <p:ext uri="{BB962C8B-B14F-4D97-AF65-F5344CB8AC3E}">
        <p14:creationId xmlns:p14="http://schemas.microsoft.com/office/powerpoint/2010/main" val="293400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4829"/>
          </a:xfrm>
        </p:spPr>
        <p:txBody>
          <a:bodyPr>
            <a:normAutofit/>
          </a:bodyPr>
          <a:lstStyle/>
          <a:p>
            <a:r>
              <a:rPr lang="sv-SE" sz="2400" dirty="0"/>
              <a:t>Tematräff 04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F6C921-10F6-7A6F-9B75-13812F70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829"/>
            <a:ext cx="12192000" cy="59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1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4377B5-5529-FB22-ACB4-9E5DE340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Kommentarer från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DA5E1-EA29-787D-22FD-7C58A1FF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sv-SE" dirty="0"/>
              <a:t>Det borde finnas en tydligare indikation på vad användaren ska göra härnäst, med möjlighet att sortera ärenden för att skilja mellan åtgärder och statusinformation.</a:t>
            </a:r>
          </a:p>
          <a:p>
            <a:r>
              <a:rPr lang="sv-SE" dirty="0"/>
              <a:t>En förbättrad filtreringsfunktion efterlyses för att enkelt identifiera vilka studieplaner användaren behöver agera på, liknande funktionen under Attestera.</a:t>
            </a:r>
          </a:p>
          <a:p>
            <a:r>
              <a:rPr lang="sv-SE" dirty="0"/>
              <a:t>Det är viktigt för användbarheten att startsidan är överskådlig, speciellt för användare med flera roller och de som hanterar många doktorander.</a:t>
            </a:r>
          </a:p>
          <a:p>
            <a:r>
              <a:rPr lang="sv-SE" dirty="0"/>
              <a:t>Det behövs klarhet i vad kolumnen "Aktuell arbetsuppgift" visar, om det är nästa steg för den inloggade användaren eller </a:t>
            </a:r>
            <a:r>
              <a:rPr lang="sv-SE" dirty="0" err="1"/>
              <a:t>ISP:ns</a:t>
            </a:r>
            <a:r>
              <a:rPr lang="sv-SE" dirty="0"/>
              <a:t> status i flödet.</a:t>
            </a:r>
          </a:p>
        </p:txBody>
      </p:sp>
    </p:spTree>
    <p:extLst>
      <p:ext uri="{BB962C8B-B14F-4D97-AF65-F5344CB8AC3E}">
        <p14:creationId xmlns:p14="http://schemas.microsoft.com/office/powerpoint/2010/main" val="173423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CBA54-8C78-1A0F-D7AE-389B9D7AC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6BF5F0-072F-4289-FA79-14188EAE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Kommentarer från enkäten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DEF60A-B744-D193-5ACF-29EB88881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sv-SE" dirty="0"/>
              <a:t>En visuell indikation för </a:t>
            </a:r>
            <a:r>
              <a:rPr lang="sv-SE" dirty="0" err="1"/>
              <a:t>ISP:ns</a:t>
            </a:r>
            <a:r>
              <a:rPr lang="sv-SE" dirty="0"/>
              <a:t> status, som färgmarkering, skulle vara till hjälp.</a:t>
            </a:r>
          </a:p>
          <a:p>
            <a:r>
              <a:rPr lang="sv-SE" dirty="0"/>
              <a:t>Användare behöver tydlig information om vem som ansvarar för den pågående arbetsuppgiften.</a:t>
            </a:r>
          </a:p>
          <a:p>
            <a:r>
              <a:rPr lang="sv-SE" dirty="0"/>
              <a:t>För doktorandens startsida krävs tydlighet i var information ska fyllas i, och det är avgörande att begrepp och funktioner är konsekventa över hela Ladok.</a:t>
            </a:r>
          </a:p>
          <a:p>
            <a:r>
              <a:rPr lang="sv-SE" dirty="0"/>
              <a:t>För rollen Granskare är det avgörande att kunna se alla doktorander utan att behöva göra personkoppling till var och en.</a:t>
            </a:r>
          </a:p>
        </p:txBody>
      </p:sp>
    </p:spTree>
    <p:extLst>
      <p:ext uri="{BB962C8B-B14F-4D97-AF65-F5344CB8AC3E}">
        <p14:creationId xmlns:p14="http://schemas.microsoft.com/office/powerpoint/2010/main" val="166774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111F5-A40D-FDAD-74BF-DDD67FEF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CFC959A-60D8-2E73-CB3D-82C35B6A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Nytt förslag</a:t>
            </a:r>
            <a:r>
              <a:rPr lang="sv-SE" sz="2400" dirty="0"/>
              <a:t>: Startsida – Doktorander kopplade till mig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36D5785-142D-6553-8AAE-7D00F23BC491}"/>
              </a:ext>
            </a:extLst>
          </p:cNvPr>
          <p:cNvSpPr/>
          <p:nvPr/>
        </p:nvSpPr>
        <p:spPr>
          <a:xfrm>
            <a:off x="4343400" y="1343024"/>
            <a:ext cx="5772150" cy="417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EA260AA-B810-1C10-68F1-9AFAC06104CF}"/>
              </a:ext>
            </a:extLst>
          </p:cNvPr>
          <p:cNvSpPr/>
          <p:nvPr/>
        </p:nvSpPr>
        <p:spPr>
          <a:xfrm>
            <a:off x="2552701" y="2133600"/>
            <a:ext cx="4552950" cy="9906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D992A9-FB9D-BABD-EF00-D9D08179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727"/>
            <a:ext cx="12192000" cy="59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7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Nytt förslag</a:t>
            </a:r>
            <a:r>
              <a:rPr lang="sv-SE" sz="2400" dirty="0"/>
              <a:t>: Startsida – Att göra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F2C52CB-63C2-D17F-C18D-B63170B85FA6}"/>
              </a:ext>
            </a:extLst>
          </p:cNvPr>
          <p:cNvSpPr/>
          <p:nvPr/>
        </p:nvSpPr>
        <p:spPr>
          <a:xfrm>
            <a:off x="4343400" y="1343024"/>
            <a:ext cx="5772150" cy="4171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E8B07-3DAA-B288-080D-8D2F882EF686}"/>
              </a:ext>
            </a:extLst>
          </p:cNvPr>
          <p:cNvSpPr/>
          <p:nvPr/>
        </p:nvSpPr>
        <p:spPr>
          <a:xfrm>
            <a:off x="2552701" y="2133600"/>
            <a:ext cx="4552950" cy="9906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C18443-1238-6D11-6980-B6094D5E2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598"/>
            <a:ext cx="12192000" cy="58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7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98FCC-CB93-70C1-1642-79091251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Bevakningar vad är det? 1 /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2E50F6-2C8B-68B4-532B-0FA0A6D5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736"/>
            <a:ext cx="8596668" cy="3880773"/>
          </a:xfrm>
        </p:spPr>
        <p:txBody>
          <a:bodyPr/>
          <a:lstStyle/>
          <a:p>
            <a:r>
              <a:rPr lang="sv-SE" dirty="0"/>
              <a:t>Funktionaliteten finns idag i Utbildningsinformation så det går att testa</a:t>
            </a:r>
          </a:p>
          <a:p>
            <a:pPr lvl="1"/>
            <a:r>
              <a:rPr lang="sv-SE" dirty="0"/>
              <a:t>Användaren kan skapa egna bevakningar samt att man kan skapa ”automatiska” bevakningar</a:t>
            </a:r>
          </a:p>
          <a:p>
            <a:r>
              <a:rPr lang="sv-SE" dirty="0"/>
              <a:t>Vi tänker oss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följande i ISP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Om man har en personkoppling till en doktorand OCH det har hänt något i processflödet som man är involverad i (Processuppgift OCH Verksamhetsroll) så kommer det upp på startsidan och/eller skickas ett mail</a:t>
            </a:r>
          </a:p>
          <a:p>
            <a:pPr lvl="1"/>
            <a:r>
              <a:rPr lang="sv-SE" dirty="0"/>
              <a:t>Om man har en verksamhetsroll OCH en ISP når en processuppgift där verksamhetsrollen är utpekad, visas det på startsidan och/eller skickas ett mail</a:t>
            </a:r>
          </a:p>
        </p:txBody>
      </p:sp>
    </p:spTree>
    <p:extLst>
      <p:ext uri="{BB962C8B-B14F-4D97-AF65-F5344CB8AC3E}">
        <p14:creationId xmlns:p14="http://schemas.microsoft.com/office/powerpoint/2010/main" val="163504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57026-7BDE-675E-A46E-E821E75A8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CD275A-96A9-085D-F92D-E5031D4C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Bevakningar vad är det? 2 /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A3A37-1ACF-0F01-45D3-206DECA1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736"/>
            <a:ext cx="8596668" cy="3880773"/>
          </a:xfrm>
        </p:spPr>
        <p:txBody>
          <a:bodyPr/>
          <a:lstStyle/>
          <a:p>
            <a:pPr lvl="1"/>
            <a:r>
              <a:rPr lang="sv-SE" dirty="0"/>
              <a:t>ISP-versionen har ett preliminärt fastställandedatum. Det kan vara antingen ett år efter att den blev fastställd eller att man har lagt in ett nytt fastställandedatum.</a:t>
            </a:r>
          </a:p>
          <a:p>
            <a:pPr lvl="1"/>
            <a:r>
              <a:rPr lang="sv-SE" dirty="0"/>
              <a:t>Om dagens datum är inom två månader från </a:t>
            </a:r>
            <a:r>
              <a:rPr lang="sv-SE" dirty="0" err="1"/>
              <a:t>ISP:ns</a:t>
            </a:r>
            <a:r>
              <a:rPr lang="sv-SE" dirty="0"/>
              <a:t> preliminära fastställandedatum, och det inte finns en ny skapad ISP-version så händer följande:</a:t>
            </a:r>
          </a:p>
          <a:p>
            <a:pPr lvl="2"/>
            <a:r>
              <a:rPr lang="sv-SE" dirty="0"/>
              <a:t>Information visas på startsidan för huvudhandledare och doktorand</a:t>
            </a:r>
          </a:p>
          <a:p>
            <a:pPr lvl="2"/>
            <a:r>
              <a:rPr lang="sv-SE" dirty="0"/>
              <a:t>Information skickas via mail till huvudhandledare och doktorand</a:t>
            </a:r>
          </a:p>
        </p:txBody>
      </p:sp>
    </p:spTree>
    <p:extLst>
      <p:ext uri="{BB962C8B-B14F-4D97-AF65-F5344CB8AC3E}">
        <p14:creationId xmlns:p14="http://schemas.microsoft.com/office/powerpoint/2010/main" val="412654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A8069-4E13-50F4-7C52-EA4A9B89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B139EC-F42B-9995-0787-8A228BF9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528"/>
            <a:ext cx="8596668" cy="5126586"/>
          </a:xfrm>
        </p:spPr>
        <p:txBody>
          <a:bodyPr>
            <a:normAutofit/>
          </a:bodyPr>
          <a:lstStyle/>
          <a:p>
            <a:r>
              <a:rPr lang="sv-SE" dirty="0"/>
              <a:t>Demonstration av funktionaliteten för lärosätesanpassning, nationell mall respektive lärosätesmall</a:t>
            </a:r>
          </a:p>
          <a:p>
            <a:pPr marL="0" indent="0">
              <a:buNone/>
            </a:pPr>
            <a:r>
              <a:rPr lang="sv-SE" dirty="0"/>
              <a:t>PAUS</a:t>
            </a:r>
          </a:p>
          <a:p>
            <a:r>
              <a:rPr lang="sv-SE" dirty="0"/>
              <a:t>Ladoks leveransplan</a:t>
            </a:r>
          </a:p>
          <a:p>
            <a:r>
              <a:rPr lang="sv-SE" dirty="0"/>
              <a:t>Genomgång av kommande funktionalitet samt återkoppling från enkät</a:t>
            </a:r>
          </a:p>
          <a:p>
            <a:pPr lvl="1"/>
            <a:r>
              <a:rPr lang="sv-SE" dirty="0"/>
              <a:t>Avbrott m.m.</a:t>
            </a:r>
          </a:p>
          <a:p>
            <a:pPr lvl="1"/>
            <a:r>
              <a:rPr lang="sv-SE" dirty="0"/>
              <a:t>Startsida</a:t>
            </a:r>
          </a:p>
          <a:p>
            <a:pPr lvl="1"/>
            <a:r>
              <a:rPr lang="sv-SE" dirty="0"/>
              <a:t>Bevakningar</a:t>
            </a:r>
          </a:p>
          <a:p>
            <a:pPr lvl="1"/>
            <a:r>
              <a:rPr lang="sv-SE" dirty="0"/>
              <a:t>Utsökning</a:t>
            </a:r>
          </a:p>
          <a:p>
            <a:pPr lvl="1"/>
            <a:r>
              <a:rPr lang="sv-SE" dirty="0"/>
              <a:t>Ändringslogg</a:t>
            </a:r>
          </a:p>
          <a:p>
            <a:pPr lvl="1"/>
            <a:r>
              <a:rPr lang="sv-SE" dirty="0"/>
              <a:t>Ladok för studenter</a:t>
            </a:r>
          </a:p>
          <a:p>
            <a:pPr lvl="1"/>
            <a:endParaRPr lang="sv-SE" dirty="0"/>
          </a:p>
          <a:p>
            <a:r>
              <a:rPr lang="sv-SE" dirty="0"/>
              <a:t>Avslutning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53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DB6CA-241D-0801-5232-2B139C5F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Bevakningar vad är det? 3 /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A882A6-4928-67A2-AB09-C651800E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695"/>
            <a:ext cx="8596668" cy="3880773"/>
          </a:xfrm>
        </p:spPr>
        <p:txBody>
          <a:bodyPr/>
          <a:lstStyle/>
          <a:p>
            <a:r>
              <a:rPr lang="sv-SE" dirty="0"/>
              <a:t>Bevakningar är konfigurerbara, dvs lärosätet kan själv ställa in dem</a:t>
            </a:r>
          </a:p>
          <a:p>
            <a:r>
              <a:rPr lang="sv-SE" dirty="0"/>
              <a:t>Vi har börjat </a:t>
            </a:r>
            <a:r>
              <a:rPr lang="sv-SE" dirty="0" err="1"/>
              <a:t>kravställa</a:t>
            </a:r>
            <a:r>
              <a:rPr lang="sv-SE" dirty="0"/>
              <a:t> bevakningar men inte designat lösningen ännu, alltså kan det komma bli förändringar i lösningen senare.</a:t>
            </a:r>
          </a:p>
        </p:txBody>
      </p:sp>
    </p:spTree>
    <p:extLst>
      <p:ext uri="{BB962C8B-B14F-4D97-AF65-F5344CB8AC3E}">
        <p14:creationId xmlns:p14="http://schemas.microsoft.com/office/powerpoint/2010/main" val="111947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401419-B6C7-8E25-F447-E9B0C937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Verksamhetsroller i ISP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2CE432-4933-5A18-ECE8-E306523C8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Utsökningsvy</a:t>
            </a:r>
            <a:r>
              <a:rPr lang="sv-SE" dirty="0"/>
              <a:t> 1 av 3</a:t>
            </a:r>
          </a:p>
        </p:txBody>
      </p:sp>
    </p:spTree>
    <p:extLst>
      <p:ext uri="{BB962C8B-B14F-4D97-AF65-F5344CB8AC3E}">
        <p14:creationId xmlns:p14="http://schemas.microsoft.com/office/powerpoint/2010/main" val="95452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A30FE0B-31B6-05A1-AD78-853790FB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och scenarier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1B84D57-4676-FE3C-7555-32AEC996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Utsökning sker på medarbetare (användare i Ladok) som har en personkoppling till en doktorands ISP och att </a:t>
            </a:r>
            <a:r>
              <a:rPr lang="sv-SE" dirty="0" err="1"/>
              <a:t>ISP:n</a:t>
            </a:r>
            <a:r>
              <a:rPr lang="sv-SE" dirty="0"/>
              <a:t> är skapad</a:t>
            </a:r>
          </a:p>
          <a:p>
            <a:r>
              <a:rPr lang="sv-SE" dirty="0"/>
              <a:t>Scenarier vi vill hantera:</a:t>
            </a:r>
          </a:p>
          <a:p>
            <a:pPr lvl="1"/>
            <a:r>
              <a:rPr lang="sv-SE" dirty="0"/>
              <a:t>Vilka huvudhandledare är kopplade till vilka doktorander på en viss organisation</a:t>
            </a:r>
          </a:p>
          <a:p>
            <a:pPr lvl="1"/>
            <a:r>
              <a:rPr lang="sv-SE" dirty="0"/>
              <a:t>Vilka doktorander är en viss medarbetare kopplad till som ”ISP-Huvudhandledare”, ”ISP-Handledare”, ”Granskare” och lokal verksamhetsroll t ex ”ISP-Examinator”</a:t>
            </a:r>
          </a:p>
          <a:p>
            <a:pPr lvl="1"/>
            <a:r>
              <a:rPr lang="sv-SE" dirty="0"/>
              <a:t>Vilka medarbetare är kopplade till en viss doktorand</a:t>
            </a:r>
          </a:p>
        </p:txBody>
      </p:sp>
    </p:spTree>
    <p:extLst>
      <p:ext uri="{BB962C8B-B14F-4D97-AF65-F5344CB8AC3E}">
        <p14:creationId xmlns:p14="http://schemas.microsoft.com/office/powerpoint/2010/main" val="277712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BB855-95C2-649A-ED24-DD961CE6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2CA27D2-CBC3-9FBF-2E76-E5C28092E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620"/>
          <a:stretch/>
        </p:blipFill>
        <p:spPr>
          <a:xfrm>
            <a:off x="0" y="527685"/>
            <a:ext cx="12192000" cy="633031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697B9A5-4A27-8E7E-0A5B-611C0521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Verksamhetsroller i ISP   1 / 4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9A36FF-CB0C-0355-AADB-248F113A56F1}"/>
              </a:ext>
            </a:extLst>
          </p:cNvPr>
          <p:cNvSpPr/>
          <p:nvPr/>
        </p:nvSpPr>
        <p:spPr>
          <a:xfrm>
            <a:off x="6324601" y="1457324"/>
            <a:ext cx="1990724" cy="527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603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5BDC9-09F5-BD8A-232C-345EF7E2D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AB6F43-4AC6-CA45-0EFA-4771CDD50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60"/>
          <a:stretch/>
        </p:blipFill>
        <p:spPr>
          <a:xfrm>
            <a:off x="0" y="527685"/>
            <a:ext cx="12197314" cy="63303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244DA4C-8691-05B2-6C99-43105E1A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Verksamhetsroller i ISP   2 / 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06E0E6-EB62-76F3-94F9-63B3CC9967F6}"/>
              </a:ext>
            </a:extLst>
          </p:cNvPr>
          <p:cNvSpPr/>
          <p:nvPr/>
        </p:nvSpPr>
        <p:spPr>
          <a:xfrm>
            <a:off x="3533776" y="1543049"/>
            <a:ext cx="1371600" cy="527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1382CDB-E589-57C3-6D4E-D4982EA3E380}"/>
              </a:ext>
            </a:extLst>
          </p:cNvPr>
          <p:cNvSpPr/>
          <p:nvPr/>
        </p:nvSpPr>
        <p:spPr>
          <a:xfrm>
            <a:off x="3533775" y="2781300"/>
            <a:ext cx="1495425" cy="40005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16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6E23C-115B-DC7C-8BCD-3ABF82FC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6590A96-48CF-94C5-AEB9-4599861B5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31"/>
          <a:stretch/>
        </p:blipFill>
        <p:spPr>
          <a:xfrm>
            <a:off x="0" y="516573"/>
            <a:ext cx="12189546" cy="6341427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395EC398-8B82-2F6C-4425-488FD64B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Verksamhetsroller i ISP   3 / 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320A193-333A-BF54-315E-E28586BC08CD}"/>
              </a:ext>
            </a:extLst>
          </p:cNvPr>
          <p:cNvSpPr/>
          <p:nvPr/>
        </p:nvSpPr>
        <p:spPr>
          <a:xfrm>
            <a:off x="2143124" y="1384934"/>
            <a:ext cx="1400175" cy="527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E64E1D-6B37-5F85-5DC1-B343EB7C15BC}"/>
              </a:ext>
            </a:extLst>
          </p:cNvPr>
          <p:cNvSpPr/>
          <p:nvPr/>
        </p:nvSpPr>
        <p:spPr>
          <a:xfrm>
            <a:off x="219075" y="2724150"/>
            <a:ext cx="4876800" cy="413385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719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A9C2A-4225-712B-EA10-A93D6EB52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0B9EAE-8C1D-A8B8-94FC-EFAFA56C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685"/>
            <a:ext cx="12192000" cy="40640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F5D17BF-EA78-FE61-4167-D5415F42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Verksamhetsroller i ISP   4 / 4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11E23A4-0810-A5B3-9F87-6C62CA323C1E}"/>
              </a:ext>
            </a:extLst>
          </p:cNvPr>
          <p:cNvSpPr/>
          <p:nvPr/>
        </p:nvSpPr>
        <p:spPr>
          <a:xfrm>
            <a:off x="4962525" y="1362075"/>
            <a:ext cx="1362076" cy="527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468FFEF-1C67-4E29-4D45-BDDB7996FB25}"/>
              </a:ext>
            </a:extLst>
          </p:cNvPr>
          <p:cNvSpPr/>
          <p:nvPr/>
        </p:nvSpPr>
        <p:spPr>
          <a:xfrm>
            <a:off x="200024" y="2314575"/>
            <a:ext cx="6962775" cy="211455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59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F80012-EC58-74E7-64D7-E763FFF1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Personkoppla granskare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598DE1-D2E0-6303-810D-D0CC4ABB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Anta att det finns 100 doktorander på ert lärosäte/fakultet</a:t>
            </a:r>
          </a:p>
          <a:p>
            <a:r>
              <a:rPr lang="sv-SE" dirty="0"/>
              <a:t>Ni har tre personer t ex studierektor, forskningsledare motsvarande som ska granska dessa och doktoranderna ska delas upp i tre grupper</a:t>
            </a:r>
          </a:p>
          <a:p>
            <a:r>
              <a:rPr lang="sv-SE" dirty="0"/>
              <a:t>Hur vet den inloggade användaren (sällananvändare) vilken doktorand hen ska granska eller inte granska?</a:t>
            </a:r>
          </a:p>
          <a:p>
            <a:r>
              <a:rPr lang="sv-SE" dirty="0"/>
              <a:t>I nuläget så har användaren verksamhetsrollen ”ISP-granskare” och kan granska alla 100</a:t>
            </a:r>
          </a:p>
          <a:p>
            <a:r>
              <a:rPr lang="sv-SE" dirty="0"/>
              <a:t>Nytt förslag är att kunna personkoppla även andra verksamhetsroller:</a:t>
            </a:r>
          </a:p>
          <a:p>
            <a:pPr lvl="1"/>
            <a:r>
              <a:rPr lang="sv-SE" dirty="0"/>
              <a:t>ISP-granskare granskar endast de doktorander de får granska</a:t>
            </a:r>
          </a:p>
          <a:p>
            <a:pPr lvl="1"/>
            <a:r>
              <a:rPr lang="sv-SE" dirty="0"/>
              <a:t>ISP-granskare får upp ”sina” specifika doktorander på startsidan när de ska göra något</a:t>
            </a:r>
          </a:p>
        </p:txBody>
      </p:sp>
    </p:spTree>
    <p:extLst>
      <p:ext uri="{BB962C8B-B14F-4D97-AF65-F5344CB8AC3E}">
        <p14:creationId xmlns:p14="http://schemas.microsoft.com/office/powerpoint/2010/main" val="403734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63D3-7248-6280-D2AA-CFF96882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342C899-9BEE-ECB8-E872-3D7D8BF19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620"/>
          <a:stretch/>
        </p:blipFill>
        <p:spPr>
          <a:xfrm>
            <a:off x="0" y="527685"/>
            <a:ext cx="12192000" cy="633031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E30660C2-DFA1-E670-BA97-80465E1E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Hantera personkoppling på flera doktorander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166138-1A62-DB8F-B79D-302A273372A6}"/>
              </a:ext>
            </a:extLst>
          </p:cNvPr>
          <p:cNvSpPr/>
          <p:nvPr/>
        </p:nvSpPr>
        <p:spPr>
          <a:xfrm>
            <a:off x="1343025" y="2085975"/>
            <a:ext cx="2667000" cy="361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406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E389B-D610-7401-4B31-BDC086352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9D1FE31-5171-B4C1-0444-A54EEC17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Hantera personkoppling på flera doktorander  1 / 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563445-C3D0-FBC1-6FFC-C86A79F5B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72" b="2527"/>
          <a:stretch/>
        </p:blipFill>
        <p:spPr>
          <a:xfrm>
            <a:off x="0" y="530873"/>
            <a:ext cx="11498580" cy="63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659983-B3D2-0FCB-7FE9-66ED3BC20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E707A-207E-1160-D04F-01D5F928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Lärosätenas önskemål om leverans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C592AD7C-E022-9425-9370-B1A0F15D47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503363"/>
          <a:ext cx="775022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177">
                  <a:extLst>
                    <a:ext uri="{9D8B030D-6E8A-4147-A177-3AD203B41FA5}">
                      <a16:colId xmlns:a16="http://schemas.microsoft.com/office/drawing/2014/main" val="4291213007"/>
                    </a:ext>
                  </a:extLst>
                </a:gridCol>
                <a:gridCol w="3535052">
                  <a:extLst>
                    <a:ext uri="{9D8B030D-6E8A-4147-A177-3AD203B41FA5}">
                      <a16:colId xmlns:a16="http://schemas.microsoft.com/office/drawing/2014/main" val="185927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Tematräff 4 / Enkätsvar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8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Lärosätesanpassning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2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Skräddarsy behörighet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3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Förväntat fastställandedatum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4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Pågående revidering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24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Institutionstjänstgöring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46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Förlängningsgrundande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6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Ändringslogg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08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Utsökning av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8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Ladok startsida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037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Utsökning av verksamhetsroller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45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Sammanställningsvy</a:t>
                      </a:r>
                      <a:r>
                        <a:rPr lang="sv-SE" dirty="0"/>
                        <a:t> av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2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03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E36F8-1BB3-3587-239B-9C95A2013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CF56FC4-6310-26CC-9A95-DB64A9C2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Hantera personkoppling på flera doktorander  2 / 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61AF92-0AA3-F46C-9CEF-C632097EA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880"/>
            <a:ext cx="12192000" cy="642112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DF8008D-ECC7-DFA9-1B93-44A8E1EE0980}"/>
              </a:ext>
            </a:extLst>
          </p:cNvPr>
          <p:cNvSpPr/>
          <p:nvPr/>
        </p:nvSpPr>
        <p:spPr>
          <a:xfrm>
            <a:off x="2000251" y="1234440"/>
            <a:ext cx="3817620" cy="48120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2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9FDBA-34E8-85D9-7B8D-9E3B897D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AAAEE6F-7640-1B30-1F51-15A585D9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745"/>
            <a:ext cx="12192000" cy="620125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C3C802F4-AE65-3316-5C30-652178B2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Förslag</a:t>
            </a:r>
            <a:r>
              <a:rPr lang="sv-SE" sz="2400" dirty="0"/>
              <a:t>: Hantera personkoppling på flera doktorander  2 / 2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D318B51-1B70-FDA0-668B-8A1CDE9AF3B8}"/>
              </a:ext>
            </a:extLst>
          </p:cNvPr>
          <p:cNvSpPr/>
          <p:nvPr/>
        </p:nvSpPr>
        <p:spPr>
          <a:xfrm>
            <a:off x="5972175" y="2847974"/>
            <a:ext cx="3619500" cy="31718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41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D08C5FD-5BC2-F254-D9BE-C8B1FE98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Utsökning huruvida doktorand har eller inte har ISP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9F986E-639B-845F-376E-605429BDE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Utsökningsvy</a:t>
            </a:r>
            <a:r>
              <a:rPr lang="sv-SE" dirty="0"/>
              <a:t> 2 av 3</a:t>
            </a:r>
          </a:p>
        </p:txBody>
      </p:sp>
    </p:spTree>
    <p:extLst>
      <p:ext uri="{BB962C8B-B14F-4D97-AF65-F5344CB8AC3E}">
        <p14:creationId xmlns:p14="http://schemas.microsoft.com/office/powerpoint/2010/main" val="365099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ACDD68-D97B-4376-2E6C-C5F00220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 och scenarier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6D5E25-846C-6BC7-923D-1D020D5AC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744"/>
            <a:ext cx="8596668" cy="3880773"/>
          </a:xfrm>
        </p:spPr>
        <p:txBody>
          <a:bodyPr>
            <a:normAutofit/>
          </a:bodyPr>
          <a:lstStyle/>
          <a:p>
            <a:r>
              <a:rPr lang="sv-SE" dirty="0"/>
              <a:t>Utsökning har delats upp i två flikar med olika syften:</a:t>
            </a:r>
          </a:p>
          <a:p>
            <a:pPr lvl="1"/>
            <a:r>
              <a:rPr lang="sv-SE" dirty="0"/>
              <a:t>Utsökning av doktorander som har eller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 har en skapad ISP i Ladok</a:t>
            </a:r>
          </a:p>
          <a:p>
            <a:pPr lvl="1"/>
            <a:r>
              <a:rPr lang="sv-SE" dirty="0"/>
              <a:t>Utsökning av innehåll i ISP på den senast fastställda versionen </a:t>
            </a:r>
          </a:p>
          <a:p>
            <a:r>
              <a:rPr lang="sv-SE" b="1" dirty="0"/>
              <a:t>Utsökning av doktorander med ISP (nuvarande Hantera doktorander)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söker ut doktorander som har en pågående kurspaketering av typen ”Ämne på forskarnivå” i domänen Studiedeltagande och jämför sedan om det finns en fastställd eller pågående ISP. </a:t>
            </a:r>
          </a:p>
          <a:p>
            <a:r>
              <a:rPr lang="sv-S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Scenarier</a:t>
            </a:r>
          </a:p>
          <a:p>
            <a:pPr lvl="1"/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Har alla doktorander som startade sin forskarutbildning senast given startperiod en ISP</a:t>
            </a:r>
          </a:p>
          <a:p>
            <a:pPr lvl="1"/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Vilka doktorander med en fastställd ISP inom givet datum, startat en ny ISP-version</a:t>
            </a:r>
          </a:p>
        </p:txBody>
      </p:sp>
    </p:spTree>
    <p:extLst>
      <p:ext uri="{BB962C8B-B14F-4D97-AF65-F5344CB8AC3E}">
        <p14:creationId xmlns:p14="http://schemas.microsoft.com/office/powerpoint/2010/main" val="1661057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4829"/>
          </a:xfrm>
        </p:spPr>
        <p:txBody>
          <a:bodyPr>
            <a:normAutofit/>
          </a:bodyPr>
          <a:lstStyle/>
          <a:p>
            <a:r>
              <a:rPr lang="sv-SE" sz="2400" b="1" dirty="0"/>
              <a:t>Från tematräff 4</a:t>
            </a:r>
            <a:r>
              <a:rPr lang="sv-SE" sz="2400" dirty="0"/>
              <a:t>: En </a:t>
            </a:r>
            <a:r>
              <a:rPr lang="sv-SE" sz="2400" dirty="0" err="1"/>
              <a:t>utsökningsvy</a:t>
            </a:r>
            <a:r>
              <a:rPr lang="sv-SE" sz="2400" dirty="0"/>
              <a:t> för allt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CB1C223-831F-EBAD-19F6-0AB64AA3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283"/>
            <a:ext cx="12192000" cy="52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9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680CC10-316F-D211-54A2-D702ED179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86"/>
          <a:stretch/>
        </p:blipFill>
        <p:spPr>
          <a:xfrm>
            <a:off x="0" y="527685"/>
            <a:ext cx="12189949" cy="63303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Nytt förslag</a:t>
            </a:r>
            <a:r>
              <a:rPr lang="sv-SE" sz="2400" dirty="0"/>
              <a:t>: Utsökning om doktorand har ISP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6F2246B-BF55-EC19-8934-9F0ACB59185F}"/>
              </a:ext>
            </a:extLst>
          </p:cNvPr>
          <p:cNvSpPr/>
          <p:nvPr/>
        </p:nvSpPr>
        <p:spPr>
          <a:xfrm>
            <a:off x="2133599" y="1358264"/>
            <a:ext cx="1933575" cy="527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02912F5-C55F-F52A-ED7B-1B5D4F5D9B11}"/>
              </a:ext>
            </a:extLst>
          </p:cNvPr>
          <p:cNvSpPr/>
          <p:nvPr/>
        </p:nvSpPr>
        <p:spPr>
          <a:xfrm>
            <a:off x="247649" y="5038725"/>
            <a:ext cx="10887075" cy="25717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A2F121D-E390-25D1-B430-0A1A1D1C1715}"/>
              </a:ext>
            </a:extLst>
          </p:cNvPr>
          <p:cNvSpPr/>
          <p:nvPr/>
        </p:nvSpPr>
        <p:spPr>
          <a:xfrm>
            <a:off x="247650" y="3135631"/>
            <a:ext cx="10887075" cy="29337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DF2923-FB08-9295-9143-54639932D432}"/>
              </a:ext>
            </a:extLst>
          </p:cNvPr>
          <p:cNvSpPr/>
          <p:nvPr/>
        </p:nvSpPr>
        <p:spPr>
          <a:xfrm>
            <a:off x="247648" y="3956686"/>
            <a:ext cx="10887075" cy="29337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310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210B9-19BA-EC33-D5C2-C63F9ABC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58D37A1-7E84-4CB6-7B18-C272C063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Utsökning av innehåll i ISP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D921B8-CCD6-DCB4-046F-2741390D7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Utsökningsvy</a:t>
            </a:r>
            <a:r>
              <a:rPr lang="sv-SE" dirty="0"/>
              <a:t> 3 av 3</a:t>
            </a:r>
          </a:p>
        </p:txBody>
      </p:sp>
    </p:spTree>
    <p:extLst>
      <p:ext uri="{BB962C8B-B14F-4D97-AF65-F5344CB8AC3E}">
        <p14:creationId xmlns:p14="http://schemas.microsoft.com/office/powerpoint/2010/main" val="411296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EA03955-91CD-2E15-3EAB-5B1E6E87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kommentarer från enkäten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542F24-9850-0E1C-D2D3-CA32381B9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2720"/>
            <a:ext cx="8596668" cy="3880773"/>
          </a:xfrm>
        </p:spPr>
        <p:txBody>
          <a:bodyPr>
            <a:normAutofit/>
          </a:bodyPr>
          <a:lstStyle/>
          <a:p>
            <a:r>
              <a:rPr lang="sv-SE" dirty="0"/>
              <a:t>Det är inte tydligt i systemet vilka delmål som är genomförda och vilka som är planerade.</a:t>
            </a:r>
          </a:p>
          <a:p>
            <a:r>
              <a:rPr lang="sv-SE" dirty="0"/>
              <a:t>En tydligare markering i gränssnittet för delmålens status efterfrågas, exempelvis genom färgkodning.</a:t>
            </a:r>
          </a:p>
          <a:p>
            <a:r>
              <a:rPr lang="sv-SE" dirty="0"/>
              <a:t>Det finns en förvirring kring hanteringen av datum som passerat, och om det innebär att en aktivitet är genomförd.</a:t>
            </a:r>
          </a:p>
        </p:txBody>
      </p:sp>
    </p:spTree>
    <p:extLst>
      <p:ext uri="{BB962C8B-B14F-4D97-AF65-F5344CB8AC3E}">
        <p14:creationId xmlns:p14="http://schemas.microsoft.com/office/powerpoint/2010/main" val="1224866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97B98F9-F9F7-0742-FFB6-5C86BEEF4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och scenarier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5A8E9B-BD99-DDBA-1640-6F7CB956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736"/>
            <a:ext cx="8596668" cy="3880773"/>
          </a:xfrm>
        </p:spPr>
        <p:txBody>
          <a:bodyPr/>
          <a:lstStyle/>
          <a:p>
            <a:r>
              <a:rPr lang="sv-SE" b="1" dirty="0"/>
              <a:t>Utsökning av innehåll i ISP </a:t>
            </a:r>
            <a:r>
              <a:rPr lang="sv-SE" dirty="0"/>
              <a:t>söker ut på fastställda </a:t>
            </a:r>
            <a:r>
              <a:rPr lang="sv-SE" dirty="0" err="1"/>
              <a:t>ISP:ar</a:t>
            </a:r>
            <a:r>
              <a:rPr lang="sv-SE" dirty="0"/>
              <a:t> inom en organisation / ämne på forskarnivå och vilken typ av innehåll man är intresserad av</a:t>
            </a:r>
          </a:p>
          <a:p>
            <a:r>
              <a:rPr lang="sv-SE" b="1" dirty="0"/>
              <a:t>Scenarier</a:t>
            </a:r>
          </a:p>
          <a:p>
            <a:pPr lvl="1"/>
            <a:r>
              <a:rPr lang="sv-SE" b="1" dirty="0"/>
              <a:t>Vilka doktorander planerar t ex att genomföra ett halvtidsseminarium vid givet ett kalenderhalvår</a:t>
            </a:r>
          </a:p>
          <a:p>
            <a:pPr lvl="1"/>
            <a:endParaRPr lang="sv-SE" b="1" dirty="0"/>
          </a:p>
          <a:p>
            <a:r>
              <a:rPr lang="sv-SE" b="1" dirty="0"/>
              <a:t>Att tänka på</a:t>
            </a:r>
          </a:p>
          <a:p>
            <a:pPr lvl="1"/>
            <a:r>
              <a:rPr lang="sv-SE" dirty="0"/>
              <a:t>Det man gör i den lokala mallen kommer att få konsekvenser i utsökningen</a:t>
            </a:r>
          </a:p>
          <a:p>
            <a:pPr lvl="1"/>
            <a:r>
              <a:rPr lang="sv-SE" dirty="0"/>
              <a:t>Har man flera benämningar på t ex halvtidsseminarium så visas alla varianter</a:t>
            </a:r>
          </a:p>
          <a:p>
            <a:pPr lvl="1"/>
            <a:r>
              <a:rPr lang="sv-SE" dirty="0"/>
              <a:t>Det är lärosätet som ansvarar för att se till att lokala mallar och dess innehåll är homogent och går att söka på</a:t>
            </a:r>
          </a:p>
        </p:txBody>
      </p:sp>
    </p:spTree>
    <p:extLst>
      <p:ext uri="{BB962C8B-B14F-4D97-AF65-F5344CB8AC3E}">
        <p14:creationId xmlns:p14="http://schemas.microsoft.com/office/powerpoint/2010/main" val="3680283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E2A2ED0-2A83-7B0D-9F3D-3AC6CBCD5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1"/>
          <a:stretch/>
        </p:blipFill>
        <p:spPr>
          <a:xfrm>
            <a:off x="0" y="703842"/>
            <a:ext cx="12192000" cy="6154158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Nytt förslag</a:t>
            </a:r>
            <a:r>
              <a:rPr lang="sv-SE" sz="2400" dirty="0"/>
              <a:t>: Utsökning om innehåll i ISP  1  /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F2C52CB-63C2-D17F-C18D-B63170B85FA6}"/>
              </a:ext>
            </a:extLst>
          </p:cNvPr>
          <p:cNvSpPr/>
          <p:nvPr/>
        </p:nvSpPr>
        <p:spPr>
          <a:xfrm>
            <a:off x="4305300" y="1390650"/>
            <a:ext cx="2514600" cy="4914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E8B07-3DAA-B288-080D-8D2F882EF686}"/>
              </a:ext>
            </a:extLst>
          </p:cNvPr>
          <p:cNvSpPr/>
          <p:nvPr/>
        </p:nvSpPr>
        <p:spPr>
          <a:xfrm>
            <a:off x="2581275" y="2200275"/>
            <a:ext cx="4495801" cy="465772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BB4DFE-4B47-0039-5CF1-56169CE9502F}"/>
              </a:ext>
            </a:extLst>
          </p:cNvPr>
          <p:cNvSpPr/>
          <p:nvPr/>
        </p:nvSpPr>
        <p:spPr>
          <a:xfrm>
            <a:off x="95250" y="1384934"/>
            <a:ext cx="1619250" cy="4914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35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21177-FD46-746C-A874-7C75848D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Ladoks</a:t>
            </a:r>
            <a:r>
              <a:rPr lang="sv-SE" dirty="0"/>
              <a:t> leveransordning uppdaterad 1 / 2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1EAE5B1B-C0FD-12E5-4283-861C32D0E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078841"/>
              </p:ext>
            </p:extLst>
          </p:nvPr>
        </p:nvGraphicFramePr>
        <p:xfrm>
          <a:off x="677334" y="1503363"/>
          <a:ext cx="890029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675">
                  <a:extLst>
                    <a:ext uri="{9D8B030D-6E8A-4147-A177-3AD203B41FA5}">
                      <a16:colId xmlns:a16="http://schemas.microsoft.com/office/drawing/2014/main" val="4291213007"/>
                    </a:ext>
                  </a:extLst>
                </a:gridCol>
                <a:gridCol w="4059624">
                  <a:extLst>
                    <a:ext uri="{9D8B030D-6E8A-4147-A177-3AD203B41FA5}">
                      <a16:colId xmlns:a16="http://schemas.microsoft.com/office/drawing/2014/main" val="185927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Leveransordning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8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Lärosätesanpassning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2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Skräddarsy behörighet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3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i="1" dirty="0"/>
                        <a:t>Övriga 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10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i="1" dirty="0"/>
                        <a:t>Ej poänggivande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5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i="1" dirty="0"/>
                        <a:t>Ta bort ISP-version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39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i="1" dirty="0"/>
                        <a:t>Lärosätets instruktioner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2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i="1" dirty="0"/>
                        <a:t>Visa senaste ändrad datum och användare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i="1" dirty="0"/>
                        <a:t>Levererad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6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Institutionstjänstgöring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5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Förlängningsgrundande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0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Ladok startsida - Personkoppling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9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Utsökning av verksamhetsroller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2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Utsökning av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4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Uppdatering av Ladok för studenter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27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42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10687F-1530-26BE-06D0-BF2113F3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685"/>
            <a:ext cx="12192000" cy="2780898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Nytt förslag:</a:t>
            </a:r>
            <a:r>
              <a:rPr lang="sv-SE" sz="2400" dirty="0"/>
              <a:t> Utsökning om innehåll i ISP  1  /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F2C52CB-63C2-D17F-C18D-B63170B85FA6}"/>
              </a:ext>
            </a:extLst>
          </p:cNvPr>
          <p:cNvSpPr/>
          <p:nvPr/>
        </p:nvSpPr>
        <p:spPr>
          <a:xfrm>
            <a:off x="4352926" y="1263766"/>
            <a:ext cx="5743574" cy="4412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E8B07-3DAA-B288-080D-8D2F882EF686}"/>
              </a:ext>
            </a:extLst>
          </p:cNvPr>
          <p:cNvSpPr/>
          <p:nvPr/>
        </p:nvSpPr>
        <p:spPr>
          <a:xfrm>
            <a:off x="2609851" y="2064328"/>
            <a:ext cx="4552950" cy="90054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869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5CBA2-127D-D6ED-B78B-517B0E27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Ändringslogg / Från enkäten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76A7FF1-DA8D-22BD-B1CD-46D14143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>
            <a:normAutofit/>
          </a:bodyPr>
          <a:lstStyle/>
          <a:p>
            <a:pPr indent="-285750"/>
            <a:r>
              <a:rPr lang="sv-SE" sz="2400" dirty="0"/>
              <a:t>Studentuppgifter / Hantera ISP 		</a:t>
            </a:r>
            <a:r>
              <a:rPr lang="sv-SE" sz="2400" b="1" dirty="0"/>
              <a:t>40%</a:t>
            </a:r>
          </a:p>
          <a:p>
            <a:r>
              <a:rPr lang="sv-SE" sz="2400" dirty="0"/>
              <a:t>ISP / Ny flik som heter ”Historik” 		</a:t>
            </a:r>
            <a:r>
              <a:rPr lang="sv-SE" sz="2400" b="1" dirty="0"/>
              <a:t>50%</a:t>
            </a:r>
          </a:p>
          <a:p>
            <a:r>
              <a:rPr lang="sv-SE" sz="2400" dirty="0"/>
              <a:t>Visa historik även för doktoranden 	</a:t>
            </a:r>
            <a:r>
              <a:rPr lang="sv-SE" sz="2400" b="1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003185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5632C-8F55-E1B2-310B-CAEEBCC4E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25C90B-8409-EC80-836B-DB6C164A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förslag  1 / 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4CB474-6F81-6183-B949-039A6CDB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rmAutofit/>
          </a:bodyPr>
          <a:lstStyle/>
          <a:p>
            <a:pPr indent="-285750"/>
            <a:r>
              <a:rPr lang="sv-SE" sz="2400" dirty="0"/>
              <a:t>Ladok ISP kommer att ha visa vad som har hänt i en doktorands ISP på tre ställen</a:t>
            </a:r>
          </a:p>
          <a:p>
            <a:pPr marL="514350" indent="-457200">
              <a:buFont typeface="+mj-lt"/>
              <a:buAutoNum type="arabicPeriod"/>
            </a:pPr>
            <a:r>
              <a:rPr lang="sv-SE" sz="2400" dirty="0"/>
              <a:t>Ladok för personal: </a:t>
            </a:r>
            <a:br>
              <a:rPr lang="sv-SE" sz="2400" dirty="0"/>
            </a:br>
            <a:r>
              <a:rPr lang="sv-SE" sz="2400" dirty="0"/>
              <a:t>Student / Studentuppgifter / Ändringslogg</a:t>
            </a:r>
          </a:p>
          <a:p>
            <a:pPr marL="514350" indent="-457200">
              <a:buFont typeface="+mj-lt"/>
              <a:buAutoNum type="arabicPeriod"/>
            </a:pPr>
            <a:r>
              <a:rPr lang="sv-SE" sz="2400" dirty="0"/>
              <a:t>Ladok för personal:</a:t>
            </a:r>
            <a:br>
              <a:rPr lang="sv-SE" sz="2400" dirty="0"/>
            </a:br>
            <a:r>
              <a:rPr lang="sv-SE" sz="2400" dirty="0"/>
              <a:t>Student / Individuell studieplan / Historik</a:t>
            </a:r>
          </a:p>
          <a:p>
            <a:pPr marL="514350" indent="-457200">
              <a:buFont typeface="+mj-lt"/>
              <a:buAutoNum type="arabicPeriod"/>
            </a:pPr>
            <a:r>
              <a:rPr lang="sv-SE" sz="2400" dirty="0"/>
              <a:t>Ladok för studenter:</a:t>
            </a:r>
            <a:br>
              <a:rPr lang="sv-SE" sz="2400" dirty="0"/>
            </a:br>
            <a:r>
              <a:rPr lang="sv-SE" sz="2400" dirty="0"/>
              <a:t>Individuell studieplan / Historik</a:t>
            </a:r>
          </a:p>
        </p:txBody>
      </p:sp>
    </p:spTree>
    <p:extLst>
      <p:ext uri="{BB962C8B-B14F-4D97-AF65-F5344CB8AC3E}">
        <p14:creationId xmlns:p14="http://schemas.microsoft.com/office/powerpoint/2010/main" val="1070955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0D93-2CEC-BF8B-1B4B-477D2A4D2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8D74FB-862F-FEFA-5191-981FBBB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förslag  2 / 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F1D8445-E99F-6456-9FA0-9578AF6A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rmAutofit/>
          </a:bodyPr>
          <a:lstStyle/>
          <a:p>
            <a:pPr indent="-285750"/>
            <a:r>
              <a:rPr lang="sv-SE" sz="2400" dirty="0"/>
              <a:t>Informationen kommer att vara densamma oavsett vy. </a:t>
            </a:r>
          </a:p>
          <a:p>
            <a:pPr indent="-285750"/>
            <a:r>
              <a:rPr lang="sv-SE" sz="2400" dirty="0"/>
              <a:t>Ladok ISP kommer inte just nu visa någon spårbarhet motsvarande det som finns i Word</a:t>
            </a:r>
          </a:p>
          <a:p>
            <a:pPr indent="-285750"/>
            <a:r>
              <a:rPr lang="sv-SE" sz="2400" dirty="0"/>
              <a:t>Informationen i Ändringsloggen/Historiken kommer att visas när något värde har sparats/förändrats/tagits bort, se exempel.</a:t>
            </a:r>
          </a:p>
        </p:txBody>
      </p:sp>
    </p:spTree>
    <p:extLst>
      <p:ext uri="{BB962C8B-B14F-4D97-AF65-F5344CB8AC3E}">
        <p14:creationId xmlns:p14="http://schemas.microsoft.com/office/powerpoint/2010/main" val="2760423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C35B035-9494-E358-598F-F175443C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85" y="599605"/>
            <a:ext cx="7584327" cy="625839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B7100A3A-6540-A658-1B40-7DCE141F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b="1" dirty="0"/>
              <a:t>Ändringslogg</a:t>
            </a:r>
            <a:r>
              <a:rPr lang="sv-SE" sz="2400" dirty="0"/>
              <a:t>: Exempel på information 1 /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F2C52CB-63C2-D17F-C18D-B63170B85FA6}"/>
              </a:ext>
            </a:extLst>
          </p:cNvPr>
          <p:cNvSpPr/>
          <p:nvPr/>
        </p:nvSpPr>
        <p:spPr>
          <a:xfrm>
            <a:off x="2038185" y="2752488"/>
            <a:ext cx="7584327" cy="4105511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E8B07-3DAA-B288-080D-8D2F882EF686}"/>
              </a:ext>
            </a:extLst>
          </p:cNvPr>
          <p:cNvSpPr/>
          <p:nvPr/>
        </p:nvSpPr>
        <p:spPr>
          <a:xfrm>
            <a:off x="2038185" y="599605"/>
            <a:ext cx="7584327" cy="201024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89CB08A-2AC3-70FB-90FE-DEA678E92FF5}"/>
              </a:ext>
            </a:extLst>
          </p:cNvPr>
          <p:cNvSpPr/>
          <p:nvPr/>
        </p:nvSpPr>
        <p:spPr>
          <a:xfrm>
            <a:off x="2114385" y="1733080"/>
            <a:ext cx="3981615" cy="533869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62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9050-45DF-F2A3-C626-9ACF2C1F8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DCBC9E7-5489-1291-58CB-DB94BCD1F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57" y="575864"/>
            <a:ext cx="8956501" cy="628213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5527104-DBD3-87B6-AFDF-64B5D5DB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7685"/>
          </a:xfrm>
        </p:spPr>
        <p:txBody>
          <a:bodyPr>
            <a:normAutofit/>
          </a:bodyPr>
          <a:lstStyle/>
          <a:p>
            <a:r>
              <a:rPr lang="sv-SE" sz="2400" dirty="0"/>
              <a:t>Ändringslogg: Exempel på information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EB72C50-A171-0BB2-9C93-7106A7A1E94E}"/>
              </a:ext>
            </a:extLst>
          </p:cNvPr>
          <p:cNvSpPr/>
          <p:nvPr/>
        </p:nvSpPr>
        <p:spPr>
          <a:xfrm>
            <a:off x="2038185" y="3276599"/>
            <a:ext cx="8946573" cy="3581399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DA62875-695A-8170-D919-D266688748F3}"/>
              </a:ext>
            </a:extLst>
          </p:cNvPr>
          <p:cNvSpPr/>
          <p:nvPr/>
        </p:nvSpPr>
        <p:spPr>
          <a:xfrm>
            <a:off x="2038185" y="599605"/>
            <a:ext cx="8946573" cy="251507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373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10BA597-4BD7-8600-E76D-8D1C8B64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602457-F32D-985C-9F01-9469B383A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411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64667B0-CD60-C08D-834E-2FB0FE86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57" y="0"/>
            <a:ext cx="9051685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A126248-FB8D-D48F-3F56-3A1534EB002A}"/>
              </a:ext>
            </a:extLst>
          </p:cNvPr>
          <p:cNvSpPr/>
          <p:nvPr/>
        </p:nvSpPr>
        <p:spPr>
          <a:xfrm>
            <a:off x="1714501" y="1062990"/>
            <a:ext cx="2023109" cy="405765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B218CA-1188-CE9C-5D81-CD19ED2B48DC}"/>
              </a:ext>
            </a:extLst>
          </p:cNvPr>
          <p:cNvSpPr/>
          <p:nvPr/>
        </p:nvSpPr>
        <p:spPr>
          <a:xfrm>
            <a:off x="3790514" y="3623310"/>
            <a:ext cx="6222166" cy="213741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838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DDBABD-63FB-FE1C-9F94-21E285AF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7" y="0"/>
            <a:ext cx="11656205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01C06F2-7981-BE9D-466A-A701083254EF}"/>
              </a:ext>
            </a:extLst>
          </p:cNvPr>
          <p:cNvSpPr/>
          <p:nvPr/>
        </p:nvSpPr>
        <p:spPr>
          <a:xfrm>
            <a:off x="3870524" y="1565910"/>
            <a:ext cx="6805096" cy="213741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92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3403DE3-55F3-7325-D555-3E4DC84C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B0AF15-6C3D-9805-A3FB-C50AD0EB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15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B7ECD-39D7-11FD-7208-939FD41BC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DC358-8162-CA27-BB06-A7737971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Leveransordning uppdaterad 2 / 2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A82444E-56BC-76B1-4497-2199C33F2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877368"/>
              </p:ext>
            </p:extLst>
          </p:nvPr>
        </p:nvGraphicFramePr>
        <p:xfrm>
          <a:off x="677334" y="1503363"/>
          <a:ext cx="890029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674">
                  <a:extLst>
                    <a:ext uri="{9D8B030D-6E8A-4147-A177-3AD203B41FA5}">
                      <a16:colId xmlns:a16="http://schemas.microsoft.com/office/drawing/2014/main" val="4291213007"/>
                    </a:ext>
                  </a:extLst>
                </a:gridCol>
                <a:gridCol w="4059624">
                  <a:extLst>
                    <a:ext uri="{9D8B030D-6E8A-4147-A177-3AD203B41FA5}">
                      <a16:colId xmlns:a16="http://schemas.microsoft.com/office/drawing/2014/main" val="185927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Leveransordning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8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Utsökning innehåll i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6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Ladok startsida - Bevakning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66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Förväntat fastställandedatum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4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Ändringslogg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2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Pågående revidering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24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Sammanställningsvy</a:t>
                      </a:r>
                      <a:r>
                        <a:rPr lang="sv-SE" dirty="0"/>
                        <a:t> av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2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55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5ACF2E-D40D-C092-94D4-B221E710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CFCB66-AA03-2683-AA79-6C5D5476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2091"/>
            <a:ext cx="8596668" cy="3880773"/>
          </a:xfrm>
        </p:spPr>
        <p:txBody>
          <a:bodyPr/>
          <a:lstStyle/>
          <a:p>
            <a:r>
              <a:rPr lang="sv-SE" dirty="0"/>
              <a:t>Enkät skickas ut omgående</a:t>
            </a:r>
          </a:p>
          <a:p>
            <a:r>
              <a:rPr lang="sv-SE" dirty="0"/>
              <a:t>Deadline för enkät: 2024-05-06</a:t>
            </a:r>
          </a:p>
          <a:p>
            <a:r>
              <a:rPr lang="sv-SE" dirty="0"/>
              <a:t>Kom ihåg att gå på våra </a:t>
            </a:r>
            <a:r>
              <a:rPr lang="sv-SE" dirty="0">
                <a:hlinkClick r:id="rId2"/>
              </a:rPr>
              <a:t>supportstugor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26 april 2024</a:t>
            </a:r>
          </a:p>
          <a:p>
            <a:pPr lvl="1"/>
            <a:r>
              <a:rPr lang="sv-SE" dirty="0"/>
              <a:t>23 maj 2024</a:t>
            </a:r>
          </a:p>
          <a:p>
            <a:r>
              <a:rPr lang="sv-SE" dirty="0"/>
              <a:t>Nästa tematräff kommer förmodligen i September då vi går igenom senast tillagda och kommande funktionalitet i Ladok ISP</a:t>
            </a:r>
          </a:p>
        </p:txBody>
      </p:sp>
    </p:spTree>
    <p:extLst>
      <p:ext uri="{BB962C8B-B14F-4D97-AF65-F5344CB8AC3E}">
        <p14:creationId xmlns:p14="http://schemas.microsoft.com/office/powerpoint/2010/main" val="151400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FE553-7E4C-6C01-4983-E967A265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Genomgång av funktionalitet och förändringar som kommer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DDEA50-7E50-C5A0-BD54-602C6706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Avbrott</a:t>
            </a:r>
          </a:p>
          <a:p>
            <a:r>
              <a:rPr lang="sv-SE" dirty="0"/>
              <a:t>Utsökning av doktorander som har eller inte har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ISP skapad i Ladok</a:t>
            </a:r>
          </a:p>
          <a:p>
            <a:r>
              <a:rPr lang="sv-SE" dirty="0"/>
              <a:t>Utsökning av innehåll i </a:t>
            </a:r>
            <a:r>
              <a:rPr lang="sv-SE" dirty="0" err="1"/>
              <a:t>ISP:ar</a:t>
            </a:r>
            <a:r>
              <a:rPr lang="sv-SE" dirty="0"/>
              <a:t> t ex delmål</a:t>
            </a:r>
          </a:p>
          <a:p>
            <a:r>
              <a:rPr lang="sv-SE" dirty="0"/>
              <a:t>Startsidan i Ladok för personal</a:t>
            </a:r>
          </a:p>
          <a:p>
            <a:pPr lvl="1"/>
            <a:r>
              <a:rPr lang="sv-SE" dirty="0"/>
              <a:t>”Mina doktorander”</a:t>
            </a:r>
          </a:p>
          <a:p>
            <a:pPr lvl="1"/>
            <a:r>
              <a:rPr lang="sv-SE" dirty="0"/>
              <a:t>Bevakningar</a:t>
            </a:r>
          </a:p>
          <a:p>
            <a:r>
              <a:rPr lang="sv-SE" dirty="0"/>
              <a:t>Ändringslogg</a:t>
            </a:r>
          </a:p>
          <a:p>
            <a:r>
              <a:rPr lang="sv-SE" dirty="0"/>
              <a:t>Förändringar i Ladok för studenter</a:t>
            </a:r>
          </a:p>
          <a:p>
            <a:pPr lvl="1"/>
            <a:r>
              <a:rPr lang="sv-SE" dirty="0"/>
              <a:t>Menyn</a:t>
            </a:r>
          </a:p>
          <a:p>
            <a:pPr lvl="1"/>
            <a:r>
              <a:rPr lang="sv-SE" dirty="0"/>
              <a:t>Tidplanen</a:t>
            </a:r>
          </a:p>
          <a:p>
            <a:pPr lvl="1"/>
            <a:r>
              <a:rPr lang="sv-SE" dirty="0"/>
              <a:t>Sidhjälpen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14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B30C68-917D-3E8C-8D1F-9961E629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66866" cy="1320800"/>
          </a:xfrm>
        </p:spPr>
        <p:txBody>
          <a:bodyPr>
            <a:normAutofit/>
          </a:bodyPr>
          <a:lstStyle/>
          <a:p>
            <a:r>
              <a:rPr lang="sv-SE" dirty="0"/>
              <a:t>Enkätresultat om avbrott mm. 1 / 2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9F6C1BE6-8A91-27FE-8731-295175ECB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84361"/>
              </p:ext>
            </p:extLst>
          </p:nvPr>
        </p:nvGraphicFramePr>
        <p:xfrm>
          <a:off x="677862" y="2160588"/>
          <a:ext cx="95710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388">
                  <a:extLst>
                    <a:ext uri="{9D8B030D-6E8A-4147-A177-3AD203B41FA5}">
                      <a16:colId xmlns:a16="http://schemas.microsoft.com/office/drawing/2014/main" val="2300472489"/>
                    </a:ext>
                  </a:extLst>
                </a:gridCol>
                <a:gridCol w="5200649">
                  <a:extLst>
                    <a:ext uri="{9D8B030D-6E8A-4147-A177-3AD203B41FA5}">
                      <a16:colId xmlns:a16="http://schemas.microsoft.com/office/drawing/2014/main" val="159874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Frågor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Neutral / Instämmer delvis / Instämmer helt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2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Avbrott på ämnet på forskarnivå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85% (17 av 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6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Status Avklarad på ämnet på forskarnivå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75% (15 av 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0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Ämnestillfällesbyte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85% (17 av 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14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Flera pågående </a:t>
                      </a:r>
                      <a:r>
                        <a:rPr lang="sv-SE" dirty="0" err="1"/>
                        <a:t>ISP:ar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95% (19 av 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297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11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24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94E8-33D4-3DD6-1CD0-04632A40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8965C-443B-BE0C-5AD2-A162373E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66866" cy="1320800"/>
          </a:xfrm>
        </p:spPr>
        <p:txBody>
          <a:bodyPr>
            <a:normAutofit/>
          </a:bodyPr>
          <a:lstStyle/>
          <a:p>
            <a:r>
              <a:rPr lang="sv-SE" dirty="0"/>
              <a:t>Enkätresultat om avbrott mm. 2 / 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3C645C-CDD7-45F0-9268-032B435B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809"/>
            <a:ext cx="8392022" cy="4025607"/>
          </a:xfrm>
        </p:spPr>
        <p:txBody>
          <a:bodyPr>
            <a:normAutofit/>
          </a:bodyPr>
          <a:lstStyle/>
          <a:p>
            <a:r>
              <a:rPr lang="sv-S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Bättre om </a:t>
            </a:r>
            <a:r>
              <a:rPr lang="sv-SE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Avbrott</a:t>
            </a:r>
            <a:r>
              <a:rPr lang="sv-S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är kopplat till Studiedeltagande, så att man inte behöver lägga in det två ggr.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v-S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Eftersom möjlighet att återaktivera finns kanske det smidigaste sättet att avsluta en ISP är att det sker automatiskt vid både avbrott och avklarad.</a:t>
            </a:r>
            <a:endParaRPr lang="sv-S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vore bra om markeringen Avklarad på ämnet sätts automatiskt om senaste versionen är fastställd.  </a:t>
            </a:r>
            <a:b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ISP:n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 är fastställd bör administratören få ett meddelande om att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ISP:n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 kan sättas som Avklarad.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806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94E8-33D4-3DD6-1CD0-04632A40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8965C-443B-BE0C-5AD2-A162373E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66866" cy="1320800"/>
          </a:xfrm>
        </p:spPr>
        <p:txBody>
          <a:bodyPr>
            <a:normAutofit/>
          </a:bodyPr>
          <a:lstStyle/>
          <a:p>
            <a:r>
              <a:rPr lang="sv-SE" dirty="0"/>
              <a:t>Enkätresultat om avbrott mm. 2 / 2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3C645C-CDD7-45F0-9268-032B435B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809"/>
            <a:ext cx="8392022" cy="2819321"/>
          </a:xfrm>
        </p:spPr>
        <p:txBody>
          <a:bodyPr>
            <a:normAutofit/>
          </a:bodyPr>
          <a:lstStyle/>
          <a:p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 </a:t>
            </a:r>
            <a:r>
              <a:rPr lang="sv-S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ämnestillfällesbyte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vore det mest optimala om systemet kunde sköta detta automatiskt och sätta Avslutad på det tidigare ämnestillfället.</a:t>
            </a:r>
          </a:p>
          <a:p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framtida utveckling är att det går att kopiera över information från en ISP till en annan.</a:t>
            </a:r>
          </a:p>
          <a:p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 </a:t>
            </a:r>
            <a:r>
              <a:rPr lang="sv-S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flera pågående ISP 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 det vara tydligt vilken ISP som tillhör vilket ämne/tillfälle.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13DA14E-DE8F-9B28-386A-F43808EB8719}"/>
              </a:ext>
            </a:extLst>
          </p:cNvPr>
          <p:cNvSpPr/>
          <p:nvPr/>
        </p:nvSpPr>
        <p:spPr>
          <a:xfrm>
            <a:off x="3012293" y="3996898"/>
            <a:ext cx="5396948" cy="1644927"/>
          </a:xfrm>
          <a:prstGeom prst="roundRect">
            <a:avLst/>
          </a:prstGeom>
          <a:noFill/>
          <a:ln>
            <a:solidFill>
              <a:srgbClr val="77B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Att införa automatik från Studiedeltagande till ISP kräver mer utredning så det är ett framtida arbete.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92558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DF8B229149043AC056CBFE8B11EF9" ma:contentTypeVersion="16" ma:contentTypeDescription="Create a new document." ma:contentTypeScope="" ma:versionID="c07ef787cb7c73be4928ba426805956f">
  <xsd:schema xmlns:xsd="http://www.w3.org/2001/XMLSchema" xmlns:xs="http://www.w3.org/2001/XMLSchema" xmlns:p="http://schemas.microsoft.com/office/2006/metadata/properties" xmlns:ns3="9c314a0d-fc0e-415c-9aed-f7cf8316431a" xmlns:ns4="a389610a-632f-450a-96e1-8e2237e52dab" targetNamespace="http://schemas.microsoft.com/office/2006/metadata/properties" ma:root="true" ma:fieldsID="07025b74673f372aee5e49d2005a19d5" ns3:_="" ns4:_="">
    <xsd:import namespace="9c314a0d-fc0e-415c-9aed-f7cf8316431a"/>
    <xsd:import namespace="a389610a-632f-450a-96e1-8e2237e52d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4a0d-fc0e-415c-9aed-f7cf831643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9610a-632f-450a-96e1-8e2237e52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89610a-632f-450a-96e1-8e2237e52dab" xsi:nil="true"/>
  </documentManagement>
</p:properties>
</file>

<file path=customXml/itemProps1.xml><?xml version="1.0" encoding="utf-8"?>
<ds:datastoreItem xmlns:ds="http://schemas.openxmlformats.org/officeDocument/2006/customXml" ds:itemID="{DBC6A919-2F4E-419F-9CFC-DCCEE5806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7B6B4-6467-4C09-8381-F9954DB0B835}">
  <ds:schemaRefs>
    <ds:schemaRef ds:uri="9c314a0d-fc0e-415c-9aed-f7cf8316431a"/>
    <ds:schemaRef ds:uri="a389610a-632f-450a-96e1-8e2237e52d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034950-B30F-4035-B867-13E2BA721D14}">
  <ds:schemaRefs>
    <ds:schemaRef ds:uri="9c314a0d-fc0e-415c-9aed-f7cf8316431a"/>
    <ds:schemaRef ds:uri="a389610a-632f-450a-96e1-8e2237e52d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18359</TotalTime>
  <Words>1691</Words>
  <Application>Microsoft Office PowerPoint</Application>
  <PresentationFormat>Bredbild</PresentationFormat>
  <Paragraphs>232</Paragraphs>
  <Slides>50</Slides>
  <Notes>15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50</vt:i4>
      </vt:variant>
    </vt:vector>
  </HeadingPairs>
  <TitlesOfParts>
    <vt:vector size="56" baseType="lpstr">
      <vt:lpstr>Aptos</vt:lpstr>
      <vt:lpstr>Arial</vt:lpstr>
      <vt:lpstr>Calibri</vt:lpstr>
      <vt:lpstr>Trebuchet MS</vt:lpstr>
      <vt:lpstr>Wingdings 3</vt:lpstr>
      <vt:lpstr>Fasett</vt:lpstr>
      <vt:lpstr>Ladok ISP</vt:lpstr>
      <vt:lpstr>Agenda</vt:lpstr>
      <vt:lpstr>Lärosätenas önskemål om leverans</vt:lpstr>
      <vt:lpstr>Ladoks leveransordning uppdaterad 1 / 2</vt:lpstr>
      <vt:lpstr>Leveransordning uppdaterad 2 / 2</vt:lpstr>
      <vt:lpstr>Genomgång av funktionalitet och förändringar som kommer</vt:lpstr>
      <vt:lpstr>Enkätresultat om avbrott mm. 1 / 2</vt:lpstr>
      <vt:lpstr>Enkätresultat om avbrott mm. 2 / 2</vt:lpstr>
      <vt:lpstr>Enkätresultat om avbrott mm. 2 / 2</vt:lpstr>
      <vt:lpstr>Avbrott</vt:lpstr>
      <vt:lpstr>Startsida</vt:lpstr>
      <vt:lpstr>Startsida för ISP:ar i Ladok</vt:lpstr>
      <vt:lpstr>Tematräff 04</vt:lpstr>
      <vt:lpstr>Kommentarer från enkäten</vt:lpstr>
      <vt:lpstr>Kommentarer från enkäten</vt:lpstr>
      <vt:lpstr>Nytt förslag: Startsida – Doktorander kopplade till mig</vt:lpstr>
      <vt:lpstr>Nytt förslag: Startsida – Att göra</vt:lpstr>
      <vt:lpstr>Bevakningar vad är det? 1 / 3</vt:lpstr>
      <vt:lpstr>Bevakningar vad är det? 2 / 3</vt:lpstr>
      <vt:lpstr>Bevakningar vad är det? 3 / 3</vt:lpstr>
      <vt:lpstr>Verksamhetsroller i ISP</vt:lpstr>
      <vt:lpstr>Förutsättningar och scenarier</vt:lpstr>
      <vt:lpstr>Förslag: Verksamhetsroller i ISP   1 / 4</vt:lpstr>
      <vt:lpstr>Förslag: Verksamhetsroller i ISP   2 / 4</vt:lpstr>
      <vt:lpstr>Förslag: Verksamhetsroller i ISP   3 / 4</vt:lpstr>
      <vt:lpstr>Förslag: Verksamhetsroller i ISP   4 / 4</vt:lpstr>
      <vt:lpstr>Personkoppla granskare</vt:lpstr>
      <vt:lpstr>Förslag: Hantera personkoppling på flera doktorander</vt:lpstr>
      <vt:lpstr>Förslag: Hantera personkoppling på flera doktorander  1 / 3</vt:lpstr>
      <vt:lpstr>Förslag: Hantera personkoppling på flera doktorander  2 / 3</vt:lpstr>
      <vt:lpstr>Förslag: Hantera personkoppling på flera doktorander  2 / 2</vt:lpstr>
      <vt:lpstr>Utsökning huruvida doktorand har eller inte har ISP</vt:lpstr>
      <vt:lpstr>Förutsättning och scenarier</vt:lpstr>
      <vt:lpstr>Från tematräff 4: En utsökningsvy för allt</vt:lpstr>
      <vt:lpstr>Nytt förslag: Utsökning om doktorand har ISP</vt:lpstr>
      <vt:lpstr>Utsökning av innehåll i ISP</vt:lpstr>
      <vt:lpstr>Några kommentarer från enkäten</vt:lpstr>
      <vt:lpstr>Förutsättningar och scenarier</vt:lpstr>
      <vt:lpstr>Nytt förslag: Utsökning om innehåll i ISP  1  / 2</vt:lpstr>
      <vt:lpstr>Nytt förslag: Utsökning om innehåll i ISP  1  / 2</vt:lpstr>
      <vt:lpstr>Ändringslogg / Från enkäten</vt:lpstr>
      <vt:lpstr>Vårt förslag  1 / 2</vt:lpstr>
      <vt:lpstr>Vårt förslag  2 / 2</vt:lpstr>
      <vt:lpstr>Ändringslogg: Exempel på information 1 / 2</vt:lpstr>
      <vt:lpstr>Ändringslogg: Exempel på information 2</vt:lpstr>
      <vt:lpstr>Ladok för studenter</vt:lpstr>
      <vt:lpstr>PowerPoint-presentation</vt:lpstr>
      <vt:lpstr>PowerPoint-presentation</vt:lpstr>
      <vt:lpstr>Frågor</vt:lpstr>
      <vt:lpstr>Avslutning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Genomgång av användarstudie</dc:title>
  <dc:creator>Anders Stenebo</dc:creator>
  <cp:lastModifiedBy>Anders Stenebo</cp:lastModifiedBy>
  <cp:revision>49</cp:revision>
  <dcterms:created xsi:type="dcterms:W3CDTF">2022-08-29T05:15:06Z</dcterms:created>
  <dcterms:modified xsi:type="dcterms:W3CDTF">2024-04-09T12:11:27Z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0x010100877DF8B229149043AC056CBFE8B11EF9</vt:lpwstr>
  </property>
  <property fmtid="{D5CDD505-2E9C-101B-9397-08002B2CF9AE}" pid="3" name="ClassificationContentMarkingHeaderLocations">
    <vt:lpwstr>Fasett:9</vt:lpwstr>
  </property>
  <property fmtid="{D5CDD505-2E9C-101B-9397-08002B2CF9AE}" pid="4" name="ClassificationContentMarkingHeaderText">
    <vt:lpwstr>Begränsad delning</vt:lpwstr>
  </property>
</Properties>
</file>