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57" r:id="rId2"/>
    <p:sldId id="257" r:id="rId3"/>
    <p:sldId id="501" r:id="rId4"/>
    <p:sldId id="502" r:id="rId5"/>
    <p:sldId id="500" r:id="rId6"/>
    <p:sldId id="503" r:id="rId7"/>
    <p:sldId id="495" r:id="rId8"/>
    <p:sldId id="504" r:id="rId9"/>
    <p:sldId id="496" r:id="rId10"/>
    <p:sldId id="498" r:id="rId11"/>
    <p:sldId id="499" r:id="rId12"/>
    <p:sldId id="497" r:id="rId13"/>
    <p:sldId id="263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501"/>
            <p14:sldId id="502"/>
            <p14:sldId id="500"/>
            <p14:sldId id="503"/>
            <p14:sldId id="495"/>
            <p14:sldId id="504"/>
            <p14:sldId id="496"/>
            <p14:sldId id="498"/>
            <p14:sldId id="499"/>
            <p14:sldId id="497"/>
          </p14:sldIdLst>
        </p14:section>
        <p14:section name="Namnlöst avsnitt" id="{8B6C1C04-D68E-4EBE-B0B3-C59E7BDDBE57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B057"/>
    <a:srgbClr val="B8D68D"/>
    <a:srgbClr val="C6BCB3"/>
    <a:srgbClr val="E4E4E4"/>
    <a:srgbClr val="E0E0E2"/>
    <a:srgbClr val="561827"/>
    <a:srgbClr val="5A2731"/>
    <a:srgbClr val="6C4F00"/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247" autoAdjust="0"/>
  </p:normalViewPr>
  <p:slideViewPr>
    <p:cSldViewPr snapToGrid="0" snapToObjects="1">
      <p:cViewPr varScale="1">
        <p:scale>
          <a:sx n="107" d="100"/>
          <a:sy n="107" d="100"/>
        </p:scale>
        <p:origin x="720" y="102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285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3772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586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742950" indent="-28575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2.40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ladokkonsortiet.se.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inte vara med?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2DDFB-F017-B7AD-C8B0-5DAF3A46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Individuell studieplan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93467C-633F-E6C9-32DD-78C7FE3A9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Nu är det möjligt att ta bort en ej fastställd version. </a:t>
            </a:r>
          </a:p>
          <a:p>
            <a:pPr lvl="1"/>
            <a:r>
              <a:rPr lang="sv-SE" dirty="0"/>
              <a:t>Ny systemaktivitet: "Individuell studieplan: Ta bort pågående version".</a:t>
            </a:r>
          </a:p>
          <a:p>
            <a:r>
              <a:rPr lang="sv-SE" dirty="0"/>
              <a:t>Vissa engelska begrepp har justerats.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958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4F7C8AD1-6073-B4AD-2CB5-20F0A50B8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123" y="2293837"/>
            <a:ext cx="8752316" cy="440116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34FA9CE-7571-5927-22D2-AF58CE1C2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Processtöd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5F1309-6BAC-F3F5-663F-000D59C8A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Nu går det att lägga in lokala texter i processer för polisutbildningar och uppdragsutbildningar.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77FAFA6-4BF7-7965-F118-CF1A62A4D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599390"/>
            <a:ext cx="7430192" cy="4043109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9FDE4FD9-CFD8-D686-B0B9-ACBF9EACFD12}"/>
              </a:ext>
            </a:extLst>
          </p:cNvPr>
          <p:cNvSpPr/>
          <p:nvPr/>
        </p:nvSpPr>
        <p:spPr>
          <a:xfrm>
            <a:off x="476251" y="5629656"/>
            <a:ext cx="3524249" cy="3560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BD27366-C70B-8675-0052-AEEBDFF6A81E}"/>
              </a:ext>
            </a:extLst>
          </p:cNvPr>
          <p:cNvSpPr/>
          <p:nvPr/>
        </p:nvSpPr>
        <p:spPr>
          <a:xfrm>
            <a:off x="476252" y="6251131"/>
            <a:ext cx="3543298" cy="3560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Pil: höger 13">
            <a:extLst>
              <a:ext uri="{FF2B5EF4-FFF2-40B4-BE49-F238E27FC236}">
                <a16:creationId xmlns:a16="http://schemas.microsoft.com/office/drawing/2014/main" id="{ACB28F1D-B2A5-1ADD-67DE-592D9C97EB45}"/>
              </a:ext>
            </a:extLst>
          </p:cNvPr>
          <p:cNvSpPr/>
          <p:nvPr/>
        </p:nvSpPr>
        <p:spPr>
          <a:xfrm rot="9525004">
            <a:off x="11508399" y="4479602"/>
            <a:ext cx="573986" cy="292068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103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2A0658-9D3F-DC42-B913-E0EAB1D93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Grunddata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BC769A-5997-2D53-3D49-5DC7221E3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Nu finns två nya grunddatakategorier för att hantera lokala värden för </a:t>
            </a:r>
            <a:r>
              <a:rPr lang="sv-SE" b="1" dirty="0"/>
              <a:t>anmälningsmodell</a:t>
            </a:r>
            <a:r>
              <a:rPr lang="sv-SE" dirty="0"/>
              <a:t> och </a:t>
            </a:r>
            <a:r>
              <a:rPr lang="sv-SE" b="1" dirty="0"/>
              <a:t>meritvärderingsmodell</a:t>
            </a:r>
            <a:r>
              <a:rPr lang="sv-SE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Grunddatakategorin skickas med i EMIL-filen vid utannonsering.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Uppgiften om anmälningsmodell och meritvärderingsmodell kan sedan tidigare finnas som fritext på tillfällen i ett befintligt attribut. Om båda finns, är det </a:t>
            </a:r>
            <a:r>
              <a:rPr lang="sv-SE" dirty="0" err="1"/>
              <a:t>det</a:t>
            </a:r>
            <a:r>
              <a:rPr lang="sv-SE" dirty="0"/>
              <a:t> nya attributet som skickas med EMIL.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9011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Tack för idag!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25 mars 2024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2.40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4F1126-1471-2409-413F-C26B0CC01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Tillgodoräknande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8EDF58-7366-D8F1-2F2F-F79C48624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"/>
            </a:pPr>
            <a:r>
              <a:rPr lang="sv-SE" dirty="0"/>
              <a:t>Utseendet för ärenden har justerats för att ge bättre översikt och nyttja hela skärmbredden. Panelen "Bilagor" har tagits bort.</a:t>
            </a:r>
          </a:p>
          <a:p>
            <a:pPr>
              <a:buClr>
                <a:srgbClr val="C00000"/>
              </a:buClr>
              <a:buFont typeface="Wingdings 3" panose="05040102010807070707" pitchFamily="18" charset="2"/>
              <a:buChar char=""/>
            </a:pPr>
            <a:r>
              <a:rPr lang="sv-SE" dirty="0"/>
              <a:t>I fliken "Ärenden/Beslut" leder nu länkarna för beslutade tillgodoräknanden till en </a:t>
            </a:r>
            <a:r>
              <a:rPr lang="sv-SE" dirty="0" err="1"/>
              <a:t>beslutsvy</a:t>
            </a:r>
            <a:r>
              <a:rPr lang="sv-SE" dirty="0"/>
              <a:t> med information om mål och grund, istället för att leda till tillgodoräknandeärendet. Även borttagna tillgodoräknanden visas nu.</a:t>
            </a:r>
          </a:p>
          <a:p>
            <a:r>
              <a:rPr lang="sv-SE" dirty="0"/>
              <a:t>Aviseringen när en handläggare tilldelas ett ärende innehåller nu kompletterande information om var ärendet återfinns.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2076ECC-9A76-9B6E-C085-7217FBE15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776" y="3673546"/>
            <a:ext cx="6220693" cy="353426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Pil: höger 9">
            <a:extLst>
              <a:ext uri="{FF2B5EF4-FFF2-40B4-BE49-F238E27FC236}">
                <a16:creationId xmlns:a16="http://schemas.microsoft.com/office/drawing/2014/main" id="{7E39BB2E-5791-CEB0-E81D-8F4A5E3BB8B4}"/>
              </a:ext>
            </a:extLst>
          </p:cNvPr>
          <p:cNvSpPr/>
          <p:nvPr/>
        </p:nvSpPr>
        <p:spPr>
          <a:xfrm>
            <a:off x="381735" y="5545590"/>
            <a:ext cx="670560" cy="316992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309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4F1126-1471-2409-413F-C26B0CC01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Tillgodoräknande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8EDF58-7366-D8F1-2F2F-F79C48624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"/>
            </a:pPr>
            <a:r>
              <a:rPr lang="sv-SE" dirty="0"/>
              <a:t>Utseendet för ärenden har justerats för att ge bättre översikt och nyttja hela skärmbredden. Panelen "Bilagor" har tagits bort.</a:t>
            </a:r>
          </a:p>
          <a:p>
            <a:pPr>
              <a:buClr>
                <a:srgbClr val="C00000"/>
              </a:buClr>
              <a:buFont typeface="Wingdings 3" panose="05040102010807070707" pitchFamily="18" charset="2"/>
              <a:buChar char=""/>
            </a:pPr>
            <a:r>
              <a:rPr lang="sv-SE" dirty="0"/>
              <a:t>I fliken "Ärenden/Beslut" leder nu länkarna för beslutade tillgodoräknanden till en </a:t>
            </a:r>
            <a:r>
              <a:rPr lang="sv-SE" dirty="0" err="1"/>
              <a:t>beslutsvy</a:t>
            </a:r>
            <a:r>
              <a:rPr lang="sv-SE" dirty="0"/>
              <a:t> med information om mål och grund, istället för att leda till tillgodoräknandeärendet. Även borttagna tillgodoräknanden visas nu.</a:t>
            </a:r>
          </a:p>
          <a:p>
            <a:r>
              <a:rPr lang="sv-SE" dirty="0"/>
              <a:t>Aviseringen när en handläggare tilldelas ett ärende innehåller nu kompletterande information om var ärendet återfinns.</a:t>
            </a:r>
          </a:p>
          <a:p>
            <a:r>
              <a:rPr lang="sv-SE" dirty="0"/>
              <a:t>I Ladok för studenter visas inte längre vem som är tilldelad ärendet och vem som skrivit meddelanden.</a:t>
            </a:r>
          </a:p>
          <a:p>
            <a:r>
              <a:rPr lang="sv-SE" dirty="0"/>
              <a:t>Nu visas återigen beslutsfattare och -datum för tillgodoräknanden i fliken "Översikt".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2E64E37-22F0-F997-8A69-780652D71D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" t="2064" r="-1"/>
          <a:stretch/>
        </p:blipFill>
        <p:spPr>
          <a:xfrm>
            <a:off x="874439" y="4959939"/>
            <a:ext cx="8193361" cy="1529586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F38085AD-2D27-2656-A1E7-E5B26F201F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592"/>
          <a:stretch/>
        </p:blipFill>
        <p:spPr>
          <a:xfrm>
            <a:off x="990671" y="4409505"/>
            <a:ext cx="7946065" cy="2457993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C6AE8FCA-DF04-E1FA-05CB-84B4D583FC66}"/>
              </a:ext>
            </a:extLst>
          </p:cNvPr>
          <p:cNvSpPr/>
          <p:nvPr/>
        </p:nvSpPr>
        <p:spPr>
          <a:xfrm rot="11202991">
            <a:off x="1560847" y="5401426"/>
            <a:ext cx="603053" cy="212035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il: höger 8">
            <a:extLst>
              <a:ext uri="{FF2B5EF4-FFF2-40B4-BE49-F238E27FC236}">
                <a16:creationId xmlns:a16="http://schemas.microsoft.com/office/drawing/2014/main" id="{C9F4106E-4F63-CF9E-3A98-E133EF4DC24B}"/>
              </a:ext>
            </a:extLst>
          </p:cNvPr>
          <p:cNvSpPr/>
          <p:nvPr/>
        </p:nvSpPr>
        <p:spPr>
          <a:xfrm rot="10059185">
            <a:off x="7679936" y="6478789"/>
            <a:ext cx="603053" cy="212035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88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D6765C-E46E-F4CA-48FA-69CC79B73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Studieavgifter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77A586-E52A-6162-5B6C-58F41B939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Det är nu möjligt att, per lärosäte, ange ett prefix för referensnummer.</a:t>
            </a:r>
          </a:p>
          <a:p>
            <a:r>
              <a:rPr lang="sv-SE" dirty="0"/>
              <a:t>Vid aktivering av utbildningstillfällen finns nu en direktlänk till utbildningsinformation, för att snabbare kunna utföra alla nödvändiga åtgärder.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6B849B6-0D0D-476E-D608-D3556183C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5604"/>
            <a:ext cx="12192000" cy="3016250"/>
          </a:xfrm>
          <a:prstGeom prst="rect">
            <a:avLst/>
          </a:prstGeom>
        </p:spPr>
      </p:pic>
      <p:sp>
        <p:nvSpPr>
          <p:cNvPr id="6" name="Pil: höger 5">
            <a:extLst>
              <a:ext uri="{FF2B5EF4-FFF2-40B4-BE49-F238E27FC236}">
                <a16:creationId xmlns:a16="http://schemas.microsoft.com/office/drawing/2014/main" id="{2ABD4C84-A889-BE14-2EB3-DFA77D10214E}"/>
              </a:ext>
            </a:extLst>
          </p:cNvPr>
          <p:cNvSpPr/>
          <p:nvPr/>
        </p:nvSpPr>
        <p:spPr>
          <a:xfrm rot="4120692">
            <a:off x="11170552" y="4194920"/>
            <a:ext cx="717026" cy="337617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5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D6765C-E46E-F4CA-48FA-69CC79B73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Studieavgifter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77A586-E52A-6162-5B6C-58F41B939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Det är nu möjligt att, per lärosäte, ange ett prefix för referensnummer.</a:t>
            </a:r>
          </a:p>
          <a:p>
            <a:r>
              <a:rPr lang="sv-SE" dirty="0"/>
              <a:t>Vid aktivering av utbildningstillfällen finns nu en direktlänk till utbildningsinformation, för att snabbare kunna utföra alla nödvändiga åtgärder.</a:t>
            </a:r>
          </a:p>
          <a:p>
            <a:r>
              <a:rPr lang="sv-SE" dirty="0"/>
              <a:t>I </a:t>
            </a:r>
            <a:r>
              <a:rPr lang="sv-SE" dirty="0" err="1"/>
              <a:t>sökvyn</a:t>
            </a:r>
            <a:r>
              <a:rPr lang="sv-SE" dirty="0"/>
              <a:t> för fakturor visas nu den anteckning som lagts in på fakturan. Anteckningen följer också med vid CSV-export. Endast anteckningar som skapas </a:t>
            </a:r>
            <a:r>
              <a:rPr lang="sv-SE" u="sng" dirty="0"/>
              <a:t>från och med 27 mars 2024</a:t>
            </a:r>
            <a:r>
              <a:rPr lang="sv-SE" dirty="0"/>
              <a:t>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D198530-CAED-1B34-E608-3C743A74C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15" y="3210339"/>
            <a:ext cx="10459405" cy="3074407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D03FFD22-CD80-B45F-3494-9686C200AE91}"/>
              </a:ext>
            </a:extLst>
          </p:cNvPr>
          <p:cNvSpPr/>
          <p:nvPr/>
        </p:nvSpPr>
        <p:spPr>
          <a:xfrm rot="9525004">
            <a:off x="9745613" y="4999542"/>
            <a:ext cx="717026" cy="337617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62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5330C-8ECE-3BD2-2BEA-2A477C781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A4E3BB8-2097-7477-A171-0C1D2275B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A5D8D84-C108-FBFF-CABD-FB690BA55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Det är nu möjligt att styra om aviseringar ska skickas för specifika typer av rättelser/ändringar. </a:t>
            </a:r>
            <a:br>
              <a:rPr lang="sv-SE" dirty="0"/>
            </a:br>
            <a:r>
              <a:rPr lang="sv-SE" dirty="0"/>
              <a:t>Gäller endast lärosäten som börjat använda digital examen.</a:t>
            </a:r>
          </a:p>
          <a:p>
            <a:r>
              <a:rPr lang="sv-SE" dirty="0"/>
              <a:t>Sidan för att verifiera dokument har fått förbättrade felmeddelanden i de fall verifiering av examen inte lyckas. Gäller endast lärosäten som börjat använda digital examen.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F04F6801-3E76-CBF6-023C-C573A79FE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152" y="2847275"/>
            <a:ext cx="8602275" cy="2953162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C70E24CB-CD11-76A1-F781-453B770AEC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152" y="2841384"/>
            <a:ext cx="8630854" cy="35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7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5330C-8ECE-3BD2-2BEA-2A477C781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A4E3BB8-2097-7477-A171-0C1D2275B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A5D8D84-C108-FBFF-CABD-FB690BA55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 3" panose="05040102010807070707" pitchFamily="18" charset="2"/>
              <a:buChar char="u"/>
            </a:pPr>
            <a:r>
              <a:rPr lang="sv-SE" dirty="0"/>
              <a:t>Det är nu möjligt att styra om aviseringar ska skickas för specifika typer av rättelser/ändringar. </a:t>
            </a:r>
            <a:br>
              <a:rPr lang="sv-SE" dirty="0"/>
            </a:br>
            <a:r>
              <a:rPr lang="sv-SE" dirty="0"/>
              <a:t>Gäller endast lärosäten som börjat använda digital examen.</a:t>
            </a:r>
          </a:p>
          <a:p>
            <a:r>
              <a:rPr lang="sv-SE" dirty="0"/>
              <a:t>Sidan för att verifiera dokument har fått förbättrade felmeddelanden i de fall verifiering av examen inte lyckas. Gäller endast lärosäten som börjat använda digital examen.</a:t>
            </a:r>
          </a:p>
          <a:p>
            <a:r>
              <a:rPr lang="sv-SE" dirty="0"/>
              <a:t>Tillgänglighetsanpassningar i bevishanteringen.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252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5330C-8ECE-3BD2-2BEA-2A477C781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A4E3BB8-2097-7477-A171-0C1D2275B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Sammanslagna identiteter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A5D8D84-C108-FBFF-CABD-FB690BA55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Nu kan bevis hanteras för de studenter som fått en sammanslagen identitet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Istället för att kopiera beviset så flyttas det från ersatt till ersättande identitet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Utförs av nationella Ladoksupporten enligt beställningar som läggs in i JIRA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052E1B02-B091-B61A-CF02-B309CA1159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29" t="9527"/>
          <a:stretch/>
        </p:blipFill>
        <p:spPr>
          <a:xfrm>
            <a:off x="1485194" y="2756153"/>
            <a:ext cx="6544588" cy="3528593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5EF5E0AB-3E18-4697-008C-B595097C964F}"/>
              </a:ext>
            </a:extLst>
          </p:cNvPr>
          <p:cNvSpPr/>
          <p:nvPr/>
        </p:nvSpPr>
        <p:spPr>
          <a:xfrm>
            <a:off x="3838638" y="3249453"/>
            <a:ext cx="625642" cy="47163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7B16665-93B0-5A37-F522-3B564A294D10}"/>
              </a:ext>
            </a:extLst>
          </p:cNvPr>
          <p:cNvSpPr/>
          <p:nvPr/>
        </p:nvSpPr>
        <p:spPr>
          <a:xfrm>
            <a:off x="2231219" y="4808745"/>
            <a:ext cx="3416968" cy="2695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53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21868</TotalTime>
  <Words>617</Words>
  <Application>Microsoft Office PowerPoint</Application>
  <PresentationFormat>Bredbild</PresentationFormat>
  <Paragraphs>57</Paragraphs>
  <Slides>13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 3</vt:lpstr>
      <vt:lpstr>Rubriksidor</vt:lpstr>
      <vt:lpstr>PowerPoint-presentation</vt:lpstr>
      <vt:lpstr>Demo av version 2.40</vt:lpstr>
      <vt:lpstr>Tillgodoräknande</vt:lpstr>
      <vt:lpstr>Tillgodoräknande</vt:lpstr>
      <vt:lpstr>Studieavgifter</vt:lpstr>
      <vt:lpstr>Studieavgifter</vt:lpstr>
      <vt:lpstr>Examen</vt:lpstr>
      <vt:lpstr>Examen</vt:lpstr>
      <vt:lpstr>Sammanslagna identiteter</vt:lpstr>
      <vt:lpstr>Individuell studieplan</vt:lpstr>
      <vt:lpstr>Processtöd</vt:lpstr>
      <vt:lpstr>Grunddata</vt:lpstr>
      <vt:lpstr>Tack för idag!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1264</cp:revision>
  <dcterms:created xsi:type="dcterms:W3CDTF">2021-02-26T13:28:00Z</dcterms:created>
  <dcterms:modified xsi:type="dcterms:W3CDTF">2024-03-25T09:47:22Z</dcterms:modified>
</cp:coreProperties>
</file>