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57" r:id="rId2"/>
    <p:sldId id="257" r:id="rId3"/>
    <p:sldId id="490" r:id="rId4"/>
    <p:sldId id="495" r:id="rId5"/>
    <p:sldId id="494" r:id="rId6"/>
    <p:sldId id="493" r:id="rId7"/>
    <p:sldId id="453" r:id="rId8"/>
    <p:sldId id="497" r:id="rId9"/>
    <p:sldId id="496" r:id="rId10"/>
    <p:sldId id="263" r:id="rId11"/>
    <p:sldId id="487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490"/>
            <p14:sldId id="495"/>
            <p14:sldId id="494"/>
            <p14:sldId id="493"/>
            <p14:sldId id="453"/>
            <p14:sldId id="497"/>
            <p14:sldId id="496"/>
          </p14:sldIdLst>
        </p14:section>
        <p14:section name="Namnlöst avsnitt" id="{8B6C1C04-D68E-4EBE-B0B3-C59E7BDDBE57}">
          <p14:sldIdLst>
            <p14:sldId id="263"/>
            <p14:sldId id="4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BCB3"/>
    <a:srgbClr val="E4E4E4"/>
    <a:srgbClr val="E0E0E2"/>
    <a:srgbClr val="561827"/>
    <a:srgbClr val="5A2731"/>
    <a:srgbClr val="6C4F00"/>
    <a:srgbClr val="FF6600"/>
    <a:srgbClr val="000000"/>
    <a:srgbClr val="FFFFFF"/>
    <a:srgbClr val="0E72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3220" autoAdjust="0"/>
  </p:normalViewPr>
  <p:slideViewPr>
    <p:cSldViewPr snapToGrid="0" snapToObjects="1">
      <p:cViewPr varScale="1">
        <p:scale>
          <a:sx n="99" d="100"/>
          <a:sy n="99" d="100"/>
        </p:scale>
        <p:origin x="318" y="90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5511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285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5322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ADBC92-0747-540A-C068-A942C4061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16C0CA69-E7B4-3B34-D03C-148BC6A531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5CB5592-0BC5-CC00-6167-29946F547B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7747261-37E8-BDA2-1A4B-35FF5EB76C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164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C177EA-590C-5210-A524-69F7F7FF0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D9770D79-4E92-C4D7-7679-638A559FA0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7D5DA9DA-9650-54B9-BB02-BE327BB20C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1BB271A-0C0F-C0F2-F4C3-074BB85D4D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0613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457200" indent="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None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2.38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ladokkonsortiet.se.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E97F45F-6D8D-E392-5335-4EE962B73F19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indent="0" algn="l">
              <a:spcBef>
                <a:spcPts val="600"/>
              </a:spcBef>
              <a:buNone/>
            </a:pPr>
            <a:r>
              <a:rPr lang="sv-SE" b="1" dirty="0">
                <a:solidFill>
                  <a:schemeClr val="bg1"/>
                </a:solidFill>
              </a:rPr>
              <a:t>Tillgodoräknande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7360D6-11E0-0A6E-E150-B9A7AB77E994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Varning när studenten inte har e-postadress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Ny väljare för grunden ”Kurs”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36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26 februari 2024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2.38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Förbättringar inom tillgodoräknande</a:t>
            </a:r>
          </a:p>
        </p:txBody>
      </p:sp>
    </p:spTree>
    <p:extLst>
      <p:ext uri="{BB962C8B-B14F-4D97-AF65-F5344CB8AC3E}">
        <p14:creationId xmlns:p14="http://schemas.microsoft.com/office/powerpoint/2010/main" val="392967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5330C-8ECE-3BD2-2BEA-2A477C781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A4E3BB8-2097-7477-A171-0C1D2275B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A5D8D84-C108-FBFF-CABD-FB690BA55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Individuell studieplan</a:t>
            </a:r>
          </a:p>
          <a:p>
            <a:r>
              <a:rPr lang="sv-SE" dirty="0"/>
              <a:t>I respektive panel visas nu vem som har gjort senast ändring och när det skedde. Gäller både Ladok för personal och Ladok för studenter.</a:t>
            </a:r>
          </a:p>
          <a:p>
            <a:r>
              <a:rPr lang="sv-SE" dirty="0"/>
              <a:t>I "Kurser och konferenser" -&gt; Planerade fungerar det nu att använda decimalkomma som avskiljare när man vill lägga till eller ändra omfattning (</a:t>
            </a:r>
            <a:r>
              <a:rPr lang="sv-SE" dirty="0" err="1"/>
              <a:t>hp</a:t>
            </a:r>
            <a:r>
              <a:rPr lang="sv-SE" dirty="0"/>
              <a:t>), t.ex. 7,5.	</a:t>
            </a:r>
          </a:p>
          <a:p>
            <a:r>
              <a:rPr lang="sv-SE" dirty="0"/>
              <a:t>På sidan "Hantera ISP" finns nu en sidhjälp.</a:t>
            </a:r>
          </a:p>
          <a:p>
            <a:r>
              <a:rPr lang="sv-SE" dirty="0"/>
              <a:t>På fliken Översikt visas nu korrekt engelsk översättning.	</a:t>
            </a:r>
          </a:p>
        </p:txBody>
      </p:sp>
      <p:grpSp>
        <p:nvGrpSpPr>
          <p:cNvPr id="14" name="Grupp 13">
            <a:extLst>
              <a:ext uri="{FF2B5EF4-FFF2-40B4-BE49-F238E27FC236}">
                <a16:creationId xmlns:a16="http://schemas.microsoft.com/office/drawing/2014/main" id="{32D2AD4A-C538-D1FB-A0EC-B4941C09049F}"/>
              </a:ext>
            </a:extLst>
          </p:cNvPr>
          <p:cNvGrpSpPr/>
          <p:nvPr/>
        </p:nvGrpSpPr>
        <p:grpSpPr>
          <a:xfrm>
            <a:off x="-660399" y="2777721"/>
            <a:ext cx="12852399" cy="2423311"/>
            <a:chOff x="-850899" y="4272824"/>
            <a:chExt cx="12852399" cy="2423311"/>
          </a:xfrm>
        </p:grpSpPr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B0DC26BB-CA2F-69DA-00E2-468394CE0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850899" y="4301925"/>
              <a:ext cx="6642472" cy="2394210"/>
            </a:xfrm>
            <a:prstGeom prst="rect">
              <a:avLst/>
            </a:prstGeom>
          </p:spPr>
        </p:pic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4781299D-AF27-46B5-5485-4C135C93E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05500" y="4546904"/>
              <a:ext cx="6096000" cy="2149231"/>
            </a:xfrm>
            <a:prstGeom prst="rect">
              <a:avLst/>
            </a:prstGeom>
          </p:spPr>
        </p:pic>
        <p:sp>
          <p:nvSpPr>
            <p:cNvPr id="12" name="Pil: nedåt 11">
              <a:extLst>
                <a:ext uri="{FF2B5EF4-FFF2-40B4-BE49-F238E27FC236}">
                  <a16:creationId xmlns:a16="http://schemas.microsoft.com/office/drawing/2014/main" id="{CF9966EF-62BA-F5CF-73BC-E39B47F57DBA}"/>
                </a:ext>
              </a:extLst>
            </p:cNvPr>
            <p:cNvSpPr/>
            <p:nvPr/>
          </p:nvSpPr>
          <p:spPr>
            <a:xfrm>
              <a:off x="10735491" y="4531969"/>
              <a:ext cx="261276" cy="471960"/>
            </a:xfrm>
            <a:prstGeom prst="downArrow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Pil: nedåt 12">
              <a:extLst>
                <a:ext uri="{FF2B5EF4-FFF2-40B4-BE49-F238E27FC236}">
                  <a16:creationId xmlns:a16="http://schemas.microsoft.com/office/drawing/2014/main" id="{0E6578AC-8BD1-77F2-94CC-A7DCBAB86F1A}"/>
                </a:ext>
              </a:extLst>
            </p:cNvPr>
            <p:cNvSpPr/>
            <p:nvPr/>
          </p:nvSpPr>
          <p:spPr>
            <a:xfrm>
              <a:off x="4433057" y="4272824"/>
              <a:ext cx="261276" cy="471960"/>
            </a:xfrm>
            <a:prstGeom prst="downArrow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8" name="Grupp 17">
            <a:extLst>
              <a:ext uri="{FF2B5EF4-FFF2-40B4-BE49-F238E27FC236}">
                <a16:creationId xmlns:a16="http://schemas.microsoft.com/office/drawing/2014/main" id="{55319F4E-D612-DA8F-1478-0CFDBDACD021}"/>
              </a:ext>
            </a:extLst>
          </p:cNvPr>
          <p:cNvGrpSpPr/>
          <p:nvPr/>
        </p:nvGrpSpPr>
        <p:grpSpPr>
          <a:xfrm>
            <a:off x="2332701" y="4034547"/>
            <a:ext cx="6620799" cy="2095792"/>
            <a:chOff x="2637501" y="2293002"/>
            <a:chExt cx="6620799" cy="2095792"/>
          </a:xfrm>
        </p:grpSpPr>
        <p:pic>
          <p:nvPicPr>
            <p:cNvPr id="16" name="Bildobjekt 15">
              <a:extLst>
                <a:ext uri="{FF2B5EF4-FFF2-40B4-BE49-F238E27FC236}">
                  <a16:creationId xmlns:a16="http://schemas.microsoft.com/office/drawing/2014/main" id="{AA770071-65F5-ED24-9A18-AD4A55985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37501" y="2293002"/>
              <a:ext cx="6620799" cy="2095792"/>
            </a:xfrm>
            <a:prstGeom prst="rect">
              <a:avLst/>
            </a:prstGeom>
          </p:spPr>
        </p:pic>
        <p:sp>
          <p:nvSpPr>
            <p:cNvPr id="17" name="Pil: nedåt 16">
              <a:extLst>
                <a:ext uri="{FF2B5EF4-FFF2-40B4-BE49-F238E27FC236}">
                  <a16:creationId xmlns:a16="http://schemas.microsoft.com/office/drawing/2014/main" id="{D801181B-002F-8642-4533-20E9A5630074}"/>
                </a:ext>
              </a:extLst>
            </p:cNvPr>
            <p:cNvSpPr/>
            <p:nvPr/>
          </p:nvSpPr>
          <p:spPr>
            <a:xfrm>
              <a:off x="7902559" y="2862013"/>
              <a:ext cx="261276" cy="471960"/>
            </a:xfrm>
            <a:prstGeom prst="downArrow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9" name="Rektangel 18">
            <a:extLst>
              <a:ext uri="{FF2B5EF4-FFF2-40B4-BE49-F238E27FC236}">
                <a16:creationId xmlns:a16="http://schemas.microsoft.com/office/drawing/2014/main" id="{64855905-F0C4-A48B-46E9-B03290F82902}"/>
              </a:ext>
            </a:extLst>
          </p:cNvPr>
          <p:cNvSpPr/>
          <p:nvPr/>
        </p:nvSpPr>
        <p:spPr>
          <a:xfrm>
            <a:off x="2274518" y="3961305"/>
            <a:ext cx="6737163" cy="2242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7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D68A52-2B61-78D1-E929-AC410CD14F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90F32C8-3EEC-357E-BB01-7B21526F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AD0A44F-BC56-2836-2C1B-56B21B3B9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Grunddata - Dokumentkonfiguration</a:t>
            </a:r>
          </a:p>
          <a:p>
            <a:r>
              <a:rPr lang="sv-SE" dirty="0"/>
              <a:t>Ny parameter, "Utrymme ovanför studentens namn på förstasida", som används för att justera avstånd ovanför students namn på bevisets förstasida.</a:t>
            </a:r>
          </a:p>
          <a:p>
            <a:r>
              <a:rPr lang="sv-SE" dirty="0"/>
              <a:t>Ny parameter, "Utrymme ovanför handläggares namn", som används för att justera avstånd ovanför handläggares namn på bilagan till examensbevis för yrkeslärarexamen.	</a:t>
            </a:r>
          </a:p>
        </p:txBody>
      </p:sp>
      <p:grpSp>
        <p:nvGrpSpPr>
          <p:cNvPr id="10" name="Grupp 9">
            <a:extLst>
              <a:ext uri="{FF2B5EF4-FFF2-40B4-BE49-F238E27FC236}">
                <a16:creationId xmlns:a16="http://schemas.microsoft.com/office/drawing/2014/main" id="{FE59B404-AC95-2932-2220-6405ED75D8B7}"/>
              </a:ext>
            </a:extLst>
          </p:cNvPr>
          <p:cNvGrpSpPr/>
          <p:nvPr/>
        </p:nvGrpSpPr>
        <p:grpSpPr>
          <a:xfrm>
            <a:off x="831573" y="3205031"/>
            <a:ext cx="2679509" cy="3529985"/>
            <a:chOff x="2272234" y="3205031"/>
            <a:chExt cx="2679509" cy="3529985"/>
          </a:xfrm>
        </p:grpSpPr>
        <p:pic>
          <p:nvPicPr>
            <p:cNvPr id="3" name="Bildobjekt 2">
              <a:extLst>
                <a:ext uri="{FF2B5EF4-FFF2-40B4-BE49-F238E27FC236}">
                  <a16:creationId xmlns:a16="http://schemas.microsoft.com/office/drawing/2014/main" id="{7C40A8C4-11E6-27E1-3710-51AEECCBCE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8408" t="5333" r="14112" b="28855"/>
            <a:stretch/>
          </p:blipFill>
          <p:spPr>
            <a:xfrm>
              <a:off x="2272234" y="3205031"/>
              <a:ext cx="2679509" cy="3529985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</p:pic>
        <p:sp>
          <p:nvSpPr>
            <p:cNvPr id="8" name="Pil: vänster-höger 7">
              <a:extLst>
                <a:ext uri="{FF2B5EF4-FFF2-40B4-BE49-F238E27FC236}">
                  <a16:creationId xmlns:a16="http://schemas.microsoft.com/office/drawing/2014/main" id="{BB281BD0-5CB6-6FBF-3161-7EB6AF2014FE}"/>
                </a:ext>
              </a:extLst>
            </p:cNvPr>
            <p:cNvSpPr/>
            <p:nvPr/>
          </p:nvSpPr>
          <p:spPr>
            <a:xfrm rot="16200000">
              <a:off x="3452340" y="5028765"/>
              <a:ext cx="319297" cy="201812"/>
            </a:xfrm>
            <a:prstGeom prst="leftRightArrow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1" name="Grupp 10">
            <a:extLst>
              <a:ext uri="{FF2B5EF4-FFF2-40B4-BE49-F238E27FC236}">
                <a16:creationId xmlns:a16="http://schemas.microsoft.com/office/drawing/2014/main" id="{07EB5E04-02BD-3695-C5A1-2A95F7D7746B}"/>
              </a:ext>
            </a:extLst>
          </p:cNvPr>
          <p:cNvGrpSpPr/>
          <p:nvPr/>
        </p:nvGrpSpPr>
        <p:grpSpPr>
          <a:xfrm>
            <a:off x="3930182" y="3205031"/>
            <a:ext cx="5397676" cy="3529985"/>
            <a:chOff x="5370843" y="3205031"/>
            <a:chExt cx="5397676" cy="3529985"/>
          </a:xfrm>
        </p:grpSpPr>
        <p:pic>
          <p:nvPicPr>
            <p:cNvPr id="7" name="Bildobjekt 6">
              <a:extLst>
                <a:ext uri="{FF2B5EF4-FFF2-40B4-BE49-F238E27FC236}">
                  <a16:creationId xmlns:a16="http://schemas.microsoft.com/office/drawing/2014/main" id="{9D59C484-4B7D-9319-8297-3FBFC273D7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24943"/>
            <a:stretch/>
          </p:blipFill>
          <p:spPr>
            <a:xfrm>
              <a:off x="5370843" y="3205031"/>
              <a:ext cx="5397676" cy="3529985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</p:pic>
        <p:sp>
          <p:nvSpPr>
            <p:cNvPr id="9" name="Pil: vänster-höger 8">
              <a:extLst>
                <a:ext uri="{FF2B5EF4-FFF2-40B4-BE49-F238E27FC236}">
                  <a16:creationId xmlns:a16="http://schemas.microsoft.com/office/drawing/2014/main" id="{4D9F24D9-A1CA-452F-8387-B6D2C677B0E5}"/>
                </a:ext>
              </a:extLst>
            </p:cNvPr>
            <p:cNvSpPr/>
            <p:nvPr/>
          </p:nvSpPr>
          <p:spPr>
            <a:xfrm rot="16200000">
              <a:off x="5531018" y="6053148"/>
              <a:ext cx="319297" cy="201812"/>
            </a:xfrm>
            <a:prstGeom prst="leftRightArrow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84750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2E9F6-9D4D-A2EB-7272-B3CFD891A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3F62792-597C-A83F-5B9F-A0F3724F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0A15A89-A756-FC18-28FC-2406573E1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Emrex</a:t>
            </a:r>
            <a:r>
              <a:rPr lang="sv-SE" dirty="0"/>
              <a:t>: Nu kan studenten välja att ta med utfärdad examen när studenten vill överföra svenska meriter till ett annat land.</a:t>
            </a:r>
          </a:p>
        </p:txBody>
      </p:sp>
    </p:spTree>
    <p:extLst>
      <p:ext uri="{BB962C8B-B14F-4D97-AF65-F5344CB8AC3E}">
        <p14:creationId xmlns:p14="http://schemas.microsoft.com/office/powerpoint/2010/main" val="2520675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7FEF2CA-F4C0-C5F5-1DE4-39BD12E10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Användare och behörighet</a:t>
            </a:r>
            <a:r>
              <a:rPr lang="sv-SE" dirty="0"/>
              <a:t>: Status är återigen förvald till "Aktiv" när man lägger till en ny behörighet på en användare.</a:t>
            </a:r>
          </a:p>
          <a:p>
            <a:r>
              <a:rPr lang="sv-SE" b="1" dirty="0"/>
              <a:t>Studiedeltagande</a:t>
            </a:r>
            <a:r>
              <a:rPr lang="sv-SE" dirty="0"/>
              <a:t>: Nu går det återigen att skriva och spara upp till 4000 tecken när man dokumenterar "Alla kurser klara" utan att få felmeddelande.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3705B49A-0937-DB91-8E9E-DEE7D7D0F3F5}"/>
              </a:ext>
            </a:extLst>
          </p:cNvPr>
          <p:cNvGrpSpPr/>
          <p:nvPr/>
        </p:nvGrpSpPr>
        <p:grpSpPr>
          <a:xfrm>
            <a:off x="646446" y="2586445"/>
            <a:ext cx="10612331" cy="1685110"/>
            <a:chOff x="789834" y="3782039"/>
            <a:chExt cx="10612331" cy="1685110"/>
          </a:xfrm>
        </p:grpSpPr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8E37EA3A-2232-BA5F-5C64-30F0FCB518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9834" y="3782039"/>
              <a:ext cx="10612331" cy="1257475"/>
            </a:xfrm>
            <a:prstGeom prst="rect">
              <a:avLst/>
            </a:prstGeom>
          </p:spPr>
        </p:pic>
        <p:sp>
          <p:nvSpPr>
            <p:cNvPr id="6" name="Pil: nedåt 5">
              <a:extLst>
                <a:ext uri="{FF2B5EF4-FFF2-40B4-BE49-F238E27FC236}">
                  <a16:creationId xmlns:a16="http://schemas.microsoft.com/office/drawing/2014/main" id="{A3C66A1E-EB7E-C8E0-DDA3-E3ADA438E6F5}"/>
                </a:ext>
              </a:extLst>
            </p:cNvPr>
            <p:cNvSpPr/>
            <p:nvPr/>
          </p:nvSpPr>
          <p:spPr>
            <a:xfrm rot="10800000">
              <a:off x="8653111" y="4935626"/>
              <a:ext cx="295584" cy="531523"/>
            </a:xfrm>
            <a:prstGeom prst="downArrow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5" name="Grupp 14">
            <a:extLst>
              <a:ext uri="{FF2B5EF4-FFF2-40B4-BE49-F238E27FC236}">
                <a16:creationId xmlns:a16="http://schemas.microsoft.com/office/drawing/2014/main" id="{9DDE7204-0044-E7C0-C8A1-092A05FB6F6E}"/>
              </a:ext>
            </a:extLst>
          </p:cNvPr>
          <p:cNvGrpSpPr/>
          <p:nvPr/>
        </p:nvGrpSpPr>
        <p:grpSpPr>
          <a:xfrm>
            <a:off x="3144874" y="2937990"/>
            <a:ext cx="5193708" cy="3140887"/>
            <a:chOff x="4191459" y="1613212"/>
            <a:chExt cx="5849166" cy="3553321"/>
          </a:xfrm>
        </p:grpSpPr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6A5CC187-8D99-07A7-CDC7-B1B3CE4C05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91459" y="1613212"/>
              <a:ext cx="5849166" cy="3553321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4" name="Pil: nedåt 13">
              <a:extLst>
                <a:ext uri="{FF2B5EF4-FFF2-40B4-BE49-F238E27FC236}">
                  <a16:creationId xmlns:a16="http://schemas.microsoft.com/office/drawing/2014/main" id="{15C10DF3-A7A1-9E43-7C3E-3735AD24A7E1}"/>
                </a:ext>
              </a:extLst>
            </p:cNvPr>
            <p:cNvSpPr/>
            <p:nvPr/>
          </p:nvSpPr>
          <p:spPr>
            <a:xfrm rot="16200000">
              <a:off x="5494422" y="4695436"/>
              <a:ext cx="295584" cy="531523"/>
            </a:xfrm>
            <a:prstGeom prst="downArrow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95700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F5FF7-DF10-680F-3639-7F891AF7D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F2410-3DA8-9424-62C6-90693F5D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3498F79-65C9-DD30-C8CB-62D823AC3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Användare och behörighet</a:t>
            </a:r>
            <a:r>
              <a:rPr lang="sv-SE" dirty="0"/>
              <a:t>: Status är återigen förvald till "Aktiv" när man lägger till en ny behörighet på en användare.</a:t>
            </a:r>
          </a:p>
          <a:p>
            <a:r>
              <a:rPr lang="sv-SE" b="1" dirty="0"/>
              <a:t>Studiedeltagande</a:t>
            </a:r>
            <a:r>
              <a:rPr lang="sv-SE" dirty="0"/>
              <a:t>: Nu går det återigen att skriva och spara upp till 4000 tecken när man dokumenterar "Alla kurser klara" utan att få felmeddelande.</a:t>
            </a:r>
          </a:p>
          <a:p>
            <a:r>
              <a:rPr lang="sv-SE" b="1" dirty="0"/>
              <a:t>Litteraturlista: </a:t>
            </a:r>
            <a:r>
              <a:rPr lang="sv-SE" dirty="0"/>
              <a:t>När en ny upplaga skapas finns det återigen avstånd mellan fälten "Giltig från och med" och "Kopiera uppgifter från". Val av upplaga görs nu i en rullista istället, det medför att användare kan inte längre hamna i ett mellanläge med ingen vald upplaga.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57A1C0D1-0976-9DD2-1A59-48C6A33D58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572" y="4047797"/>
            <a:ext cx="5412963" cy="1720332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247ED60-87B0-2255-2D2C-F40E34D036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2952"/>
          <a:stretch/>
        </p:blipFill>
        <p:spPr>
          <a:xfrm>
            <a:off x="415278" y="4026777"/>
            <a:ext cx="5037888" cy="176237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7922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8CC25C-230F-383C-9474-4CC1F01A4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2875ED-9D88-C857-4166-D853F57A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A0F9F0B-784E-9BC5-9770-F2E49559C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Användare och behörighet</a:t>
            </a:r>
            <a:r>
              <a:rPr lang="sv-SE" dirty="0"/>
              <a:t>: Status är återigen förvald till "Aktiv" när man lägger till en ny behörighet på en användare.</a:t>
            </a:r>
          </a:p>
          <a:p>
            <a:r>
              <a:rPr lang="sv-SE" b="1" dirty="0"/>
              <a:t>Studiedeltagande</a:t>
            </a:r>
            <a:r>
              <a:rPr lang="sv-SE" dirty="0"/>
              <a:t>: Nu går det återigen att skriva och spara upp till 4000 tecken när man dokumenterar "Alla kurser klara" utan att få felmeddelande.</a:t>
            </a:r>
          </a:p>
          <a:p>
            <a:r>
              <a:rPr lang="sv-SE" b="1" dirty="0"/>
              <a:t>Litteraturlista: </a:t>
            </a:r>
            <a:r>
              <a:rPr lang="sv-SE" dirty="0"/>
              <a:t>När en ny upplaga skapas finns det återigen avstånd mellan fälten "Giltig från och med" och "Kopiera uppgifter från". Val av upplaga görs nu i en rullista istället, det medför att användare kan inte längre hamna i ett mellanläge med ingen vald upplaga.</a:t>
            </a:r>
          </a:p>
          <a:p>
            <a:r>
              <a:rPr lang="sv-SE" b="1" dirty="0"/>
              <a:t>Plan och litteraturlista</a:t>
            </a:r>
            <a:r>
              <a:rPr lang="sv-SE" dirty="0"/>
              <a:t>: Utskrift till </a:t>
            </a:r>
            <a:r>
              <a:rPr lang="sv-SE" dirty="0" err="1"/>
              <a:t>pdf</a:t>
            </a:r>
            <a:r>
              <a:rPr lang="sv-SE" dirty="0"/>
              <a:t> ser nu korrekt ut även när panelen "Mina bevakningar" är utfälld.</a:t>
            </a:r>
          </a:p>
          <a:p>
            <a:r>
              <a:rPr lang="sv-SE" b="1" dirty="0"/>
              <a:t>Uppföljning</a:t>
            </a:r>
            <a:r>
              <a:rPr lang="sv-SE" dirty="0"/>
              <a:t>: Nu fungerar SCB-rapporten "Resultat - Forskarnivå" korrekt igen.</a:t>
            </a:r>
          </a:p>
          <a:p>
            <a:r>
              <a:rPr lang="sv-SE" b="1" dirty="0"/>
              <a:t>Extern integration</a:t>
            </a:r>
            <a:r>
              <a:rPr lang="sv-SE" dirty="0"/>
              <a:t>: Studenter med återbud sorteras nu bort från underlag för anmälan inom program.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3216FD5-92FD-B63B-D7CF-BB39657F5F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90" t="3126" r="3125" b="27115"/>
          <a:stretch/>
        </p:blipFill>
        <p:spPr>
          <a:xfrm>
            <a:off x="4090737" y="4146214"/>
            <a:ext cx="4379494" cy="307273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489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21138</TotalTime>
  <Words>561</Words>
  <Application>Microsoft Office PowerPoint</Application>
  <PresentationFormat>Bredbild</PresentationFormat>
  <Paragraphs>50</Paragraphs>
  <Slides>11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Rubriksidor</vt:lpstr>
      <vt:lpstr>PowerPoint-presentation</vt:lpstr>
      <vt:lpstr>Demo av version 2.38</vt:lpstr>
      <vt:lpstr>Detta kommer demonstreras</vt:lpstr>
      <vt:lpstr>Andra förbättringar</vt:lpstr>
      <vt:lpstr>Andra förbättringar</vt:lpstr>
      <vt:lpstr>Andra förbättringar</vt:lpstr>
      <vt:lpstr>Viktiga rättningar</vt:lpstr>
      <vt:lpstr>Viktiga rättningar</vt:lpstr>
      <vt:lpstr>Viktiga rättningar</vt:lpstr>
      <vt:lpstr>DEMO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1202</cp:revision>
  <dcterms:created xsi:type="dcterms:W3CDTF">2021-02-26T13:28:00Z</dcterms:created>
  <dcterms:modified xsi:type="dcterms:W3CDTF">2024-02-23T07:30:29Z</dcterms:modified>
</cp:coreProperties>
</file>