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57" r:id="rId2"/>
    <p:sldId id="257" r:id="rId3"/>
    <p:sldId id="397" r:id="rId4"/>
    <p:sldId id="490" r:id="rId5"/>
    <p:sldId id="491" r:id="rId6"/>
    <p:sldId id="494" r:id="rId7"/>
    <p:sldId id="495" r:id="rId8"/>
    <p:sldId id="499" r:id="rId9"/>
    <p:sldId id="498" r:id="rId10"/>
    <p:sldId id="497" r:id="rId11"/>
    <p:sldId id="492" r:id="rId12"/>
    <p:sldId id="493" r:id="rId13"/>
    <p:sldId id="496" r:id="rId14"/>
    <p:sldId id="453" r:id="rId15"/>
    <p:sldId id="477" r:id="rId16"/>
    <p:sldId id="263" r:id="rId17"/>
    <p:sldId id="487" r:id="rId18"/>
    <p:sldId id="500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90"/>
            <p14:sldId id="491"/>
            <p14:sldId id="494"/>
            <p14:sldId id="495"/>
            <p14:sldId id="499"/>
            <p14:sldId id="498"/>
            <p14:sldId id="497"/>
            <p14:sldId id="492"/>
            <p14:sldId id="493"/>
            <p14:sldId id="496"/>
            <p14:sldId id="453"/>
            <p14:sldId id="477"/>
          </p14:sldIdLst>
        </p14:section>
        <p14:section name="Namnlöst avsnitt" id="{8B6C1C04-D68E-4EBE-B0B3-C59E7BDDBE57}">
          <p14:sldIdLst>
            <p14:sldId id="263"/>
            <p14:sldId id="487"/>
            <p14:sldId id="500"/>
          </p14:sldIdLst>
        </p14:section>
        <p14:section name="Jul" id="{6B7E3E9C-ED36-427D-BF22-5E2243E02B1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CB3"/>
    <a:srgbClr val="E4E4E4"/>
    <a:srgbClr val="E0E0E2"/>
    <a:srgbClr val="561827"/>
    <a:srgbClr val="5A2731"/>
    <a:srgbClr val="6C4F00"/>
    <a:srgbClr val="FF6600"/>
    <a:srgbClr val="000000"/>
    <a:srgbClr val="FFFFFF"/>
    <a:srgbClr val="0E72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3220" autoAdjust="0"/>
  </p:normalViewPr>
  <p:slideViewPr>
    <p:cSldViewPr snapToGrid="0" snapToObjects="1">
      <p:cViewPr varScale="1">
        <p:scale>
          <a:sx n="99" d="100"/>
          <a:sy n="99" d="100"/>
        </p:scale>
        <p:origin x="870" y="90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2024-02-21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51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322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964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457200" indent="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None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2.37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ladokkonsortiet.se.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E9320-A789-C7B7-0949-539E9862E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4E582447-6566-0EE8-4DAD-1D03A013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836032A-CDCB-EC4D-619E-77C2854B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sv-SE" b="1" i="0" dirty="0">
                <a:solidFill>
                  <a:srgbClr val="333333"/>
                </a:solidFill>
                <a:effectLst/>
              </a:rPr>
              <a:t>Utbildningsinformation</a:t>
            </a:r>
            <a:r>
              <a:rPr lang="sv-SE" b="0" i="0" dirty="0">
                <a:solidFill>
                  <a:srgbClr val="333333"/>
                </a:solidFill>
                <a:effectLst/>
              </a:rPr>
              <a:t>: När en ny plan för utbildning eller litteraturlista skapas så visar nu datumväljaren fallande sortering från det nuvarande året.</a:t>
            </a:r>
          </a:p>
          <a:p>
            <a:pPr marL="0" indent="0">
              <a:buNone/>
            </a:pPr>
            <a:br>
              <a:rPr lang="sv-SE" dirty="0"/>
            </a:br>
            <a:endParaRPr lang="sv-SE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F8E6229-FBC8-85BE-6F3F-5C780C18D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213" y="2188923"/>
            <a:ext cx="3981420" cy="336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6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017A5-05C3-553A-9D76-D3B008C90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3C86E7B-DEBF-FA0D-C086-E1D6CEEB7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69F531F-11AE-47FB-E49C-7E187D207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Grunddata: </a:t>
            </a:r>
            <a:r>
              <a:rPr lang="sv-SE" dirty="0"/>
              <a:t>Ny sök- och redigeringssida för grunddatakategorin "Lokal värdelista".</a:t>
            </a:r>
          </a:p>
          <a:p>
            <a:pPr marL="0" indent="0">
              <a:buNone/>
            </a:pPr>
            <a:endParaRPr lang="sv-SE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AC80DDD-90B9-75AB-232B-4B5E0E3E3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15" y="2089529"/>
            <a:ext cx="8773749" cy="346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7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F56E0-7C3C-FAD7-456D-606673D94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A43E917-6A62-8BFB-3803-E86506EB3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871" y="2651631"/>
            <a:ext cx="9869277" cy="2143424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BAE9D409-2705-1D68-B63E-190809F5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703A70-0345-69C5-1949-F0F11CED7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Ladok för studenter: </a:t>
            </a:r>
            <a:r>
              <a:rPr lang="sv-SE" dirty="0"/>
              <a:t>Nu finns en markering i testmiljöerna för att förtydliga att man är inne i just en </a:t>
            </a:r>
            <a:r>
              <a:rPr lang="sv-SE" dirty="0" err="1"/>
              <a:t>testmijö</a:t>
            </a:r>
            <a:r>
              <a:rPr lang="sv-SE" dirty="0"/>
              <a:t>.</a:t>
            </a:r>
          </a:p>
        </p:txBody>
      </p:sp>
      <p:sp>
        <p:nvSpPr>
          <p:cNvPr id="7" name="Pil: höger 6">
            <a:extLst>
              <a:ext uri="{FF2B5EF4-FFF2-40B4-BE49-F238E27FC236}">
                <a16:creationId xmlns:a16="http://schemas.microsoft.com/office/drawing/2014/main" id="{1EE8C070-86F2-8603-15D6-34DF86AF8914}"/>
              </a:ext>
            </a:extLst>
          </p:cNvPr>
          <p:cNvSpPr/>
          <p:nvPr/>
        </p:nvSpPr>
        <p:spPr>
          <a:xfrm rot="9226341">
            <a:off x="7297935" y="2959878"/>
            <a:ext cx="1495425" cy="431189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46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976B5-5DB9-7809-B3D6-A839B85AD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B12B5C3C-A680-C4DB-61C2-013EA3DE4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4BA66BE-7D73-C684-D743-57E123DD6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Uppföljning: </a:t>
            </a:r>
            <a:r>
              <a:rPr lang="sv-SE" dirty="0"/>
              <a:t>De två temporära BI-objekten BI_REGISTRERINGAR_TEMP och BI_FORVANTATTILLFALLESDELTAGANDEN_TEMP har nu, som tidigare aviserats, tagits bort.  BI-objekten BI_REGISTRERINGAR och BI_FORVANTATTILLFALLESDELTAGANDEN kan användas istället.</a:t>
            </a:r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4795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FEF2CA-F4C0-C5F5-1DE4-39BD12E10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Examen: </a:t>
            </a:r>
            <a:r>
              <a:rPr lang="sv-SE" dirty="0"/>
              <a:t>Ladok-logotypen i e-stämplingsbilagan till ett e-stämplat digitalt examensbevis har gjorts om till en vektorbild för att göra bilden tydligare i olika upplösningar.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Det går återigen att växla mellan studieordningar utan att valideringsfel visas.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Det går återigen att välja värde på lokal värdelista när ett lokalt attribut är skapat.</a:t>
            </a:r>
          </a:p>
        </p:txBody>
      </p:sp>
    </p:spTree>
    <p:extLst>
      <p:ext uri="{BB962C8B-B14F-4D97-AF65-F5344CB8AC3E}">
        <p14:creationId xmlns:p14="http://schemas.microsoft.com/office/powerpoint/2010/main" val="195700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och ändrade systemaktiviteter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0500BAB-47CE-8513-0C22-F9E95858C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Ändrad systemaktivitet</a:t>
            </a:r>
          </a:p>
          <a:p>
            <a:r>
              <a:rPr lang="sv-SE" dirty="0"/>
              <a:t>För att kunna uppdatera flera attribut under "Avancerad sökning” krävs nu "Utbildningsinformation: Hantera flera - ange nytt attributvärde". Tidigare kunde behörigheten uppnås via en kombination av flera systemaktiviteter.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Nya systemaktiviteter: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"Ärendestöd: Hantera kommunikation"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"Student-Ärendestöd: Hantera kommunikation"</a:t>
            </a:r>
          </a:p>
          <a:p>
            <a:pPr marL="0" indent="0">
              <a:buNone/>
            </a:pPr>
            <a:r>
              <a:rPr lang="sv-SE" dirty="0"/>
              <a:t>Kräver avgränsning till informationskategorin "Ärendekommunikation".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3454194-27EE-4197-5D6B-E3FFD0F94E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571"/>
          <a:stretch/>
        </p:blipFill>
        <p:spPr>
          <a:xfrm>
            <a:off x="727270" y="2846895"/>
            <a:ext cx="7693114" cy="2776232"/>
          </a:xfrm>
          <a:prstGeom prst="rect">
            <a:avLst/>
          </a:prstGeom>
        </p:spPr>
      </p:pic>
      <p:sp>
        <p:nvSpPr>
          <p:cNvPr id="7" name="Pil: höger 6">
            <a:extLst>
              <a:ext uri="{FF2B5EF4-FFF2-40B4-BE49-F238E27FC236}">
                <a16:creationId xmlns:a16="http://schemas.microsoft.com/office/drawing/2014/main" id="{3F1448CF-FEDA-9B53-C94A-2F5DFC4A9372}"/>
              </a:ext>
            </a:extLst>
          </p:cNvPr>
          <p:cNvSpPr/>
          <p:nvPr/>
        </p:nvSpPr>
        <p:spPr>
          <a:xfrm rot="9844222">
            <a:off x="3149980" y="4458878"/>
            <a:ext cx="849398" cy="297216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52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E97F45F-6D8D-E392-5335-4EE962B73F19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Tillgodoräknande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7360D6-11E0-0A6E-E150-B9A7AB77E994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Grunder i studentens ansökan som bedömts tidigare på lärosätet markeras och länkar till tidigare ärenden. Gäller hel kurs och del av kurs.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Panelen </a:t>
            </a:r>
            <a:r>
              <a:rPr lang="sv-SE" b="1" dirty="0">
                <a:solidFill>
                  <a:schemeClr val="bg1"/>
                </a:solidFill>
              </a:rPr>
              <a:t>Noteringar </a:t>
            </a:r>
            <a:r>
              <a:rPr lang="sv-SE" dirty="0">
                <a:solidFill>
                  <a:schemeClr val="bg1"/>
                </a:solidFill>
              </a:rPr>
              <a:t>byts ut mot </a:t>
            </a:r>
            <a:r>
              <a:rPr lang="sv-SE" b="1" dirty="0">
                <a:solidFill>
                  <a:schemeClr val="bg1"/>
                </a:solidFill>
              </a:rPr>
              <a:t>Tidslinje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v-SE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Student och handläggare kan kommunicera via ärendet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sv-SE" dirty="0">
                <a:solidFill>
                  <a:schemeClr val="bg1"/>
                </a:solidFill>
              </a:rPr>
              <a:t>Nya systemaktiviteter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sv-SE" dirty="0">
                <a:solidFill>
                  <a:schemeClr val="bg1"/>
                </a:solidFill>
              </a:rPr>
              <a:t>Tjänstekonfiguration</a:t>
            </a:r>
          </a:p>
        </p:txBody>
      </p:sp>
    </p:spTree>
    <p:extLst>
      <p:ext uri="{BB962C8B-B14F-4D97-AF65-F5344CB8AC3E}">
        <p14:creationId xmlns:p14="http://schemas.microsoft.com/office/powerpoint/2010/main" val="391836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765BC-BB0B-7100-7C8E-18335A137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3307271-DEA3-FF00-8CA7-98604590DA2B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Tillgodoräknande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C85D58C-FE3B-F098-E974-43F7A150A3AC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FA90084-A6BE-FA1D-24FF-A360B5DC4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7435"/>
            <a:ext cx="12192000" cy="250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2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12 februari 2024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2.37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från föregående demo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b="1" dirty="0"/>
              <a:t>Individuell studieplan</a:t>
            </a:r>
            <a:r>
              <a:rPr lang="sv-SE" dirty="0"/>
              <a:t>: Avklarad, Avbrott och Uppehåll visas i ISP</a:t>
            </a:r>
          </a:p>
          <a:p>
            <a:r>
              <a:rPr lang="sv-SE" i="1" dirty="0"/>
              <a:t>Vad händer med innehållet i fastställda </a:t>
            </a:r>
            <a:r>
              <a:rPr lang="sv-SE" i="1" dirty="0" err="1"/>
              <a:t>ISP:ar</a:t>
            </a:r>
            <a:r>
              <a:rPr lang="sv-SE" i="1" dirty="0"/>
              <a:t> om man ändrar informationen i Studiedeltagande? Då man rättar saker som feldokumenterats...</a:t>
            </a:r>
            <a:br>
              <a:rPr lang="sv-SE" i="1" dirty="0"/>
            </a:br>
            <a:endParaRPr lang="sv-SE" i="1" dirty="0"/>
          </a:p>
          <a:p>
            <a:r>
              <a:rPr lang="sv-SE" dirty="0"/>
              <a:t>Information i fastställda ISP-versioner ändras inte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E1173CE8-D06F-89B6-14C9-8FEED3FAC239}"/>
              </a:ext>
            </a:extLst>
          </p:cNvPr>
          <p:cNvSpPr/>
          <p:nvPr/>
        </p:nvSpPr>
        <p:spPr>
          <a:xfrm>
            <a:off x="717014" y="2685437"/>
            <a:ext cx="345233" cy="345233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!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D2DBC86-C5DD-B579-ED78-63C5EB23300F}"/>
              </a:ext>
            </a:extLst>
          </p:cNvPr>
          <p:cNvSpPr/>
          <p:nvPr/>
        </p:nvSpPr>
        <p:spPr>
          <a:xfrm>
            <a:off x="717015" y="1818578"/>
            <a:ext cx="345233" cy="345233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?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B971E67-73CD-1E22-4373-1F441AB22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14" y="3333258"/>
            <a:ext cx="8087854" cy="3524742"/>
          </a:xfrm>
          <a:prstGeom prst="rect">
            <a:avLst/>
          </a:prstGeom>
        </p:spPr>
      </p:pic>
      <p:sp>
        <p:nvSpPr>
          <p:cNvPr id="9" name="Pil: höger 8">
            <a:extLst>
              <a:ext uri="{FF2B5EF4-FFF2-40B4-BE49-F238E27FC236}">
                <a16:creationId xmlns:a16="http://schemas.microsoft.com/office/drawing/2014/main" id="{8118188A-7A68-C8C2-D2E9-224A665E8CA7}"/>
              </a:ext>
            </a:extLst>
          </p:cNvPr>
          <p:cNvSpPr/>
          <p:nvPr/>
        </p:nvSpPr>
        <p:spPr>
          <a:xfrm rot="10800000">
            <a:off x="7492898" y="6397563"/>
            <a:ext cx="1390650" cy="306024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Nyheter i tillgodoräknande</a:t>
            </a:r>
          </a:p>
        </p:txBody>
      </p:sp>
    </p:spTree>
    <p:extLst>
      <p:ext uri="{BB962C8B-B14F-4D97-AF65-F5344CB8AC3E}">
        <p14:creationId xmlns:p14="http://schemas.microsoft.com/office/powerpoint/2010/main" val="392967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3A9E2-FC79-B631-3ABE-E233B43FB2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85795229-293F-51CB-AD6B-395EDA5860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285"/>
          <a:stretch/>
        </p:blipFill>
        <p:spPr>
          <a:xfrm>
            <a:off x="652647" y="2449427"/>
            <a:ext cx="4932618" cy="2955951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996EF33-D4A5-45FB-80D4-F8B9BCC7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DF0BB81-2F87-48C2-B58A-A48974624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Aktivitetstillfällen</a:t>
            </a:r>
            <a:r>
              <a:rPr lang="sv-SE" dirty="0"/>
              <a:t>: Det går inte längre att söka ut studenter i grupper vid anmälan till aktivitetstillfälle.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37D3DAA-394C-2AAA-C4D2-EAE392BE3E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493"/>
          <a:stretch/>
        </p:blipFill>
        <p:spPr>
          <a:xfrm>
            <a:off x="6076584" y="2449427"/>
            <a:ext cx="4843071" cy="2766952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7A4AD9D1-F4FF-7906-0421-950572D5FCF7}"/>
              </a:ext>
            </a:extLst>
          </p:cNvPr>
          <p:cNvSpPr/>
          <p:nvPr/>
        </p:nvSpPr>
        <p:spPr>
          <a:xfrm>
            <a:off x="5378958" y="4226706"/>
            <a:ext cx="683203" cy="299304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73DB1187-1A50-4B4A-838A-52666BE27898}"/>
              </a:ext>
            </a:extLst>
          </p:cNvPr>
          <p:cNvSpPr/>
          <p:nvPr/>
        </p:nvSpPr>
        <p:spPr>
          <a:xfrm>
            <a:off x="652647" y="4182908"/>
            <a:ext cx="1471552" cy="1033471"/>
          </a:xfrm>
          <a:prstGeom prst="roundRect">
            <a:avLst>
              <a:gd name="adj" fmla="val 930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8BF22C5-290A-02AF-63FD-F5F2CEA8FCD8}"/>
              </a:ext>
            </a:extLst>
          </p:cNvPr>
          <p:cNvSpPr/>
          <p:nvPr/>
        </p:nvSpPr>
        <p:spPr>
          <a:xfrm>
            <a:off x="6105429" y="4213389"/>
            <a:ext cx="1041564" cy="393644"/>
          </a:xfrm>
          <a:prstGeom prst="roundRect">
            <a:avLst>
              <a:gd name="adj" fmla="val 930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94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504DA-EB4D-2917-1AD0-1A2181AEB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945099B-782D-B0E3-5D84-DEBE8DA3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E148272-66FA-28CF-8043-92D1D9DBC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Resultat</a:t>
            </a:r>
          </a:p>
          <a:p>
            <a:r>
              <a:rPr lang="sv-SE" dirty="0"/>
              <a:t>I sökresultatet av medarbetarrättigheter framgår det nu tydligare vilken rad som hanteras.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CAE07E-167E-B9B0-0E41-FC67B8624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34" y="2290294"/>
            <a:ext cx="10894751" cy="36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8F061-8890-2EC5-2714-743B4D795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F787B14-1DE6-255C-9A8A-B9E43B2C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CA5AD1-3CD7-667F-326D-8251AE0ED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Resultat</a:t>
            </a:r>
          </a:p>
          <a:p>
            <a:r>
              <a:rPr lang="sv-SE" dirty="0"/>
              <a:t>I sökresultatet av medarbetarrättigheter framgår det nu tydligare vilken rad som hanteras.</a:t>
            </a:r>
          </a:p>
          <a:p>
            <a:r>
              <a:rPr lang="sv-SE" dirty="0"/>
              <a:t>Vid rapportering på kurs eller modul där endast ett betyg är valbart visas nu en varning om användaren inte väljer ett betyg.</a:t>
            </a:r>
          </a:p>
          <a:p>
            <a:endParaRPr lang="sv-SE" b="1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DEFD828-7068-97FA-0E8B-5C0C34C19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226" y="2890614"/>
            <a:ext cx="7106174" cy="303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09DE6-70B9-2033-69D7-09EDDBC02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822B14DA-4202-21F4-676F-CED352F2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BA4A0-EA9D-7D9D-71DE-BD77DC92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Examen: </a:t>
            </a:r>
            <a:r>
              <a:rPr lang="sv-SE" dirty="0"/>
              <a:t>Nu visas tidigare borttagna bevis återigen korrekt i Ladok för personal.</a:t>
            </a:r>
          </a:p>
        </p:txBody>
      </p:sp>
    </p:spTree>
    <p:extLst>
      <p:ext uri="{BB962C8B-B14F-4D97-AF65-F5344CB8AC3E}">
        <p14:creationId xmlns:p14="http://schemas.microsoft.com/office/powerpoint/2010/main" val="139954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5A3EC-538A-7911-73D4-ED5122A16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8E08E4B-AF42-153D-8BC4-FCCCC8DC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2F2F7A3-ECE0-0758-681B-8CF983DBE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sv-SE" b="1" i="0" dirty="0">
                <a:solidFill>
                  <a:srgbClr val="333333"/>
                </a:solidFill>
                <a:effectLst/>
              </a:rPr>
              <a:t>Ärendestöd</a:t>
            </a:r>
            <a:r>
              <a:rPr lang="sv-SE" b="0" i="0" dirty="0">
                <a:solidFill>
                  <a:srgbClr val="333333"/>
                </a:solidFill>
                <a:effectLst/>
              </a:rPr>
              <a:t>: Antalet tecken i noteringar har utökats till 2000.</a:t>
            </a:r>
            <a:br>
              <a:rPr lang="sv-SE" dirty="0"/>
            </a:b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8060191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21015</TotalTime>
  <Words>492</Words>
  <Application>Microsoft Office PowerPoint</Application>
  <PresentationFormat>Bredbild</PresentationFormat>
  <Paragraphs>75</Paragraphs>
  <Slides>18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1" baseType="lpstr">
      <vt:lpstr>Arial</vt:lpstr>
      <vt:lpstr>Calibri</vt:lpstr>
      <vt:lpstr>Rubriksidor</vt:lpstr>
      <vt:lpstr>PowerPoint-presentation</vt:lpstr>
      <vt:lpstr>Demo av version 2.37</vt:lpstr>
      <vt:lpstr>Frågor från föregående demo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Nya och ändrade systemaktiviteter</vt:lpstr>
      <vt:lpstr>DEMO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1185</cp:revision>
  <dcterms:created xsi:type="dcterms:W3CDTF">2021-02-26T13:28:00Z</dcterms:created>
  <dcterms:modified xsi:type="dcterms:W3CDTF">2024-02-21T06:47:33Z</dcterms:modified>
</cp:coreProperties>
</file>