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357" r:id="rId2"/>
    <p:sldId id="257" r:id="rId3"/>
    <p:sldId id="397" r:id="rId4"/>
    <p:sldId id="472" r:id="rId5"/>
    <p:sldId id="482" r:id="rId6"/>
    <p:sldId id="480" r:id="rId7"/>
    <p:sldId id="489" r:id="rId8"/>
    <p:sldId id="484" r:id="rId9"/>
    <p:sldId id="478" r:id="rId10"/>
    <p:sldId id="483" r:id="rId11"/>
    <p:sldId id="481" r:id="rId12"/>
    <p:sldId id="485" r:id="rId13"/>
    <p:sldId id="479" r:id="rId14"/>
    <p:sldId id="453" r:id="rId15"/>
    <p:sldId id="477" r:id="rId16"/>
    <p:sldId id="263" r:id="rId17"/>
    <p:sldId id="486" r:id="rId18"/>
    <p:sldId id="487" r:id="rId19"/>
    <p:sldId id="488" r:id="rId2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0DE8CDD-35DF-4D33-AB4B-9237AEAE4DCB}">
          <p14:sldIdLst>
            <p14:sldId id="357"/>
            <p14:sldId id="257"/>
            <p14:sldId id="397"/>
            <p14:sldId id="472"/>
            <p14:sldId id="482"/>
            <p14:sldId id="480"/>
            <p14:sldId id="489"/>
            <p14:sldId id="484"/>
            <p14:sldId id="478"/>
            <p14:sldId id="483"/>
            <p14:sldId id="481"/>
            <p14:sldId id="485"/>
            <p14:sldId id="479"/>
            <p14:sldId id="453"/>
            <p14:sldId id="477"/>
          </p14:sldIdLst>
        </p14:section>
        <p14:section name="Namnlöst avsnitt" id="{8B6C1C04-D68E-4EBE-B0B3-C59E7BDDBE57}">
          <p14:sldIdLst>
            <p14:sldId id="263"/>
            <p14:sldId id="486"/>
            <p14:sldId id="487"/>
            <p14:sldId id="488"/>
          </p14:sldIdLst>
        </p14:section>
        <p14:section name="Jul" id="{6B7E3E9C-ED36-427D-BF22-5E2243E02B1F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ara Nordström" initials="KN" lastIdx="1" clrIdx="0">
    <p:extLst>
      <p:ext uri="{19B8F6BF-5375-455C-9EA6-DF929625EA0E}">
        <p15:presenceInfo xmlns:p15="http://schemas.microsoft.com/office/powerpoint/2012/main" userId="S::klara.nordstrom@mau.se::bbcbc8ff-0c7d-4692-a113-a5ac31615ef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BCB3"/>
    <a:srgbClr val="E4E4E4"/>
    <a:srgbClr val="E0E0E2"/>
    <a:srgbClr val="561827"/>
    <a:srgbClr val="5A2731"/>
    <a:srgbClr val="6C4F00"/>
    <a:srgbClr val="FF6600"/>
    <a:srgbClr val="000000"/>
    <a:srgbClr val="FFFFFF"/>
    <a:srgbClr val="0E72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93220" autoAdjust="0"/>
  </p:normalViewPr>
  <p:slideViewPr>
    <p:cSldViewPr snapToGrid="0" snapToObjects="1">
      <p:cViewPr varScale="1">
        <p:scale>
          <a:sx n="103" d="100"/>
          <a:sy n="103" d="100"/>
        </p:scale>
        <p:origin x="834" y="108"/>
      </p:cViewPr>
      <p:guideLst/>
    </p:cSldViewPr>
  </p:slideViewPr>
  <p:outlineViewPr>
    <p:cViewPr>
      <p:scale>
        <a:sx n="33" d="100"/>
        <a:sy n="33" d="100"/>
      </p:scale>
      <p:origin x="0" y="-561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09E49-57A3-4974-9992-298F5ABA5A6D}" type="datetimeFigureOut">
              <a:rPr lang="sv-SE" smtClean="0"/>
              <a:t>2024-01-29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A14AB-BBD0-4A47-B68D-F3F98AAE27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5810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0187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812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00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5322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9640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/>
          <p:cNvSpPr/>
          <p:nvPr userDrawn="1"/>
        </p:nvSpPr>
        <p:spPr>
          <a:xfrm flipH="1">
            <a:off x="10723418" y="2344189"/>
            <a:ext cx="1468582" cy="4513811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98679B-B54F-A643-B010-1017E81F6A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2343" y="2797903"/>
            <a:ext cx="8880042" cy="1791201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/>
              <a:t>Titel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A8EB5A-AEA9-5341-B7DD-5A426C62D41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72343" y="4616092"/>
            <a:ext cx="7060867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83BA3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Datum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6C1F7F9-6814-2C43-808E-EDE47956DD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119" y="396610"/>
            <a:ext cx="2050982" cy="5830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8" name="Isosceles Triangle 7"/>
          <p:cNvSpPr/>
          <p:nvPr userDrawn="1"/>
        </p:nvSpPr>
        <p:spPr>
          <a:xfrm>
            <a:off x="-3272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504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1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55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2" name="Bildobjekt 3">
            <a:extLst>
              <a:ext uri="{FF2B5EF4-FFF2-40B4-BE49-F238E27FC236}">
                <a16:creationId xmlns:a16="http://schemas.microsoft.com/office/drawing/2014/main" id="{9231BCCC-EE29-828E-429C-2EAC070BCAF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grayscl/>
          </a:blip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24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68680"/>
            <a:ext cx="5599670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0487" y="-17260"/>
            <a:ext cx="4901512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296313"/>
            <a:ext cx="5599670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2" name="Bildobjekt 3">
            <a:extLst>
              <a:ext uri="{FF2B5EF4-FFF2-40B4-BE49-F238E27FC236}">
                <a16:creationId xmlns:a16="http://schemas.microsoft.com/office/drawing/2014/main" id="{04A1A345-9293-ECA8-EAD4-74719B10C43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357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15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2630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7015" y="1300263"/>
            <a:ext cx="5044807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04193" y="1300263"/>
            <a:ext cx="4861936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2" name="Bildobjekt 3">
            <a:extLst>
              <a:ext uri="{FF2B5EF4-FFF2-40B4-BE49-F238E27FC236}">
                <a16:creationId xmlns:a16="http://schemas.microsoft.com/office/drawing/2014/main" id="{3290D87C-004B-6228-47D1-C429518A82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73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vsnittsrubrik">
    <p:bg>
      <p:bgPr>
        <a:solidFill>
          <a:srgbClr val="6F92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36800" y="3143250"/>
            <a:ext cx="7518400" cy="571501"/>
          </a:xfrm>
        </p:spPr>
        <p:txBody>
          <a:bodyPr anchor="t" anchorCtr="0">
            <a:normAutofit/>
          </a:bodyPr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Isosceles Triangle 10"/>
          <p:cNvSpPr/>
          <p:nvPr userDrawn="1"/>
        </p:nvSpPr>
        <p:spPr>
          <a:xfrm flipH="1">
            <a:off x="10958285" y="2667000"/>
            <a:ext cx="1233715" cy="41910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13" name="Isosceles Triangle 12"/>
          <p:cNvSpPr/>
          <p:nvPr userDrawn="1"/>
        </p:nvSpPr>
        <p:spPr>
          <a:xfrm>
            <a:off x="5041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6775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319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60" r:id="rId3"/>
    <p:sldLayoutId id="2147483656" r:id="rId4"/>
    <p:sldLayoutId id="2147483657" r:id="rId5"/>
    <p:sldLayoutId id="214748365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0EA8E285-EDEF-C94D-1181-69B97F027E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8228" y="5337777"/>
            <a:ext cx="3334215" cy="1114581"/>
          </a:xfrm>
          <a:prstGeom prst="rect">
            <a:avLst/>
          </a:prstGeom>
        </p:spPr>
      </p:pic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23118" y="2278063"/>
            <a:ext cx="10545763" cy="1500187"/>
          </a:xfrm>
          <a:prstGeom prst="rect">
            <a:avLst/>
          </a:prstGeo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Snart börjar… </a:t>
            </a:r>
          </a:p>
          <a:p>
            <a:r>
              <a:rPr lang="sv-SE" sz="3600" b="1" dirty="0">
                <a:solidFill>
                  <a:schemeClr val="bg1"/>
                </a:solidFill>
              </a:rPr>
              <a:t>Demo av version 2.36</a:t>
            </a:r>
          </a:p>
          <a:p>
            <a:br>
              <a:rPr lang="sv-SE" dirty="0">
                <a:solidFill>
                  <a:schemeClr val="bg1"/>
                </a:solidFill>
              </a:rPr>
            </a:br>
            <a:r>
              <a:rPr lang="sv-SE" dirty="0">
                <a:solidFill>
                  <a:schemeClr val="bg1"/>
                </a:solidFill>
              </a:rPr>
              <a:t>Mötet spelas in. Inspelningen och chatten kommer läggas upp på ladokkonsortiet.se. 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b="1" dirty="0">
                <a:solidFill>
                  <a:schemeClr val="bg1"/>
                </a:solidFill>
              </a:rPr>
              <a:t>Vill du vara anonym? </a:t>
            </a:r>
          </a:p>
          <a:p>
            <a:r>
              <a:rPr lang="sv-SE" dirty="0">
                <a:solidFill>
                  <a:schemeClr val="bg1"/>
                </a:solidFill>
              </a:rPr>
              <a:t>Stäng av kamera och mikrofon. Skicka direktmeddelanden i chatten till Moa Eriksson.</a:t>
            </a:r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F0CC1D79-4219-856A-24CC-171EE1E74D11}"/>
              </a:ext>
            </a:extLst>
          </p:cNvPr>
          <p:cNvGrpSpPr/>
          <p:nvPr/>
        </p:nvGrpSpPr>
        <p:grpSpPr>
          <a:xfrm>
            <a:off x="897468" y="5337778"/>
            <a:ext cx="4008361" cy="1114581"/>
            <a:chOff x="897468" y="5337778"/>
            <a:chExt cx="4008361" cy="1114581"/>
          </a:xfrm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9ABF3BD0-4BB3-F896-2BD4-6C06AD6E6F70}"/>
                </a:ext>
              </a:extLst>
            </p:cNvPr>
            <p:cNvSpPr/>
            <p:nvPr/>
          </p:nvSpPr>
          <p:spPr>
            <a:xfrm>
              <a:off x="897468" y="5337778"/>
              <a:ext cx="4008361" cy="1114581"/>
            </a:xfrm>
            <a:prstGeom prst="rect">
              <a:avLst/>
            </a:prstGeom>
            <a:solidFill>
              <a:srgbClr val="1A1A1A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5" name="Bildobjekt 4">
              <a:extLst>
                <a:ext uri="{FF2B5EF4-FFF2-40B4-BE49-F238E27FC236}">
                  <a16:creationId xmlns:a16="http://schemas.microsoft.com/office/drawing/2014/main" id="{5E83B391-A068-7CEE-8B3E-FD85FB24D8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-6999" r="67123" b="1"/>
            <a:stretch/>
          </p:blipFill>
          <p:spPr>
            <a:xfrm>
              <a:off x="897468" y="5876693"/>
              <a:ext cx="4008361" cy="575666"/>
            </a:xfrm>
            <a:prstGeom prst="rect">
              <a:avLst/>
            </a:prstGeom>
          </p:spPr>
        </p:pic>
      </p:grp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3FBDED3F-E26A-22E3-8D3E-7B961E7C7939}"/>
              </a:ext>
            </a:extLst>
          </p:cNvPr>
          <p:cNvSpPr/>
          <p:nvPr/>
        </p:nvSpPr>
        <p:spPr>
          <a:xfrm>
            <a:off x="930921" y="5798633"/>
            <a:ext cx="1745371" cy="676028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: rundade hörn 10">
            <a:extLst>
              <a:ext uri="{FF2B5EF4-FFF2-40B4-BE49-F238E27FC236}">
                <a16:creationId xmlns:a16="http://schemas.microsoft.com/office/drawing/2014/main" id="{C2DFA834-450D-1B7D-E3A1-C9AC6FB7ACFC}"/>
              </a:ext>
            </a:extLst>
          </p:cNvPr>
          <p:cNvSpPr/>
          <p:nvPr/>
        </p:nvSpPr>
        <p:spPr>
          <a:xfrm>
            <a:off x="5225148" y="5383132"/>
            <a:ext cx="1244808" cy="41625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5577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6591AA6-9193-FC0A-4AA3-7704DFB3A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CC9392D-4B63-9940-0B3B-2D891D177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Studentuppgifter</a:t>
            </a:r>
            <a:r>
              <a:rPr lang="sv-SE" dirty="0"/>
              <a:t>: Vyn för inläggning av skyddade identitetsuppgifter har förenklats.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96408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6591AA6-9193-FC0A-4AA3-7704DFB3A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CC9392D-4B63-9940-0B3B-2D891D177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Ladok för studenter och Ladok för personal</a:t>
            </a:r>
            <a:r>
              <a:rPr lang="sv-SE" dirty="0"/>
              <a:t>: Utloggningen ur Ladok har förbättrats, i syfte att minska risken för att tidigare inloggningssession återanvänds vid ny inloggning.</a:t>
            </a:r>
          </a:p>
          <a:p>
            <a:r>
              <a:rPr lang="sv-SE" b="1" dirty="0"/>
              <a:t>Ladok för studenter:</a:t>
            </a:r>
            <a:r>
              <a:rPr lang="sv-SE" dirty="0"/>
              <a:t> Förbättrat felmeddelande vid inloggning via </a:t>
            </a:r>
            <a:r>
              <a:rPr lang="sv-SE" dirty="0" err="1"/>
              <a:t>eduID</a:t>
            </a:r>
            <a:r>
              <a:rPr lang="sv-SE" dirty="0"/>
              <a:t> med bekräftat konto utan svenskt personnummer.</a:t>
            </a:r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11349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6591AA6-9193-FC0A-4AA3-7704DFB3A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CC9392D-4B63-9940-0B3B-2D891D177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Uppföljning: </a:t>
            </a:r>
            <a:r>
              <a:rPr lang="sv-SE" dirty="0"/>
              <a:t>Som tidigare aviserats så har nu information om nya studieavgiftshanteringen tagits bort från objekten BI_REGISTRERINGAR och BI_FORVANTATTILLFALLESDELTAGANDE och kan istället hämtas från BI_STUDIEAVGIFTSBETALNING. De tidigare temporära BI-objekten kommer att tas bort i nästa version.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2992268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6591AA6-9193-FC0A-4AA3-7704DFB3A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CC9392D-4B63-9940-0B3B-2D891D177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EMIL-filen</a:t>
            </a:r>
            <a:r>
              <a:rPr lang="sv-SE" dirty="0"/>
              <a:t>: Numera ersätts hårda radbrytningar med ny rad i syfte att öka kompatibiliteten med integration med antagning.se samt inte skicka med formateringstecken i klartext i berörda textfält.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43688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Viktiga rättningar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E86E8A-9A1D-4939-B245-D28795A65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Aktivitetstillfällen</a:t>
            </a:r>
            <a:r>
              <a:rPr lang="sv-SE" dirty="0"/>
              <a:t>: Aviseringen av antal anmälda fungerar nu även om man ändrar till ett högre antal för avisering.</a:t>
            </a:r>
          </a:p>
          <a:p>
            <a:r>
              <a:rPr lang="sv-SE" b="1" dirty="0"/>
              <a:t>Examen</a:t>
            </a:r>
            <a:r>
              <a:rPr lang="sv-SE" dirty="0"/>
              <a:t>: Systemaktiviteten "Bevis: Ta fram bevisdokument" krävs nu för att kunna hämta bevisdokument i beslutsvyn.</a:t>
            </a:r>
          </a:p>
          <a:p>
            <a:r>
              <a:rPr lang="sv-SE" b="1" dirty="0"/>
              <a:t>Plan</a:t>
            </a:r>
            <a:r>
              <a:rPr lang="sv-SE" dirty="0"/>
              <a:t>: Nu visas inte den svenska texten i det engelska textfältet om det engelska textfältet är tomt sedan tidigare.</a:t>
            </a:r>
            <a:br>
              <a:rPr lang="sv-SE" dirty="0"/>
            </a:br>
            <a:br>
              <a:rPr lang="sv-SE" dirty="0"/>
            </a:b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700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6591AA6-9193-FC0A-4AA3-7704DFB3A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Ändrade systemaktiviteter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CC9392D-4B63-9940-0B3B-2D891D177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"Utbildningsinformation: Skapa och ändra plan för utbildning" och "Utbildningsinformation: Ändra plan för utbildning" ger nu behörighet att ändra "Giltig från och med" på en ej beslutad plan. Tidigare krävdes att man hade behörighet att besluta plan för utbildning.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95270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384860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0E97F45F-6D8D-E392-5335-4EE962B73F19}"/>
              </a:ext>
            </a:extLst>
          </p:cNvPr>
          <p:cNvSpPr txBox="1">
            <a:spLocks/>
          </p:cNvSpPr>
          <p:nvPr/>
        </p:nvSpPr>
        <p:spPr>
          <a:xfrm>
            <a:off x="717015" y="573254"/>
            <a:ext cx="10149114" cy="727633"/>
          </a:xfrm>
        </p:spPr>
        <p:txBody>
          <a:bodyPr anchor="t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 cap="none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indent="0" algn="l">
              <a:spcBef>
                <a:spcPts val="600"/>
              </a:spcBef>
              <a:buNone/>
            </a:pPr>
            <a:r>
              <a:rPr lang="sv-SE" b="1" dirty="0">
                <a:solidFill>
                  <a:schemeClr val="bg1"/>
                </a:solidFill>
              </a:rPr>
              <a:t>Individuell studieplan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B7360D6-11E0-0A6E-E150-B9A7AB77E994}"/>
              </a:ext>
            </a:extLst>
          </p:cNvPr>
          <p:cNvSpPr txBox="1">
            <a:spLocks/>
          </p:cNvSpPr>
          <p:nvPr/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Det går nu att skapa flera individuella studieplaner för en doktorand, vilket används när doktorander byter tillfälle eller ämne.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Information om avklarad, avbrott och uppehåll visas på den individuella studieplanen.</a:t>
            </a:r>
            <a:br>
              <a:rPr lang="sv-SE" dirty="0">
                <a:solidFill>
                  <a:schemeClr val="bg1"/>
                </a:solidFill>
              </a:rPr>
            </a:br>
            <a:endParaRPr lang="sv-SE" dirty="0">
              <a:solidFill>
                <a:schemeClr val="bg1"/>
              </a:solidFill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211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0E97F45F-6D8D-E392-5335-4EE962B73F19}"/>
              </a:ext>
            </a:extLst>
          </p:cNvPr>
          <p:cNvSpPr txBox="1">
            <a:spLocks/>
          </p:cNvSpPr>
          <p:nvPr/>
        </p:nvSpPr>
        <p:spPr>
          <a:xfrm>
            <a:off x="717015" y="573254"/>
            <a:ext cx="10149114" cy="727633"/>
          </a:xfrm>
        </p:spPr>
        <p:txBody>
          <a:bodyPr anchor="t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 cap="none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indent="0" algn="l">
              <a:spcBef>
                <a:spcPts val="600"/>
              </a:spcBef>
              <a:buNone/>
            </a:pPr>
            <a:r>
              <a:rPr lang="sv-SE" b="1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B7360D6-11E0-0A6E-E150-B9A7AB77E994}"/>
              </a:ext>
            </a:extLst>
          </p:cNvPr>
          <p:cNvSpPr txBox="1">
            <a:spLocks/>
          </p:cNvSpPr>
          <p:nvPr/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I beslutade planer går det att uppdatera de olåsta engelska attributen med värden som lagts in på utbildningen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Användare med behörighet att redigera beslutade attributvärden har nu möjlighet att uppdatera ingående delar i beslutade planer. 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Valet "Uppdatera ingående delar" påverkar nu endast vald planupplaga.</a:t>
            </a:r>
            <a:br>
              <a:rPr lang="sv-SE" dirty="0">
                <a:solidFill>
                  <a:schemeClr val="bg1"/>
                </a:solidFill>
              </a:rPr>
            </a:b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3625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0E97F45F-6D8D-E392-5335-4EE962B73F19}"/>
              </a:ext>
            </a:extLst>
          </p:cNvPr>
          <p:cNvSpPr txBox="1">
            <a:spLocks/>
          </p:cNvSpPr>
          <p:nvPr/>
        </p:nvSpPr>
        <p:spPr>
          <a:xfrm>
            <a:off x="717015" y="573254"/>
            <a:ext cx="10149114" cy="727633"/>
          </a:xfrm>
        </p:spPr>
        <p:txBody>
          <a:bodyPr anchor="t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 cap="none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indent="0" algn="l">
              <a:spcBef>
                <a:spcPts val="600"/>
              </a:spcBef>
              <a:buNone/>
            </a:pPr>
            <a:r>
              <a:rPr lang="sv-SE" b="1" dirty="0">
                <a:solidFill>
                  <a:schemeClr val="bg1"/>
                </a:solidFill>
              </a:rPr>
              <a:t>Processtöd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B7360D6-11E0-0A6E-E150-B9A7AB77E994}"/>
              </a:ext>
            </a:extLst>
          </p:cNvPr>
          <p:cNvSpPr txBox="1">
            <a:spLocks/>
          </p:cNvSpPr>
          <p:nvPr/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Det går nu att dölja alla flikar förutom ”Att göra” och ”Sammanfattning” via processuppgiftskonfigurationen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093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sz="1900" b="1" dirty="0">
                <a:solidFill>
                  <a:schemeClr val="tx1"/>
                </a:solidFill>
              </a:rPr>
              <a:t>Klara Nordström, </a:t>
            </a:r>
            <a:r>
              <a:rPr lang="sv-SE" sz="1900" dirty="0">
                <a:solidFill>
                  <a:schemeClr val="tx1"/>
                </a:solidFill>
              </a:rPr>
              <a:t>användarstöd och kommunikation </a:t>
            </a:r>
          </a:p>
          <a:p>
            <a:r>
              <a:rPr lang="sv-SE" sz="1900" b="1" dirty="0">
                <a:solidFill>
                  <a:schemeClr val="tx1"/>
                </a:solidFill>
              </a:rPr>
              <a:t>Moa Eriksson, </a:t>
            </a:r>
            <a:r>
              <a:rPr lang="sv-SE" sz="1900" dirty="0">
                <a:solidFill>
                  <a:schemeClr val="tx1"/>
                </a:solidFill>
              </a:rPr>
              <a:t>användarstöd och kommunikation</a:t>
            </a:r>
          </a:p>
          <a:p>
            <a:endParaRPr lang="sv-SE" dirty="0"/>
          </a:p>
          <a:p>
            <a:r>
              <a:rPr lang="sv-SE" dirty="0"/>
              <a:t>29 januari 2024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2C774F7-3019-5C45-A23F-88D15036D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342" y="2797903"/>
            <a:ext cx="10666217" cy="1791201"/>
          </a:xfrm>
        </p:spPr>
        <p:txBody>
          <a:bodyPr/>
          <a:lstStyle/>
          <a:p>
            <a:r>
              <a:rPr lang="sv-SE" dirty="0"/>
              <a:t>Demo av version 2.36</a:t>
            </a:r>
          </a:p>
        </p:txBody>
      </p:sp>
    </p:spTree>
    <p:extLst>
      <p:ext uri="{BB962C8B-B14F-4D97-AF65-F5344CB8AC3E}">
        <p14:creationId xmlns:p14="http://schemas.microsoft.com/office/powerpoint/2010/main" val="922104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Detta kommer demonstreras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7015" y="1300887"/>
            <a:ext cx="9882561" cy="4866449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sv-SE" dirty="0"/>
              <a:t>Individuell studieplan: Skapa flera ISP för en doktorand</a:t>
            </a:r>
          </a:p>
          <a:p>
            <a:r>
              <a:rPr lang="sv-SE" dirty="0"/>
              <a:t>Plan: Uppdatera olåsta attribut och Uppdatera ingående delar i beslutade planer</a:t>
            </a:r>
          </a:p>
          <a:p>
            <a:r>
              <a:rPr lang="sv-SE" dirty="0"/>
              <a:t>Process: Dölj flikar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794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6591AA6-9193-FC0A-4AA3-7704DFB3A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CC9392D-4B63-9940-0B3B-2D891D177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Utbildningsinformation: </a:t>
            </a:r>
            <a:r>
              <a:rPr lang="sv-SE" dirty="0"/>
              <a:t>Om flera radbrytningar läggs in i fält med formaterad text ('texteditorn') så sparas nu de tomma raderna. Tidigare blev det endast en radbrytning.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15210FCE-2AB0-40BD-E9A6-7B4A6E35C2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044" y="2653788"/>
            <a:ext cx="5163271" cy="1895740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9582797F-C3D3-18F8-0067-E09DD4F2AF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0206" y="2653788"/>
            <a:ext cx="6272327" cy="189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002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6591AA6-9193-FC0A-4AA3-7704DFB3A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CC9392D-4B63-9940-0B3B-2D891D177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Processtöd</a:t>
            </a:r>
          </a:p>
          <a:p>
            <a:r>
              <a:rPr lang="sv-SE" dirty="0"/>
              <a:t>Om en flik konfigureras för att både döljas och markeras så visas nu ingen länk till den markerade och dolda fliken i "Att göra"-fliken.</a:t>
            </a:r>
          </a:p>
          <a:p>
            <a:r>
              <a:rPr lang="sv-SE" dirty="0"/>
              <a:t>När ny processkonfiguration skapas sorteras nu listan med Processtyper i bokstavsordning. </a:t>
            </a:r>
          </a:p>
          <a:p>
            <a:r>
              <a:rPr lang="sv-SE" dirty="0"/>
              <a:t>Svensk benämning krävs nu för att kunna spara en processkonfiguration.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1D78DF20-7208-1DB4-F735-C61340AF75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7908" y="2494497"/>
            <a:ext cx="4867954" cy="1428949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7DD64359-A8BD-B1C1-2875-4158951793A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0406"/>
          <a:stretch/>
        </p:blipFill>
        <p:spPr>
          <a:xfrm>
            <a:off x="775212" y="3250959"/>
            <a:ext cx="6397874" cy="3465878"/>
          </a:xfrm>
          <a:prstGeom prst="rect">
            <a:avLst/>
          </a:prstGeom>
        </p:spPr>
      </p:pic>
      <p:sp>
        <p:nvSpPr>
          <p:cNvPr id="8" name="Pil: höger 7">
            <a:extLst>
              <a:ext uri="{FF2B5EF4-FFF2-40B4-BE49-F238E27FC236}">
                <a16:creationId xmlns:a16="http://schemas.microsoft.com/office/drawing/2014/main" id="{4CD086BD-335E-85C2-2C3D-0D3BD73036DF}"/>
              </a:ext>
            </a:extLst>
          </p:cNvPr>
          <p:cNvSpPr/>
          <p:nvPr/>
        </p:nvSpPr>
        <p:spPr>
          <a:xfrm>
            <a:off x="108872" y="4097466"/>
            <a:ext cx="699642" cy="336556"/>
          </a:xfrm>
          <a:prstGeom prst="righ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il: höger 8">
            <a:extLst>
              <a:ext uri="{FF2B5EF4-FFF2-40B4-BE49-F238E27FC236}">
                <a16:creationId xmlns:a16="http://schemas.microsoft.com/office/drawing/2014/main" id="{5087A0DA-10BB-EE28-1D88-735E7A013892}"/>
              </a:ext>
            </a:extLst>
          </p:cNvPr>
          <p:cNvSpPr/>
          <p:nvPr/>
        </p:nvSpPr>
        <p:spPr>
          <a:xfrm>
            <a:off x="83977" y="4648544"/>
            <a:ext cx="699642" cy="336556"/>
          </a:xfrm>
          <a:prstGeom prst="righ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6956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6591AA6-9193-FC0A-4AA3-7704DFB3A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CC9392D-4B63-9940-0B3B-2D891D177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Tillgodoräknande: </a:t>
            </a:r>
            <a:r>
              <a:rPr lang="sv-SE" dirty="0"/>
              <a:t>Aviseringen vid tilldelning av handläggare är rättad, då tidigare meddelande innehöll felaktigheter.</a:t>
            </a:r>
          </a:p>
          <a:p>
            <a:pPr marL="0" indent="0">
              <a:buNone/>
            </a:pPr>
            <a:endParaRPr lang="sv-SE" b="1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5876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797E71A9-F889-3F92-EA9A-8ED60ACF74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48" b="5545"/>
          <a:stretch/>
        </p:blipFill>
        <p:spPr>
          <a:xfrm>
            <a:off x="6456787" y="-1"/>
            <a:ext cx="5909777" cy="6988629"/>
          </a:xfrm>
          <a:prstGeom prst="rect">
            <a:avLst/>
          </a:prstGeom>
        </p:spPr>
      </p:pic>
      <p:sp>
        <p:nvSpPr>
          <p:cNvPr id="5" name="Rubrik 4">
            <a:extLst>
              <a:ext uri="{FF2B5EF4-FFF2-40B4-BE49-F238E27FC236}">
                <a16:creationId xmlns:a16="http://schemas.microsoft.com/office/drawing/2014/main" id="{56591AA6-9193-FC0A-4AA3-7704DFB3A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CC9392D-4B63-9940-0B3B-2D891D177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015" y="1300887"/>
            <a:ext cx="5833075" cy="3900145"/>
          </a:xfrm>
        </p:spPr>
        <p:txBody>
          <a:bodyPr/>
          <a:lstStyle/>
          <a:p>
            <a:pPr marL="0" indent="0">
              <a:buNone/>
            </a:pPr>
            <a:r>
              <a:rPr lang="sv-SE" b="1" dirty="0"/>
              <a:t>Nya studieavgiftshanteringen</a:t>
            </a:r>
          </a:p>
          <a:p>
            <a:r>
              <a:rPr lang="sv-SE" dirty="0"/>
              <a:t>Studentens personnummer har lagts till i sidhuvudet på fakturor och betalningsbekräftelser. Lärosätets namn har tagits bort från raden under loggan.</a:t>
            </a:r>
          </a:p>
          <a:p>
            <a:r>
              <a:rPr lang="sv-SE" dirty="0"/>
              <a:t>Betalningsinformationen visas samlad i en ruta på fakturan, så det framgår tydligare.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DBD994C-FB32-4F15-A995-DBC15A68EA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0253" y="18461"/>
            <a:ext cx="873438" cy="933263"/>
          </a:xfrm>
          <a:prstGeom prst="rect">
            <a:avLst/>
          </a:prstGeom>
        </p:spPr>
      </p:pic>
      <p:sp>
        <p:nvSpPr>
          <p:cNvPr id="8" name="Pil: höger 7">
            <a:extLst>
              <a:ext uri="{FF2B5EF4-FFF2-40B4-BE49-F238E27FC236}">
                <a16:creationId xmlns:a16="http://schemas.microsoft.com/office/drawing/2014/main" id="{FA935A9E-94EB-AFF7-8023-D04936E0C55C}"/>
              </a:ext>
            </a:extLst>
          </p:cNvPr>
          <p:cNvSpPr/>
          <p:nvPr/>
        </p:nvSpPr>
        <p:spPr>
          <a:xfrm>
            <a:off x="10527274" y="723974"/>
            <a:ext cx="699642" cy="336556"/>
          </a:xfrm>
          <a:prstGeom prst="righ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il: höger 8">
            <a:extLst>
              <a:ext uri="{FF2B5EF4-FFF2-40B4-BE49-F238E27FC236}">
                <a16:creationId xmlns:a16="http://schemas.microsoft.com/office/drawing/2014/main" id="{064DABAA-960F-7213-5325-80D907CD3DDC}"/>
              </a:ext>
            </a:extLst>
          </p:cNvPr>
          <p:cNvSpPr/>
          <p:nvPr/>
        </p:nvSpPr>
        <p:spPr>
          <a:xfrm>
            <a:off x="6273285" y="742302"/>
            <a:ext cx="699642" cy="336556"/>
          </a:xfrm>
          <a:prstGeom prst="righ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il: höger 9">
            <a:extLst>
              <a:ext uri="{FF2B5EF4-FFF2-40B4-BE49-F238E27FC236}">
                <a16:creationId xmlns:a16="http://schemas.microsoft.com/office/drawing/2014/main" id="{5B3C2670-0271-F585-782F-9C218E38FA67}"/>
              </a:ext>
            </a:extLst>
          </p:cNvPr>
          <p:cNvSpPr/>
          <p:nvPr/>
        </p:nvSpPr>
        <p:spPr>
          <a:xfrm rot="5400000">
            <a:off x="9757061" y="4797190"/>
            <a:ext cx="699642" cy="336556"/>
          </a:xfrm>
          <a:prstGeom prst="righ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566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6591AA6-9193-FC0A-4AA3-7704DFB3A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CC9392D-4B63-9940-0B3B-2D891D177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Nya studieavgiftshanteringen</a:t>
            </a:r>
          </a:p>
          <a:p>
            <a:r>
              <a:rPr lang="sv-SE" dirty="0"/>
              <a:t>Studentens personnummer har lagts till i sidhuvudet på fakturor och betalningsbekräftelser. Lärosätets namn har tagits bort från raden under loggan.</a:t>
            </a:r>
          </a:p>
          <a:p>
            <a:r>
              <a:rPr lang="sv-SE" dirty="0"/>
              <a:t>Betalningsinformationen visas samlad i en ruta på fakturan, så det framgår tydligare.</a:t>
            </a:r>
          </a:p>
          <a:p>
            <a:r>
              <a:rPr lang="sv-SE" dirty="0"/>
              <a:t>Fem nya betalstatusar på fakturor: </a:t>
            </a:r>
          </a:p>
          <a:p>
            <a:pPr lvl="1"/>
            <a:r>
              <a:rPr lang="sv-SE" dirty="0"/>
              <a:t>Helt betald = </a:t>
            </a:r>
            <a:r>
              <a:rPr lang="sv-SE" i="1" dirty="0"/>
              <a:t>Hel inbetalning eller fakturan täcks helt av inbetalningar</a:t>
            </a:r>
          </a:p>
          <a:p>
            <a:pPr lvl="1"/>
            <a:r>
              <a:rPr lang="sv-SE" dirty="0"/>
              <a:t>Helt stipendium = </a:t>
            </a:r>
            <a:r>
              <a:rPr lang="sv-SE" i="1" dirty="0"/>
              <a:t>Fakturans täcks helt av stipendium</a:t>
            </a:r>
          </a:p>
          <a:p>
            <a:pPr lvl="1"/>
            <a:r>
              <a:rPr lang="sv-SE" dirty="0"/>
              <a:t>Betald och stipendium = </a:t>
            </a:r>
            <a:r>
              <a:rPr lang="sv-SE" i="1" dirty="0"/>
              <a:t>Fakturan har både inbetalningar och stipendium</a:t>
            </a:r>
          </a:p>
          <a:p>
            <a:pPr lvl="1"/>
            <a:r>
              <a:rPr lang="sv-SE" dirty="0"/>
              <a:t>Undantag på faktura</a:t>
            </a:r>
          </a:p>
          <a:p>
            <a:pPr lvl="1"/>
            <a:r>
              <a:rPr lang="sv-SE" dirty="0"/>
              <a:t>Undantag på utbildning</a:t>
            </a:r>
          </a:p>
          <a:p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814BAE56-F31C-178B-C515-33FEFCE802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0342" y="4552628"/>
            <a:ext cx="2721658" cy="1805403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70C0A96D-31F0-34F9-7E8D-5D2DE8ED52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9465"/>
          <a:stretch/>
        </p:blipFill>
        <p:spPr>
          <a:xfrm>
            <a:off x="5396103" y="4552628"/>
            <a:ext cx="3829345" cy="2305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371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6591AA6-9193-FC0A-4AA3-7704DFB3A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CC9392D-4B63-9940-0B3B-2D891D177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Bevisinformation</a:t>
            </a:r>
            <a:r>
              <a:rPr lang="sv-SE" dirty="0"/>
              <a:t>: "Redigera inställningar för dokument" (som tidigare funnits under Bevisinformation → Bevisinställningar) är nu borttagen. Alla dokument som hör till bevisärendet sammanfogas numera alltid till ett dokument.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73623278"/>
      </p:ext>
    </p:extLst>
  </p:cSld>
  <p:clrMapOvr>
    <a:masterClrMapping/>
  </p:clrMapOvr>
</p:sld>
</file>

<file path=ppt/theme/theme1.xml><?xml version="1.0" encoding="utf-8"?>
<a:theme xmlns:a="http://schemas.openxmlformats.org/drawingml/2006/main" name="Rubrik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20856</TotalTime>
  <Words>714</Words>
  <Application>Microsoft Office PowerPoint</Application>
  <PresentationFormat>Bredbild</PresentationFormat>
  <Paragraphs>71</Paragraphs>
  <Slides>19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2" baseType="lpstr">
      <vt:lpstr>Arial</vt:lpstr>
      <vt:lpstr>Calibri</vt:lpstr>
      <vt:lpstr>Rubriksidor</vt:lpstr>
      <vt:lpstr>PowerPoint-presentation</vt:lpstr>
      <vt:lpstr>Demo av version 2.36</vt:lpstr>
      <vt:lpstr>Detta kommer demonstreras</vt:lpstr>
      <vt:lpstr>Andra förbättringar</vt:lpstr>
      <vt:lpstr>Andra förbättringar</vt:lpstr>
      <vt:lpstr>Andra förbättringar</vt:lpstr>
      <vt:lpstr>Andra förbättringar</vt:lpstr>
      <vt:lpstr>Andra förbättringar</vt:lpstr>
      <vt:lpstr>Andra förbättringar</vt:lpstr>
      <vt:lpstr>Andra förbättringar</vt:lpstr>
      <vt:lpstr>Andra förbättringar</vt:lpstr>
      <vt:lpstr>Andra förbättringar</vt:lpstr>
      <vt:lpstr>Andra förbättringar</vt:lpstr>
      <vt:lpstr>Viktiga rättningar</vt:lpstr>
      <vt:lpstr>Ändrade systemaktiviteter</vt:lpstr>
      <vt:lpstr>DEMO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Sprintdemo</dc:title>
  <dc:creator>Microsoft Office User</dc:creator>
  <cp:lastModifiedBy>Klara Nordström</cp:lastModifiedBy>
  <cp:revision>1157</cp:revision>
  <dcterms:created xsi:type="dcterms:W3CDTF">2021-02-26T13:28:00Z</dcterms:created>
  <dcterms:modified xsi:type="dcterms:W3CDTF">2024-01-29T10:45:14Z</dcterms:modified>
</cp:coreProperties>
</file>