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2"/>
  </p:notesMasterIdLst>
  <p:sldIdLst>
    <p:sldId id="257" r:id="rId5"/>
    <p:sldId id="655" r:id="rId6"/>
    <p:sldId id="635" r:id="rId7"/>
    <p:sldId id="594" r:id="rId8"/>
    <p:sldId id="648" r:id="rId9"/>
    <p:sldId id="649" r:id="rId10"/>
    <p:sldId id="636" r:id="rId11"/>
    <p:sldId id="595" r:id="rId12"/>
    <p:sldId id="596" r:id="rId13"/>
    <p:sldId id="634" r:id="rId14"/>
    <p:sldId id="597" r:id="rId15"/>
    <p:sldId id="637" r:id="rId16"/>
    <p:sldId id="638" r:id="rId17"/>
    <p:sldId id="639" r:id="rId18"/>
    <p:sldId id="640" r:id="rId19"/>
    <p:sldId id="642" r:id="rId20"/>
    <p:sldId id="643" r:id="rId21"/>
    <p:sldId id="644" r:id="rId22"/>
    <p:sldId id="645" r:id="rId23"/>
    <p:sldId id="646" r:id="rId24"/>
    <p:sldId id="599" r:id="rId25"/>
    <p:sldId id="600" r:id="rId26"/>
    <p:sldId id="650" r:id="rId27"/>
    <p:sldId id="651" r:id="rId28"/>
    <p:sldId id="601" r:id="rId29"/>
    <p:sldId id="602" r:id="rId30"/>
    <p:sldId id="598" r:id="rId31"/>
    <p:sldId id="603" r:id="rId32"/>
    <p:sldId id="606" r:id="rId33"/>
    <p:sldId id="604" r:id="rId34"/>
    <p:sldId id="607" r:id="rId35"/>
    <p:sldId id="608" r:id="rId36"/>
    <p:sldId id="610" r:id="rId37"/>
    <p:sldId id="609" r:id="rId38"/>
    <p:sldId id="611" r:id="rId39"/>
    <p:sldId id="647" r:id="rId40"/>
    <p:sldId id="612" r:id="rId41"/>
    <p:sldId id="613" r:id="rId42"/>
    <p:sldId id="614" r:id="rId43"/>
    <p:sldId id="618" r:id="rId44"/>
    <p:sldId id="616" r:id="rId45"/>
    <p:sldId id="619" r:id="rId46"/>
    <p:sldId id="622" r:id="rId47"/>
    <p:sldId id="623" r:id="rId48"/>
    <p:sldId id="624" r:id="rId49"/>
    <p:sldId id="625" r:id="rId50"/>
    <p:sldId id="626" r:id="rId51"/>
    <p:sldId id="628" r:id="rId52"/>
    <p:sldId id="621" r:id="rId53"/>
    <p:sldId id="629" r:id="rId54"/>
    <p:sldId id="630" r:id="rId55"/>
    <p:sldId id="631" r:id="rId56"/>
    <p:sldId id="632" r:id="rId57"/>
    <p:sldId id="653" r:id="rId58"/>
    <p:sldId id="652" r:id="rId59"/>
    <p:sldId id="593" r:id="rId60"/>
    <p:sldId id="654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69A0"/>
    <a:srgbClr val="406125"/>
    <a:srgbClr val="FFF2CC"/>
    <a:srgbClr val="DAE8FC"/>
    <a:srgbClr val="819494"/>
    <a:srgbClr val="77B345"/>
    <a:srgbClr val="DDE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2C34A5-6B76-4F6D-99F8-46671367C271}" v="51" dt="2023-12-14T09:19:02.406"/>
    <p1510:client id="{F10CA8FB-7351-4874-A348-E94D88D0B262}" v="10" dt="2023-12-14T09:32:39.8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3" autoAdjust="0"/>
    <p:restoredTop sz="73697" autoAdjust="0"/>
  </p:normalViewPr>
  <p:slideViewPr>
    <p:cSldViewPr snapToGrid="0" showGuides="1">
      <p:cViewPr varScale="1">
        <p:scale>
          <a:sx n="101" d="100"/>
          <a:sy n="101" d="100"/>
        </p:scale>
        <p:origin x="138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70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A5DE0-3944-4FE5-B391-A18AF5F35563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4BDC3-CB0C-478D-B691-6809767094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7593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4BDC3-CB0C-478D-B691-68097670942A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4536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4BDC3-CB0C-478D-B691-68097670942A}" type="slidenum">
              <a:rPr lang="sv-SE" smtClean="0"/>
              <a:t>41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9259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4BDC3-CB0C-478D-B691-68097670942A}" type="slidenum">
              <a:rPr lang="sv-SE" smtClean="0"/>
              <a:t>42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2010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4BDC3-CB0C-478D-B691-68097670942A}" type="slidenum">
              <a:rPr lang="sv-SE" smtClean="0"/>
              <a:t>43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6318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4BDC3-CB0C-478D-B691-68097670942A}" type="slidenum">
              <a:rPr lang="sv-SE" smtClean="0"/>
              <a:t>44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7657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4BDC3-CB0C-478D-B691-68097670942A}" type="slidenum">
              <a:rPr lang="sv-SE" smtClean="0"/>
              <a:t>45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3148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4BDC3-CB0C-478D-B691-68097670942A}" type="slidenum">
              <a:rPr lang="sv-SE" smtClean="0"/>
              <a:t>46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3834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4BDC3-CB0C-478D-B691-68097670942A}" type="slidenum">
              <a:rPr lang="sv-SE" smtClean="0"/>
              <a:t>47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6560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4BDC3-CB0C-478D-B691-68097670942A}" type="slidenum">
              <a:rPr lang="sv-SE" smtClean="0"/>
              <a:t>48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45347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4BDC3-CB0C-478D-B691-68097670942A}" type="slidenum">
              <a:rPr lang="sv-SE" smtClean="0"/>
              <a:t>51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82785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4BDC3-CB0C-478D-B691-68097670942A}" type="slidenum">
              <a:rPr lang="sv-SE" smtClean="0"/>
              <a:t>52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2823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4BDC3-CB0C-478D-B691-68097670942A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7848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4BDC3-CB0C-478D-B691-68097670942A}" type="slidenum">
              <a:rPr lang="sv-SE" smtClean="0"/>
              <a:t>53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65708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4BDC3-CB0C-478D-B691-68097670942A}" type="slidenum">
              <a:rPr lang="sv-SE" smtClean="0"/>
              <a:t>54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4535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4BDC3-CB0C-478D-B691-68097670942A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5265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4BDC3-CB0C-478D-B691-68097670942A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0263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4BDC3-CB0C-478D-B691-68097670942A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512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4BDC3-CB0C-478D-B691-68097670942A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4643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4BDC3-CB0C-478D-B691-68097670942A}" type="slidenum">
              <a:rPr lang="sv-SE" smtClean="0"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8966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4BDC3-CB0C-478D-B691-68097670942A}" type="slidenum">
              <a:rPr lang="sv-SE" smtClean="0"/>
              <a:t>39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3216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4BDC3-CB0C-478D-B691-68097670942A}" type="slidenum">
              <a:rPr lang="sv-SE" smtClean="0"/>
              <a:t>40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4401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62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7141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5610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2459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2875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9353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9170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890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453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481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963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086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397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5067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139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5151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3B890-C584-4436-9BE6-626BA199B66E}" type="datetimeFigureOut">
              <a:rPr lang="sv-SE" smtClean="0"/>
              <a:t>2023-12-14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382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emste@kth.se" TargetMode="External"/><Relationship Id="rId2" Type="http://schemas.openxmlformats.org/officeDocument/2006/relationships/hyperlink" Target="https://ladokkonsortiet.se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699ED0-9A61-0B3E-87A3-C0250A56E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6" y="2404534"/>
            <a:ext cx="8150739" cy="1646302"/>
          </a:xfrm>
        </p:spPr>
        <p:txBody>
          <a:bodyPr/>
          <a:lstStyle/>
          <a:p>
            <a:pPr algn="l"/>
            <a:r>
              <a:rPr lang="sv-SE" dirty="0">
                <a:solidFill>
                  <a:schemeClr val="tx1"/>
                </a:solidFill>
              </a:rPr>
              <a:t>Utbudsomgång</a:t>
            </a:r>
            <a:br>
              <a:rPr lang="sv-SE" dirty="0">
                <a:solidFill>
                  <a:schemeClr val="tx1"/>
                </a:solidFill>
              </a:rPr>
            </a:br>
            <a:r>
              <a:rPr lang="sv-SE" dirty="0">
                <a:solidFill>
                  <a:schemeClr val="tx1"/>
                </a:solidFill>
              </a:rPr>
              <a:t>Hantering av program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E24129F-210C-B58F-21DB-9908D2229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4303382"/>
            <a:ext cx="7766936" cy="1096899"/>
          </a:xfrm>
        </p:spPr>
        <p:txBody>
          <a:bodyPr>
            <a:normAutofit lnSpcReduction="10000"/>
          </a:bodyPr>
          <a:lstStyle/>
          <a:p>
            <a:pPr algn="l"/>
            <a:r>
              <a:rPr lang="sv-SE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Tematräff 03 </a:t>
            </a:r>
          </a:p>
          <a:p>
            <a:pPr algn="l"/>
            <a:r>
              <a:rPr lang="sv-SE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2023-12-14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256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EB35CC2-C596-E7F3-0962-6A8F9AF3C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en utbudsomgång?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FAA34FAE-9B69-722D-4D1C-04B7FF922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sv-SE" b="0" i="0" dirty="0">
                <a:solidFill>
                  <a:srgbClr val="172B4D"/>
                </a:solidFill>
                <a:effectLst/>
                <a:latin typeface="-apple-system"/>
              </a:rPr>
              <a:t>En utbudsomgång är en paketering av utbildningar/tillfällen som planeras tillsammans inom ramen för en gemensam process med en gemensam tidplan.</a:t>
            </a:r>
          </a:p>
          <a:p>
            <a:pPr algn="l"/>
            <a:r>
              <a:rPr lang="sv-SE" b="0" i="0" dirty="0">
                <a:solidFill>
                  <a:srgbClr val="172B4D"/>
                </a:solidFill>
                <a:effectLst/>
                <a:latin typeface="-apple-system"/>
              </a:rPr>
              <a:t>Planeringen syftar till att erbjuda ett nytt utbud för en kommande tidsperiod, t.ex. nästa läsår.</a:t>
            </a:r>
          </a:p>
          <a:p>
            <a:pPr algn="l"/>
            <a:r>
              <a:rPr lang="sv-SE" b="0" i="0" dirty="0">
                <a:solidFill>
                  <a:srgbClr val="172B4D"/>
                </a:solidFill>
                <a:effectLst/>
                <a:latin typeface="-apple-system"/>
              </a:rPr>
              <a:t>Planeringen har gemensamma inställningar, t.ex. genom en konfigurerbar process med möjlighet att ha deadlines samt gemensamt regelverk.</a:t>
            </a:r>
          </a:p>
          <a:p>
            <a:pPr algn="l"/>
            <a:r>
              <a:rPr lang="sv-SE" b="0" i="0" dirty="0">
                <a:solidFill>
                  <a:srgbClr val="172B4D"/>
                </a:solidFill>
                <a:effectLst/>
                <a:latin typeface="-apple-system"/>
              </a:rPr>
              <a:t>Ett lärosäte kan välja att dela upp sitt planerade utbud i flera olika utbudsomgångar, i syfte att dela upp arbetet.</a:t>
            </a:r>
          </a:p>
          <a:p>
            <a:pPr lvl="1"/>
            <a:r>
              <a:rPr lang="sv-SE" b="0" i="0" dirty="0">
                <a:solidFill>
                  <a:srgbClr val="172B4D"/>
                </a:solidFill>
                <a:effectLst/>
                <a:latin typeface="-apple-system"/>
              </a:rPr>
              <a:t>Uppdelning kan avse olika delar av organisationen och/eller olika tidplaner eller andra regler som gör att man har nytta av en separerad hantering. </a:t>
            </a:r>
          </a:p>
          <a:p>
            <a:pPr algn="l"/>
            <a:r>
              <a:rPr lang="sv-SE" b="0" i="0" dirty="0">
                <a:solidFill>
                  <a:srgbClr val="172B4D"/>
                </a:solidFill>
                <a:effectLst/>
                <a:latin typeface="-apple-system"/>
              </a:rPr>
              <a:t>Tillfällen inom en utbudsomgång grupperas i mindre omgångsdelar som används som behållare. En behållare kan t ex innehålla kurstillfällen som ska ges inom ramen för ett specifikt programtillfälle eller kurser som ska ges som fristående kurs</a:t>
            </a:r>
          </a:p>
        </p:txBody>
      </p:sp>
    </p:spTree>
    <p:extLst>
      <p:ext uri="{BB962C8B-B14F-4D97-AF65-F5344CB8AC3E}">
        <p14:creationId xmlns:p14="http://schemas.microsoft.com/office/powerpoint/2010/main" val="1537303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A4B178-4C88-14C4-B112-AC81622CA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Generellt om utbudsomgång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42AD0E6-4F1B-150A-416F-173AFC5A4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 tror att:</a:t>
            </a:r>
          </a:p>
          <a:p>
            <a:pPr lvl="1"/>
            <a:r>
              <a:rPr lang="sv-SE" dirty="0"/>
              <a:t>Ert lärosäte har behov att ha flera parallella utbudsomgångar på gång samtidigt</a:t>
            </a:r>
          </a:p>
          <a:p>
            <a:pPr lvl="1"/>
            <a:r>
              <a:rPr lang="sv-SE" dirty="0"/>
              <a:t>En utbudsomgång kan ha flera olika utbildningstyper t ex kurspaketeringstillfällen och kurstillfällen</a:t>
            </a:r>
          </a:p>
          <a:p>
            <a:pPr lvl="1"/>
            <a:r>
              <a:rPr lang="sv-SE" dirty="0"/>
              <a:t>Arbetet i utbudsomgången är inte linjärt, det vill säga olika delar kan färdigställas vid olika tillfällen</a:t>
            </a:r>
          </a:p>
          <a:p>
            <a:pPr lvl="1"/>
            <a:r>
              <a:rPr lang="sv-SE" dirty="0"/>
              <a:t>Arbetet i utbudsomgången är uppdelat på olika personer och olika organisationer</a:t>
            </a:r>
          </a:p>
          <a:p>
            <a:pPr lvl="1"/>
            <a:r>
              <a:rPr lang="sv-SE" dirty="0"/>
              <a:t>Att tidigare utbudsomgångar kan fungera som underlag för en kommande utbudsomgång</a:t>
            </a:r>
          </a:p>
        </p:txBody>
      </p:sp>
    </p:spTree>
    <p:extLst>
      <p:ext uri="{BB962C8B-B14F-4D97-AF65-F5344CB8AC3E}">
        <p14:creationId xmlns:p14="http://schemas.microsoft.com/office/powerpoint/2010/main" val="1185754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DA84F0F-8319-F3CD-48E1-AA641731F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923" y="0"/>
            <a:ext cx="7913077" cy="685800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613A70FF-7FB6-4E70-5888-F5A0F339019F}"/>
              </a:ext>
            </a:extLst>
          </p:cNvPr>
          <p:cNvSpPr txBox="1"/>
          <p:nvPr/>
        </p:nvSpPr>
        <p:spPr>
          <a:xfrm>
            <a:off x="0" y="0"/>
            <a:ext cx="4069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/>
              <a:t>Informations-modell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19B3D1A-68A8-3BCB-2AA7-63F23F18E4AA}"/>
              </a:ext>
            </a:extLst>
          </p:cNvPr>
          <p:cNvSpPr/>
          <p:nvPr/>
        </p:nvSpPr>
        <p:spPr>
          <a:xfrm>
            <a:off x="4173855" y="148590"/>
            <a:ext cx="7960995" cy="153162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3B4C004-1B29-28C1-F92D-33DB9D12A849}"/>
              </a:ext>
            </a:extLst>
          </p:cNvPr>
          <p:cNvSpPr/>
          <p:nvPr/>
        </p:nvSpPr>
        <p:spPr>
          <a:xfrm>
            <a:off x="4173855" y="1828799"/>
            <a:ext cx="2846363" cy="229552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7D86556-1102-8421-79F1-A16154024029}"/>
              </a:ext>
            </a:extLst>
          </p:cNvPr>
          <p:cNvSpPr/>
          <p:nvPr/>
        </p:nvSpPr>
        <p:spPr>
          <a:xfrm>
            <a:off x="7165429" y="2905127"/>
            <a:ext cx="2645321" cy="229552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987FA36-4281-56D3-900D-460401E992C4}"/>
              </a:ext>
            </a:extLst>
          </p:cNvPr>
          <p:cNvSpPr/>
          <p:nvPr/>
        </p:nvSpPr>
        <p:spPr>
          <a:xfrm>
            <a:off x="9915818" y="2905127"/>
            <a:ext cx="2219032" cy="229552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0CE84AB-5417-0FB7-C089-A58304B6F226}"/>
              </a:ext>
            </a:extLst>
          </p:cNvPr>
          <p:cNvSpPr/>
          <p:nvPr/>
        </p:nvSpPr>
        <p:spPr>
          <a:xfrm>
            <a:off x="7165429" y="1828800"/>
            <a:ext cx="4969421" cy="100203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1AC4C41B-2CC7-406C-4C25-549A404275C6}"/>
              </a:ext>
            </a:extLst>
          </p:cNvPr>
          <p:cNvSpPr/>
          <p:nvPr/>
        </p:nvSpPr>
        <p:spPr>
          <a:xfrm>
            <a:off x="6679654" y="5274943"/>
            <a:ext cx="5455196" cy="153162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7507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C3ED2B9-7573-E608-BE3B-9CC2DCCB95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01" r="21733"/>
          <a:stretch/>
        </p:blipFill>
        <p:spPr>
          <a:xfrm>
            <a:off x="0" y="1120140"/>
            <a:ext cx="12170890" cy="500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75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85A495F-9F67-F8E6-A353-8B8703622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4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42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3479896-5E5B-049E-49DE-22265D5C4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6522"/>
            <a:ext cx="12192000" cy="339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46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245AA21-5506-7AC2-9DCB-E7EF952F4C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73" b="11112"/>
          <a:stretch/>
        </p:blipFill>
        <p:spPr>
          <a:xfrm>
            <a:off x="538162" y="0"/>
            <a:ext cx="11115675" cy="685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8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C40E500-7A12-36E0-D099-71F8DACC8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61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15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E97FD24-5C64-638A-D1D6-2F44EA26E8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3" r="3340"/>
          <a:stretch/>
        </p:blipFill>
        <p:spPr>
          <a:xfrm>
            <a:off x="0" y="1183356"/>
            <a:ext cx="12183358" cy="449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87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D91B7F-A0E8-F260-535A-2B38A92A2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Process, användare och behörigheter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76B3AAA-4031-F3A2-5302-046197A74B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9522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4BCFF0-2BC3-58DF-ED92-423268D35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Angående tematräffen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EDD3B0D-6DAF-F7FE-B288-414D3BB0D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Inspelning kommer att läggas upp på ladok.se</a:t>
            </a:r>
          </a:p>
          <a:p>
            <a:r>
              <a:rPr lang="sv-SE" dirty="0"/>
              <a:t>Om ni inte vill bli inspelade röst/bild, så stäng av kamerorna och mikrofon</a:t>
            </a:r>
          </a:p>
          <a:p>
            <a:r>
              <a:rPr lang="sv-SE" dirty="0"/>
              <a:t>Tänk på att ni spelas in under frågestunden</a:t>
            </a:r>
          </a:p>
          <a:p>
            <a:r>
              <a:rPr lang="sv-SE" dirty="0"/>
              <a:t>Chatten kommer att vara öppen under frågestunden</a:t>
            </a:r>
          </a:p>
          <a:p>
            <a:r>
              <a:rPr lang="sv-SE" dirty="0"/>
              <a:t>Det kommer att vara två frågestunder, en per pass</a:t>
            </a:r>
          </a:p>
          <a:p>
            <a:r>
              <a:rPr lang="sv-SE" dirty="0"/>
              <a:t>Nu börjar vi spela in!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7507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0AF52E5-EF88-23FE-4791-36338E946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27229" cy="4143375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98588B1B-AAF8-B355-A317-8931E625AF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0" t="54022" r="5878" b="460"/>
          <a:stretch/>
        </p:blipFill>
        <p:spPr>
          <a:xfrm>
            <a:off x="4237176" y="2480310"/>
            <a:ext cx="7954824" cy="437769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B570D0AC-7B89-886D-4E2D-EDC616402625}"/>
              </a:ext>
            </a:extLst>
          </p:cNvPr>
          <p:cNvSpPr txBox="1"/>
          <p:nvPr/>
        </p:nvSpPr>
        <p:spPr>
          <a:xfrm>
            <a:off x="4583430" y="194310"/>
            <a:ext cx="2194560" cy="369332"/>
          </a:xfrm>
          <a:prstGeom prst="rect">
            <a:avLst/>
          </a:prstGeom>
          <a:solidFill>
            <a:srgbClr val="FFF2CC"/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Förberedande fas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D90EA94-7AA6-6BF4-66BC-E9D96FD95209}"/>
              </a:ext>
            </a:extLst>
          </p:cNvPr>
          <p:cNvSpPr txBox="1"/>
          <p:nvPr/>
        </p:nvSpPr>
        <p:spPr>
          <a:xfrm>
            <a:off x="4583430" y="723900"/>
            <a:ext cx="2194560" cy="369332"/>
          </a:xfrm>
          <a:prstGeom prst="rect">
            <a:avLst/>
          </a:prstGeom>
          <a:solidFill>
            <a:srgbClr val="DAE8FC"/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Genomförande fas</a:t>
            </a:r>
          </a:p>
        </p:txBody>
      </p: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112CFD9B-9FCC-9C04-3F4C-67E2B320A7F6}"/>
              </a:ext>
            </a:extLst>
          </p:cNvPr>
          <p:cNvCxnSpPr>
            <a:stCxn id="3" idx="1"/>
          </p:cNvCxnSpPr>
          <p:nvPr/>
        </p:nvCxnSpPr>
        <p:spPr>
          <a:xfrm flipH="1">
            <a:off x="3324225" y="378976"/>
            <a:ext cx="1259205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6F8E7310-2541-B777-65C6-8A400068070D}"/>
              </a:ext>
            </a:extLst>
          </p:cNvPr>
          <p:cNvCxnSpPr>
            <a:stCxn id="4" idx="1"/>
          </p:cNvCxnSpPr>
          <p:nvPr/>
        </p:nvCxnSpPr>
        <p:spPr>
          <a:xfrm flipH="1">
            <a:off x="3324225" y="908566"/>
            <a:ext cx="1259205" cy="2015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ktangel 9">
            <a:extLst>
              <a:ext uri="{FF2B5EF4-FFF2-40B4-BE49-F238E27FC236}">
                <a16:creationId xmlns:a16="http://schemas.microsoft.com/office/drawing/2014/main" id="{109BD85E-371A-1F82-6C67-E7B8DE9381EB}"/>
              </a:ext>
            </a:extLst>
          </p:cNvPr>
          <p:cNvSpPr/>
          <p:nvPr/>
        </p:nvSpPr>
        <p:spPr>
          <a:xfrm>
            <a:off x="7105650" y="3019425"/>
            <a:ext cx="904875" cy="6858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4675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AAEB33-D787-3377-26F2-1E329D5D9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Behörigheter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14274B-CD9E-3B61-4019-540350A06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Vi tror att:</a:t>
            </a:r>
          </a:p>
          <a:p>
            <a:pPr lvl="1"/>
            <a:r>
              <a:rPr lang="sv-SE" dirty="0"/>
              <a:t>Vi tror att arbetet med att ta fram ett utbud behöver kunna delas upp i olika </a:t>
            </a:r>
            <a:r>
              <a:rPr lang="sv-SE" dirty="0" err="1"/>
              <a:t>arbetssteg</a:t>
            </a:r>
            <a:r>
              <a:rPr lang="sv-SE" dirty="0"/>
              <a:t> inom ramen för en eller flera processer</a:t>
            </a:r>
          </a:p>
          <a:p>
            <a:pPr lvl="1"/>
            <a:r>
              <a:rPr lang="sv-SE" dirty="0"/>
              <a:t>Vi tror att arbetet kan delas upp i en förberedande fas där grundförutsättningar utreds och fastställs, och därefter en genomförande fas där arbetet handlar om verksamhetsnära detaljer, uppdelat för olika delar av organisationen. </a:t>
            </a:r>
          </a:p>
          <a:p>
            <a:pPr lvl="1"/>
            <a:r>
              <a:rPr lang="sv-SE" dirty="0"/>
              <a:t>Vi tror att den genomförande fasen utförs av olika delar av organisationen, i arbetsflöden som kan anpassas på lokal nivå, per utbudsomgång</a:t>
            </a:r>
          </a:p>
          <a:p>
            <a:pPr marL="457200" lvl="1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0292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563204-AFEB-F8E0-32C9-D72AA55E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 på nya behörigheter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92F03A-6578-0BE5-B1AB-973EA7B9C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Skapa utbudsomgång</a:t>
            </a:r>
          </a:p>
          <a:p>
            <a:r>
              <a:rPr lang="sv-SE" dirty="0"/>
              <a:t>Uppdatera tidplan och inställningar</a:t>
            </a:r>
          </a:p>
          <a:p>
            <a:r>
              <a:rPr lang="sv-SE" dirty="0"/>
              <a:t>Definiera vad som ska ingå i denna utbudsomgång</a:t>
            </a:r>
          </a:p>
          <a:p>
            <a:r>
              <a:rPr lang="sv-SE" dirty="0"/>
              <a:t>Redigera förslagen inför kommande utbud</a:t>
            </a:r>
          </a:p>
          <a:p>
            <a:r>
              <a:rPr lang="sv-SE" dirty="0"/>
              <a:t>Skapa utbudet, från förslag till färdigt utbud </a:t>
            </a:r>
          </a:p>
          <a:p>
            <a:r>
              <a:rPr lang="sv-SE" dirty="0"/>
              <a:t>Läsa</a:t>
            </a:r>
          </a:p>
        </p:txBody>
      </p:sp>
    </p:spTree>
    <p:extLst>
      <p:ext uri="{BB962C8B-B14F-4D97-AF65-F5344CB8AC3E}">
        <p14:creationId xmlns:p14="http://schemas.microsoft.com/office/powerpoint/2010/main" val="1758588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7A6E81E-AE7F-B3C0-691B-30544066D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B9DC90D-4499-20D7-37BA-7B4B7FB9BF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1748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DD54212-AAEE-E074-1FA9-F29196B40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PAUS 10 minuter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FA1DB23-52F4-9EBC-0E76-24C586D4EC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486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75AC57C-0F31-A0F2-2B46-08E6B65B2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Kurspaketeringstillfällen i utbudsomgång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B51DA65-F454-D8CD-09CC-81464CDE72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2986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72AD31D-FB97-AB8B-7624-8A4ADE6AB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Kurspaketeringstillfällen (programtillfällen) i utbudsomgången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E41B850-8733-9475-AB7F-FB0ED0A39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 tror att en utbudsomgång kan ha:</a:t>
            </a:r>
          </a:p>
          <a:p>
            <a:pPr lvl="1"/>
            <a:r>
              <a:rPr lang="sv-SE" dirty="0"/>
              <a:t>Pågående programtillfällen dvs pågående kullar</a:t>
            </a:r>
          </a:p>
          <a:p>
            <a:pPr lvl="1"/>
            <a:r>
              <a:rPr lang="sv-SE" dirty="0"/>
              <a:t>Nya programtillfällen, med innehåll som kopieras från tidigare programtillfälle</a:t>
            </a:r>
          </a:p>
          <a:p>
            <a:pPr lvl="1"/>
            <a:r>
              <a:rPr lang="sv-SE" dirty="0"/>
              <a:t>Nytt program med programtillfälle som har innehåll</a:t>
            </a:r>
          </a:p>
          <a:p>
            <a:r>
              <a:rPr lang="sv-SE" dirty="0"/>
              <a:t>Vi tror att:</a:t>
            </a:r>
          </a:p>
          <a:p>
            <a:pPr lvl="1"/>
            <a:r>
              <a:rPr lang="sv-SE" dirty="0"/>
              <a:t>Ni vill kunna kopiera programtillfällen</a:t>
            </a:r>
          </a:p>
          <a:p>
            <a:pPr lvl="1"/>
            <a:r>
              <a:rPr lang="sv-SE" dirty="0"/>
              <a:t>Ni vill kunna ändra detaljer som har kopierats</a:t>
            </a:r>
          </a:p>
        </p:txBody>
      </p:sp>
    </p:spTree>
    <p:extLst>
      <p:ext uri="{BB962C8B-B14F-4D97-AF65-F5344CB8AC3E}">
        <p14:creationId xmlns:p14="http://schemas.microsoft.com/office/powerpoint/2010/main" val="2489977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06BC6DF-C3F5-9557-0876-41476617E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71246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67059CE-A759-D285-1CBF-B83C48700792}"/>
              </a:ext>
            </a:extLst>
          </p:cNvPr>
          <p:cNvSpPr txBox="1"/>
          <p:nvPr/>
        </p:nvSpPr>
        <p:spPr>
          <a:xfrm>
            <a:off x="160020" y="3943350"/>
            <a:ext cx="78524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 tror att man vill arbeta separat med kurspaketeringstillfällen resp. kurstillfällen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Kurstillfällen består både av fristående kurser och kurstillfällen inom kurspaketeringstillfällen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För varje del t ex kurspaketeringstillfällen vill man dela upp arbetet (vyn) mellan </a:t>
            </a:r>
            <a:r>
              <a:rPr lang="sv-SE" dirty="0" err="1"/>
              <a:t>arbetsvy</a:t>
            </a:r>
            <a:r>
              <a:rPr lang="sv-SE" dirty="0"/>
              <a:t> och </a:t>
            </a:r>
            <a:r>
              <a:rPr lang="sv-SE" dirty="0" err="1"/>
              <a:t>utbudsvy</a:t>
            </a:r>
            <a:r>
              <a:rPr lang="sv-SE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err="1"/>
              <a:t>Arbetsvy</a:t>
            </a:r>
            <a:r>
              <a:rPr lang="sv-SE" dirty="0"/>
              <a:t>, där man arbetar med förslag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err="1"/>
              <a:t>Utbudsvy</a:t>
            </a:r>
            <a:r>
              <a:rPr lang="sv-SE" dirty="0"/>
              <a:t>, där man ser vad utbudsomgången faktiskt innehåller</a:t>
            </a:r>
          </a:p>
        </p:txBody>
      </p:sp>
    </p:spTree>
    <p:extLst>
      <p:ext uri="{BB962C8B-B14F-4D97-AF65-F5344CB8AC3E}">
        <p14:creationId xmlns:p14="http://schemas.microsoft.com/office/powerpoint/2010/main" val="1218880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27D8118-6B33-694D-D99E-59C172683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5968" cy="68580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29089FB-F764-5F95-FC36-D9EEE43BA809}"/>
              </a:ext>
            </a:extLst>
          </p:cNvPr>
          <p:cNvSpPr txBox="1"/>
          <p:nvPr/>
        </p:nvSpPr>
        <p:spPr>
          <a:xfrm>
            <a:off x="8125968" y="0"/>
            <a:ext cx="4066032" cy="6858000"/>
          </a:xfrm>
          <a:prstGeom prst="rect">
            <a:avLst/>
          </a:prstGeom>
          <a:solidFill>
            <a:srgbClr val="DDEDBD"/>
          </a:solidFill>
        </p:spPr>
        <p:txBody>
          <a:bodyPr wrap="square" rtlCol="0">
            <a:noAutofit/>
          </a:bodyPr>
          <a:lstStyle/>
          <a:p>
            <a:r>
              <a:rPr lang="sv-SE" sz="1600" dirty="0">
                <a:solidFill>
                  <a:srgbClr val="406125"/>
                </a:solidFill>
              </a:rPr>
              <a:t>Vi tror att ni vill ha: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En </a:t>
            </a:r>
            <a:r>
              <a:rPr lang="sv-SE" sz="1600" dirty="0" err="1">
                <a:solidFill>
                  <a:srgbClr val="406125"/>
                </a:solidFill>
              </a:rPr>
              <a:t>arbetsvy</a:t>
            </a:r>
            <a:r>
              <a:rPr lang="sv-SE" sz="1600" dirty="0">
                <a:solidFill>
                  <a:srgbClr val="406125"/>
                </a:solidFill>
              </a:rPr>
              <a:t> där ni kan arbeta med både programtillfällen och kurstillfällen även om det blir mycket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>
              <a:solidFill>
                <a:srgbClr val="406125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v-SE" sz="1600" dirty="0">
                <a:solidFill>
                  <a:srgbClr val="406125"/>
                </a:solidFill>
              </a:rPr>
              <a:t>Ni börjar med att fylla på med programtillfällen i vänster panelen. </a:t>
            </a:r>
          </a:p>
          <a:p>
            <a:pPr marL="342900" indent="-342900">
              <a:buFont typeface="+mj-lt"/>
              <a:buAutoNum type="arabicPeriod"/>
            </a:pPr>
            <a:endParaRPr lang="sv-SE" sz="1600" dirty="0">
              <a:solidFill>
                <a:srgbClr val="406125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v-SE" sz="1600" dirty="0">
                <a:solidFill>
                  <a:srgbClr val="406125"/>
                </a:solidFill>
              </a:rPr>
              <a:t>Ni väljer vilket programtillfälle ni vill arbeta med och sedan kan ni arbeta med ingående struktur för det programtillfället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>
              <a:solidFill>
                <a:srgbClr val="40612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Första scenariot handlar om att lägga till programtillfällen som redan finns. T ex pågående programtillfällen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I menyn </a:t>
            </a:r>
            <a:r>
              <a:rPr lang="sv-SE" sz="1600" b="1" dirty="0">
                <a:solidFill>
                  <a:srgbClr val="C00000"/>
                </a:solidFill>
              </a:rPr>
              <a:t>Åtgärder</a:t>
            </a:r>
            <a:r>
              <a:rPr lang="sv-SE" sz="1600" dirty="0">
                <a:solidFill>
                  <a:srgbClr val="406125"/>
                </a:solidFill>
              </a:rPr>
              <a:t> har ni följande val: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406125"/>
                </a:solidFill>
              </a:rPr>
              <a:t>Lägga till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406125"/>
                </a:solidFill>
              </a:rPr>
              <a:t>Kopiera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406125"/>
                </a:solidFill>
              </a:rPr>
              <a:t>Ta bort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1772B0B-3891-79AC-7FE9-1DB10404F09F}"/>
              </a:ext>
            </a:extLst>
          </p:cNvPr>
          <p:cNvSpPr txBox="1"/>
          <p:nvPr/>
        </p:nvSpPr>
        <p:spPr>
          <a:xfrm>
            <a:off x="788670" y="2937510"/>
            <a:ext cx="788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600" dirty="0">
                <a:solidFill>
                  <a:srgbClr val="406125"/>
                </a:solidFill>
              </a:rPr>
              <a:t>1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B2C55C6-17F7-AA3A-CD93-2F943A1B8651}"/>
              </a:ext>
            </a:extLst>
          </p:cNvPr>
          <p:cNvSpPr txBox="1"/>
          <p:nvPr/>
        </p:nvSpPr>
        <p:spPr>
          <a:xfrm>
            <a:off x="5021580" y="2933640"/>
            <a:ext cx="788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600" dirty="0">
                <a:solidFill>
                  <a:srgbClr val="406125"/>
                </a:solidFill>
              </a:rPr>
              <a:t>2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4C4CE4D-4B66-64B9-9850-6652C9E7355B}"/>
              </a:ext>
            </a:extLst>
          </p:cNvPr>
          <p:cNvSpPr/>
          <p:nvPr/>
        </p:nvSpPr>
        <p:spPr>
          <a:xfrm>
            <a:off x="66675" y="1302543"/>
            <a:ext cx="514350" cy="20955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1056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C29089FB-F764-5F95-FC36-D9EEE43BA809}"/>
              </a:ext>
            </a:extLst>
          </p:cNvPr>
          <p:cNvSpPr txBox="1"/>
          <p:nvPr/>
        </p:nvSpPr>
        <p:spPr>
          <a:xfrm>
            <a:off x="8125968" y="0"/>
            <a:ext cx="4066032" cy="6858000"/>
          </a:xfrm>
          <a:prstGeom prst="rect">
            <a:avLst/>
          </a:prstGeom>
          <a:solidFill>
            <a:srgbClr val="DDEDBD"/>
          </a:solidFill>
        </p:spPr>
        <p:txBody>
          <a:bodyPr wrap="square" rtlCol="0">
            <a:noAutofit/>
          </a:bodyPr>
          <a:lstStyle/>
          <a:p>
            <a:r>
              <a:rPr lang="sv-SE" sz="1600" dirty="0">
                <a:solidFill>
                  <a:srgbClr val="406125"/>
                </a:solidFill>
              </a:rPr>
              <a:t>Ni kan göra olika typer av </a:t>
            </a:r>
            <a:r>
              <a:rPr lang="sv-SE" sz="1600" b="1" dirty="0">
                <a:solidFill>
                  <a:srgbClr val="C00000"/>
                </a:solidFill>
              </a:rPr>
              <a:t>utsökningar</a:t>
            </a:r>
            <a:r>
              <a:rPr lang="sv-SE" sz="1600" dirty="0">
                <a:solidFill>
                  <a:srgbClr val="406125"/>
                </a:solidFill>
              </a:rPr>
              <a:t> för att hitta de programtillfällen ni vill lägga till.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Ni </a:t>
            </a:r>
            <a:r>
              <a:rPr lang="sv-SE" sz="1600" b="1" dirty="0">
                <a:solidFill>
                  <a:srgbClr val="C00000"/>
                </a:solidFill>
              </a:rPr>
              <a:t>markerar en eller flera </a:t>
            </a:r>
            <a:r>
              <a:rPr lang="sv-SE" sz="1600" dirty="0">
                <a:solidFill>
                  <a:srgbClr val="406125"/>
                </a:solidFill>
              </a:rPr>
              <a:t>i sökresultat och lägger till. 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När ni är färdiga </a:t>
            </a:r>
            <a:r>
              <a:rPr lang="sv-SE" sz="1600" b="1" dirty="0">
                <a:solidFill>
                  <a:srgbClr val="C00000"/>
                </a:solidFill>
              </a:rPr>
              <a:t>stänger</a:t>
            </a:r>
            <a:r>
              <a:rPr lang="sv-SE" sz="1600" dirty="0">
                <a:solidFill>
                  <a:srgbClr val="406125"/>
                </a:solidFill>
              </a:rPr>
              <a:t> ni dialogrutan.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982BE58-59FC-8FBC-A46E-49F0148E263D}"/>
              </a:ext>
            </a:extLst>
          </p:cNvPr>
          <p:cNvSpPr/>
          <p:nvPr/>
        </p:nvSpPr>
        <p:spPr>
          <a:xfrm>
            <a:off x="0" y="5696555"/>
            <a:ext cx="8125968" cy="1161445"/>
          </a:xfrm>
          <a:prstGeom prst="rect">
            <a:avLst/>
          </a:prstGeom>
          <a:solidFill>
            <a:srgbClr val="8194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E0202C3-99BF-78A8-FD36-ADC3CE140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8125968" cy="5696555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42BA42D1-A120-3874-06C5-37972264D2B6}"/>
              </a:ext>
            </a:extLst>
          </p:cNvPr>
          <p:cNvSpPr/>
          <p:nvPr/>
        </p:nvSpPr>
        <p:spPr>
          <a:xfrm>
            <a:off x="133350" y="388143"/>
            <a:ext cx="7810500" cy="4405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370BFB0-DDD8-8899-126D-53E22575FB20}"/>
              </a:ext>
            </a:extLst>
          </p:cNvPr>
          <p:cNvSpPr/>
          <p:nvPr/>
        </p:nvSpPr>
        <p:spPr>
          <a:xfrm>
            <a:off x="133350" y="874504"/>
            <a:ext cx="1019175" cy="428804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A750917-68B2-6874-3A4A-F75070CADC1D}"/>
              </a:ext>
            </a:extLst>
          </p:cNvPr>
          <p:cNvSpPr/>
          <p:nvPr/>
        </p:nvSpPr>
        <p:spPr>
          <a:xfrm>
            <a:off x="3762375" y="5162550"/>
            <a:ext cx="419100" cy="27622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5236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4B2F26-E519-775F-97A5-046202511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vi lärde oss från förra tematräffen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F85604C-8B99-D7C4-151F-8D0CEF4CE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hade varit bra om det varit två separata tillfällen för utbud och programplanering</a:t>
            </a:r>
          </a:p>
          <a:p>
            <a:r>
              <a:rPr lang="sv-SE" dirty="0"/>
              <a:t>Kan vara bra att dela upp olika funktionalitet på fler tillfällen </a:t>
            </a:r>
          </a:p>
          <a:p>
            <a:r>
              <a:rPr lang="sv-SE" dirty="0"/>
              <a:t>Vi hade önskat att det varit uppdelat på två olika tematräffar där fokus på den första enbart varit kring utbudsomgång. </a:t>
            </a:r>
          </a:p>
          <a:p>
            <a:r>
              <a:rPr lang="sv-SE" dirty="0"/>
              <a:t>Vi skulle behöva en mer grundläggande definition om vad en utbudsomgång är och hur den fungerar i relation till övriga funktioner</a:t>
            </a:r>
          </a:p>
        </p:txBody>
      </p:sp>
    </p:spTree>
    <p:extLst>
      <p:ext uri="{BB962C8B-B14F-4D97-AF65-F5344CB8AC3E}">
        <p14:creationId xmlns:p14="http://schemas.microsoft.com/office/powerpoint/2010/main" val="315809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C29089FB-F764-5F95-FC36-D9EEE43BA809}"/>
              </a:ext>
            </a:extLst>
          </p:cNvPr>
          <p:cNvSpPr txBox="1"/>
          <p:nvPr/>
        </p:nvSpPr>
        <p:spPr>
          <a:xfrm>
            <a:off x="8125968" y="0"/>
            <a:ext cx="4066032" cy="6858000"/>
          </a:xfrm>
          <a:prstGeom prst="rect">
            <a:avLst/>
          </a:prstGeom>
          <a:solidFill>
            <a:srgbClr val="DDEDBD"/>
          </a:solidFill>
        </p:spPr>
        <p:txBody>
          <a:bodyPr wrap="square" rtlCol="0">
            <a:noAutofit/>
          </a:bodyPr>
          <a:lstStyle/>
          <a:p>
            <a:r>
              <a:rPr lang="sv-SE" sz="1600" b="1" dirty="0">
                <a:solidFill>
                  <a:srgbClr val="C00000"/>
                </a:solidFill>
              </a:rPr>
              <a:t>Nu finns det programtillfällen som ska ingå i utbudsomgången.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Andra scenariot handlar om att kopiera nya programtillfällen från tidigare programtillfällen. 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Exempelvis kan vi kopiera ett tidigare programtillfälle.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I menyn för </a:t>
            </a:r>
            <a:r>
              <a:rPr lang="sv-SE" sz="1600" b="1" dirty="0">
                <a:solidFill>
                  <a:srgbClr val="406125"/>
                </a:solidFill>
              </a:rPr>
              <a:t>Åtgärder</a:t>
            </a:r>
            <a:r>
              <a:rPr lang="sv-SE" sz="1600" dirty="0">
                <a:solidFill>
                  <a:srgbClr val="406125"/>
                </a:solidFill>
              </a:rPr>
              <a:t> väljer vi att kopiera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5084388-3708-6D26-84B7-160BF0D1E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10036" cy="685800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6BBE7C55-8C39-E258-DDD0-9E7560B7F938}"/>
              </a:ext>
            </a:extLst>
          </p:cNvPr>
          <p:cNvSpPr/>
          <p:nvPr/>
        </p:nvSpPr>
        <p:spPr>
          <a:xfrm>
            <a:off x="66675" y="1152524"/>
            <a:ext cx="2000249" cy="553402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3416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C29089FB-F764-5F95-FC36-D9EEE43BA809}"/>
              </a:ext>
            </a:extLst>
          </p:cNvPr>
          <p:cNvSpPr txBox="1"/>
          <p:nvPr/>
        </p:nvSpPr>
        <p:spPr>
          <a:xfrm>
            <a:off x="8125968" y="0"/>
            <a:ext cx="4066032" cy="6858000"/>
          </a:xfrm>
          <a:prstGeom prst="rect">
            <a:avLst/>
          </a:prstGeom>
          <a:solidFill>
            <a:srgbClr val="DDEDBD"/>
          </a:solidFill>
        </p:spPr>
        <p:txBody>
          <a:bodyPr wrap="square" rtlCol="0">
            <a:noAutofit/>
          </a:bodyPr>
          <a:lstStyle/>
          <a:p>
            <a:r>
              <a:rPr lang="sv-SE" sz="1600" dirty="0">
                <a:solidFill>
                  <a:srgbClr val="406125"/>
                </a:solidFill>
              </a:rPr>
              <a:t>Ni kan </a:t>
            </a:r>
            <a:r>
              <a:rPr lang="sv-SE" sz="1600" b="1" dirty="0">
                <a:solidFill>
                  <a:srgbClr val="C00000"/>
                </a:solidFill>
              </a:rPr>
              <a:t>söka ut befintliga programtillfällen </a:t>
            </a:r>
            <a:r>
              <a:rPr lang="sv-SE" sz="1600" dirty="0">
                <a:solidFill>
                  <a:srgbClr val="406125"/>
                </a:solidFill>
              </a:rPr>
              <a:t>som tidigare men nu i syftet att kopiera dem.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Ni </a:t>
            </a:r>
            <a:r>
              <a:rPr lang="sv-SE" sz="1600" b="1" dirty="0">
                <a:solidFill>
                  <a:srgbClr val="C00000"/>
                </a:solidFill>
              </a:rPr>
              <a:t>väljer de som ska kopieras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Sedan klickar ni </a:t>
            </a:r>
            <a:r>
              <a:rPr lang="sv-SE" sz="1600" b="1" dirty="0">
                <a:solidFill>
                  <a:srgbClr val="C00000"/>
                </a:solidFill>
              </a:rPr>
              <a:t>Gå vidare </a:t>
            </a:r>
            <a:r>
              <a:rPr lang="sv-SE" sz="1600" dirty="0">
                <a:solidFill>
                  <a:srgbClr val="406125"/>
                </a:solidFill>
              </a:rPr>
              <a:t>för att justera studieperioder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546666A-62B6-9C65-1E32-C23B2F204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8125968" cy="5207282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9619A355-6E55-D983-91D2-E57BEC021B87}"/>
              </a:ext>
            </a:extLst>
          </p:cNvPr>
          <p:cNvSpPr/>
          <p:nvPr/>
        </p:nvSpPr>
        <p:spPr>
          <a:xfrm>
            <a:off x="0" y="5207283"/>
            <a:ext cx="8125968" cy="1650717"/>
          </a:xfrm>
          <a:prstGeom prst="rect">
            <a:avLst/>
          </a:prstGeom>
          <a:solidFill>
            <a:srgbClr val="8194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0A69F898-3613-8B96-0F19-717CEF786F77}"/>
              </a:ext>
            </a:extLst>
          </p:cNvPr>
          <p:cNvSpPr/>
          <p:nvPr/>
        </p:nvSpPr>
        <p:spPr>
          <a:xfrm>
            <a:off x="238124" y="912018"/>
            <a:ext cx="5200651" cy="4405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24F4CE8-FFF2-8736-8795-60A8C3516A8B}"/>
              </a:ext>
            </a:extLst>
          </p:cNvPr>
          <p:cNvSpPr/>
          <p:nvPr/>
        </p:nvSpPr>
        <p:spPr>
          <a:xfrm>
            <a:off x="238124" y="1352549"/>
            <a:ext cx="1485901" cy="250507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8FC9E3C-4C1D-03A4-E273-0006E76D0A08}"/>
              </a:ext>
            </a:extLst>
          </p:cNvPr>
          <p:cNvSpPr/>
          <p:nvPr/>
        </p:nvSpPr>
        <p:spPr>
          <a:xfrm>
            <a:off x="7286625" y="4676775"/>
            <a:ext cx="571500" cy="27622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7837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C29089FB-F764-5F95-FC36-D9EEE43BA809}"/>
              </a:ext>
            </a:extLst>
          </p:cNvPr>
          <p:cNvSpPr txBox="1"/>
          <p:nvPr/>
        </p:nvSpPr>
        <p:spPr>
          <a:xfrm>
            <a:off x="8125968" y="0"/>
            <a:ext cx="4066032" cy="6858000"/>
          </a:xfrm>
          <a:prstGeom prst="rect">
            <a:avLst/>
          </a:prstGeom>
          <a:solidFill>
            <a:srgbClr val="DDEDBD"/>
          </a:solidFill>
        </p:spPr>
        <p:txBody>
          <a:bodyPr wrap="square" rtlCol="0">
            <a:noAutofit/>
          </a:bodyPr>
          <a:lstStyle/>
          <a:p>
            <a:r>
              <a:rPr lang="sv-SE" sz="1600" dirty="0">
                <a:solidFill>
                  <a:srgbClr val="406125"/>
                </a:solidFill>
              </a:rPr>
              <a:t>Programtillfällena får förslag på </a:t>
            </a:r>
            <a:r>
              <a:rPr lang="sv-SE" sz="1600" b="1" dirty="0">
                <a:solidFill>
                  <a:srgbClr val="C00000"/>
                </a:solidFill>
              </a:rPr>
              <a:t>nya studieperioder men ni kan justera dessa</a:t>
            </a:r>
            <a:r>
              <a:rPr lang="sv-SE" sz="1600" dirty="0">
                <a:solidFill>
                  <a:srgbClr val="406125"/>
                </a:solidFill>
              </a:rPr>
              <a:t>.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Ni klickar på </a:t>
            </a:r>
            <a:r>
              <a:rPr lang="sv-SE" sz="1600" b="1" dirty="0">
                <a:solidFill>
                  <a:srgbClr val="C00000"/>
                </a:solidFill>
              </a:rPr>
              <a:t>Nästa</a:t>
            </a:r>
            <a:r>
              <a:rPr lang="sv-SE" sz="1600" dirty="0">
                <a:solidFill>
                  <a:srgbClr val="406125"/>
                </a:solidFill>
              </a:rPr>
              <a:t> och förhandsgranskar programtillfällena och sedan kopierar ni.</a:t>
            </a:r>
          </a:p>
          <a:p>
            <a:endParaRPr lang="sv-SE" sz="1600" dirty="0">
              <a:solidFill>
                <a:srgbClr val="406125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619A355-6E55-D983-91D2-E57BEC021B87}"/>
              </a:ext>
            </a:extLst>
          </p:cNvPr>
          <p:cNvSpPr/>
          <p:nvPr/>
        </p:nvSpPr>
        <p:spPr>
          <a:xfrm>
            <a:off x="0" y="5167097"/>
            <a:ext cx="8125968" cy="1690904"/>
          </a:xfrm>
          <a:prstGeom prst="rect">
            <a:avLst/>
          </a:prstGeom>
          <a:solidFill>
            <a:srgbClr val="8194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B040EF1-28F9-6FC8-8078-66D9409F6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8125968" cy="5167096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9A1106F3-BA70-F863-58EE-B68E029E6A3C}"/>
              </a:ext>
            </a:extLst>
          </p:cNvPr>
          <p:cNvSpPr/>
          <p:nvPr/>
        </p:nvSpPr>
        <p:spPr>
          <a:xfrm>
            <a:off x="5353049" y="990384"/>
            <a:ext cx="2409826" cy="270531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3A38744-97EA-2A84-4DCA-99A9F455AFC4}"/>
              </a:ext>
            </a:extLst>
          </p:cNvPr>
          <p:cNvSpPr/>
          <p:nvPr/>
        </p:nvSpPr>
        <p:spPr>
          <a:xfrm>
            <a:off x="7486650" y="4686084"/>
            <a:ext cx="390525" cy="26691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4563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C29089FB-F764-5F95-FC36-D9EEE43BA809}"/>
              </a:ext>
            </a:extLst>
          </p:cNvPr>
          <p:cNvSpPr txBox="1"/>
          <p:nvPr/>
        </p:nvSpPr>
        <p:spPr>
          <a:xfrm>
            <a:off x="8125968" y="0"/>
            <a:ext cx="4066032" cy="6858000"/>
          </a:xfrm>
          <a:prstGeom prst="rect">
            <a:avLst/>
          </a:prstGeom>
          <a:solidFill>
            <a:srgbClr val="DDEDBD"/>
          </a:solidFill>
        </p:spPr>
        <p:txBody>
          <a:bodyPr wrap="square" rtlCol="0">
            <a:noAutofit/>
          </a:bodyPr>
          <a:lstStyle/>
          <a:p>
            <a:r>
              <a:rPr lang="sv-SE" sz="1600" dirty="0">
                <a:solidFill>
                  <a:srgbClr val="406125"/>
                </a:solidFill>
              </a:rPr>
              <a:t>Det kan bli många programtillfällen som ska ingå i utbudsomgången.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b="1" dirty="0">
                <a:solidFill>
                  <a:srgbClr val="C00000"/>
                </a:solidFill>
              </a:rPr>
              <a:t>Därför tror vi att ni behöver möjlighet att filtrera.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Vi återkommer senare vilka filtreringsmöjligheter som kommer att finnas.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endParaRPr lang="sv-SE" sz="1600" dirty="0">
              <a:solidFill>
                <a:srgbClr val="406125"/>
              </a:solidFill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6D44EE4-AB41-3E94-FECF-3817A50B0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133645" cy="685800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7325F56A-2B12-469C-115F-53B8B369B7CD}"/>
              </a:ext>
            </a:extLst>
          </p:cNvPr>
          <p:cNvSpPr/>
          <p:nvPr/>
        </p:nvSpPr>
        <p:spPr>
          <a:xfrm>
            <a:off x="85724" y="1504734"/>
            <a:ext cx="1933576" cy="105749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30084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706654-45B4-AB0C-F596-11F14AE9A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Programtillfällets innehåll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5DDF7AF-21A0-5999-BE83-B12775174B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Struktur: Kurstillfällen, valmöjligheter, inriktningar</a:t>
            </a:r>
          </a:p>
        </p:txBody>
      </p:sp>
    </p:spTree>
    <p:extLst>
      <p:ext uri="{BB962C8B-B14F-4D97-AF65-F5344CB8AC3E}">
        <p14:creationId xmlns:p14="http://schemas.microsoft.com/office/powerpoint/2010/main" val="19237726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3755A47-C8A5-F509-584E-05C5FDF33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Tillfällen inom ett programtillfälle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195B15C-22B3-6C61-3DE4-61A8C8566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Vi tror att ni vill: </a:t>
            </a:r>
          </a:p>
          <a:p>
            <a:pPr lvl="1"/>
            <a:r>
              <a:rPr lang="sv-SE" dirty="0"/>
              <a:t>Ni vill arbeta med </a:t>
            </a:r>
            <a:r>
              <a:rPr lang="sv-SE" dirty="0" err="1"/>
              <a:t>redigerbara</a:t>
            </a:r>
            <a:r>
              <a:rPr lang="sv-SE" dirty="0"/>
              <a:t> förslag till kurstillfällen innan man fastställer om de ska ingå i utbudet eller ej</a:t>
            </a:r>
          </a:p>
          <a:p>
            <a:pPr lvl="1"/>
            <a:r>
              <a:rPr lang="sv-SE" dirty="0"/>
              <a:t>Ni vill fastställa att kurstillfällena ska ingå i utbudet som ett separat beslut/steg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Välja vilka kurstillfällen som ni vill skapa förslag för </a:t>
            </a:r>
          </a:p>
          <a:p>
            <a:pPr lvl="1"/>
            <a:r>
              <a:rPr lang="sv-SE" dirty="0"/>
              <a:t>Ett förslag kan syfta till att </a:t>
            </a:r>
          </a:p>
          <a:p>
            <a:pPr lvl="2"/>
            <a:r>
              <a:rPr lang="sv-SE" dirty="0"/>
              <a:t>Skapa nytt kurstillfälle</a:t>
            </a:r>
          </a:p>
          <a:p>
            <a:pPr lvl="3"/>
            <a:r>
              <a:rPr lang="sv-SE" dirty="0"/>
              <a:t>Kopiera information från tidigare kullar</a:t>
            </a:r>
          </a:p>
          <a:p>
            <a:pPr lvl="3"/>
            <a:r>
              <a:rPr lang="sv-SE" dirty="0"/>
              <a:t>Anpassa informationen för de kommande tillfällena</a:t>
            </a:r>
          </a:p>
          <a:p>
            <a:pPr lvl="2"/>
            <a:r>
              <a:rPr lang="sv-SE" dirty="0"/>
              <a:t>Använda befintligt kurstillfälle</a:t>
            </a:r>
          </a:p>
          <a:p>
            <a:pPr lvl="3"/>
            <a:r>
              <a:rPr lang="sv-SE" dirty="0"/>
              <a:t>Samläsning</a:t>
            </a:r>
          </a:p>
          <a:p>
            <a:pPr lvl="3"/>
            <a:r>
              <a:rPr lang="sv-SE" dirty="0"/>
              <a:t>Efterregistrering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74349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3755A47-C8A5-F509-584E-05C5FDF33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Tillfällen inom ett programtillfälle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195B15C-22B3-6C61-3DE4-61A8C8566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Vi tror att ni vill: </a:t>
            </a:r>
          </a:p>
          <a:p>
            <a:pPr lvl="1"/>
            <a:r>
              <a:rPr lang="sv-SE" dirty="0"/>
              <a:t>Ange om kurstillfällen har valvillkor (exempelvis obligatoriska eller valbara)</a:t>
            </a:r>
          </a:p>
          <a:p>
            <a:pPr lvl="1"/>
            <a:r>
              <a:rPr lang="sv-SE" dirty="0"/>
              <a:t>Visa tydligt vilka anpassningar som har gjorts av kopierade tillfällen</a:t>
            </a:r>
          </a:p>
          <a:p>
            <a:pPr lvl="1"/>
            <a:r>
              <a:rPr lang="sv-SE" dirty="0"/>
              <a:t>Ta bort inlagda kurstillfällen</a:t>
            </a:r>
          </a:p>
          <a:p>
            <a:pPr lvl="1"/>
            <a:r>
              <a:rPr lang="sv-SE" dirty="0"/>
              <a:t>(Beställa kurstillfällen från andra organisationer)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55621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C29089FB-F764-5F95-FC36-D9EEE43BA809}"/>
              </a:ext>
            </a:extLst>
          </p:cNvPr>
          <p:cNvSpPr txBox="1"/>
          <p:nvPr/>
        </p:nvSpPr>
        <p:spPr>
          <a:xfrm>
            <a:off x="8125968" y="0"/>
            <a:ext cx="4066032" cy="6858000"/>
          </a:xfrm>
          <a:prstGeom prst="rect">
            <a:avLst/>
          </a:prstGeom>
          <a:solidFill>
            <a:srgbClr val="DDEDBD"/>
          </a:solidFill>
        </p:spPr>
        <p:txBody>
          <a:bodyPr wrap="square" rtlCol="0">
            <a:noAutofit/>
          </a:bodyPr>
          <a:lstStyle/>
          <a:p>
            <a:r>
              <a:rPr lang="sv-SE" sz="1600" dirty="0">
                <a:solidFill>
                  <a:srgbClr val="406125"/>
                </a:solidFill>
              </a:rPr>
              <a:t>Nu kommer vi till högerpanelen där man arbetar med innehållet i ett programtillfälle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Här har ni möjlighet att lägga in olika typer av innehåll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rgbClr val="C00000"/>
                </a:solidFill>
              </a:rPr>
              <a:t>Inriktningstillfällen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rgbClr val="C00000"/>
                </a:solidFill>
              </a:rPr>
              <a:t>Valmöjligheter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rgbClr val="C00000"/>
                </a:solidFill>
              </a:rPr>
              <a:t>Obligatoriska kurstillfällen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För varje del t ex inriktning eller valmöjlighet så skapas det en panel.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Varje panel kan sedan fyllas med kurstillfällen.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Det är möjligt att: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rgbClr val="C00000"/>
                </a:solidFill>
              </a:rPr>
              <a:t>Lägga till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rgbClr val="C00000"/>
                </a:solidFill>
              </a:rPr>
              <a:t>Kopiera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rgbClr val="C00000"/>
                </a:solidFill>
              </a:rPr>
              <a:t>Ta bort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>
              <a:solidFill>
                <a:srgbClr val="40612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b="1" dirty="0">
                <a:solidFill>
                  <a:srgbClr val="406125"/>
                </a:solidFill>
              </a:rPr>
              <a:t>Första scenariot </a:t>
            </a:r>
            <a:r>
              <a:rPr lang="sv-SE" sz="1600" dirty="0">
                <a:solidFill>
                  <a:srgbClr val="406125"/>
                </a:solidFill>
              </a:rPr>
              <a:t>är att lägga in existerande kurstillfällen. Man kan tänka sig hur det kommer att fungera första gången man skapar en utbudsomgång.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endParaRPr lang="sv-SE" sz="1600" dirty="0">
              <a:solidFill>
                <a:srgbClr val="406125"/>
              </a:solidFill>
            </a:endParaRPr>
          </a:p>
          <a:p>
            <a:endParaRPr lang="sv-SE" sz="1600" dirty="0">
              <a:solidFill>
                <a:srgbClr val="406125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9005495-2A5A-13A3-9F96-7097FF4C82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57"/>
          <a:stretch/>
        </p:blipFill>
        <p:spPr>
          <a:xfrm>
            <a:off x="0" y="0"/>
            <a:ext cx="8125968" cy="685800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17FC06DA-DCD4-9470-831A-B2E9C342A7F2}"/>
              </a:ext>
            </a:extLst>
          </p:cNvPr>
          <p:cNvSpPr/>
          <p:nvPr/>
        </p:nvSpPr>
        <p:spPr>
          <a:xfrm>
            <a:off x="2702719" y="1578768"/>
            <a:ext cx="1826420" cy="1905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A01882E-BB3B-1F2A-B03C-1727FD6B56E1}"/>
              </a:ext>
            </a:extLst>
          </p:cNvPr>
          <p:cNvSpPr/>
          <p:nvPr/>
        </p:nvSpPr>
        <p:spPr>
          <a:xfrm>
            <a:off x="2114549" y="1800225"/>
            <a:ext cx="5781676" cy="1905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974BE26-DB8B-FB88-04F3-486BEBACE673}"/>
              </a:ext>
            </a:extLst>
          </p:cNvPr>
          <p:cNvSpPr/>
          <p:nvPr/>
        </p:nvSpPr>
        <p:spPr>
          <a:xfrm>
            <a:off x="2114549" y="2024061"/>
            <a:ext cx="1357314" cy="1905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40621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C29089FB-F764-5F95-FC36-D9EEE43BA809}"/>
              </a:ext>
            </a:extLst>
          </p:cNvPr>
          <p:cNvSpPr txBox="1"/>
          <p:nvPr/>
        </p:nvSpPr>
        <p:spPr>
          <a:xfrm>
            <a:off x="8125968" y="0"/>
            <a:ext cx="4066032" cy="6858000"/>
          </a:xfrm>
          <a:prstGeom prst="rect">
            <a:avLst/>
          </a:prstGeom>
          <a:solidFill>
            <a:srgbClr val="DDEDBD"/>
          </a:solidFill>
        </p:spPr>
        <p:txBody>
          <a:bodyPr wrap="square" rtlCol="0">
            <a:noAutofit/>
          </a:bodyPr>
          <a:lstStyle/>
          <a:p>
            <a:r>
              <a:rPr lang="sv-SE" sz="1600" dirty="0">
                <a:solidFill>
                  <a:srgbClr val="406125"/>
                </a:solidFill>
              </a:rPr>
              <a:t>Denna dialog fungerar precis som när ni la till programtillfällen.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Det går att söka ut kurstillfällen på olika sätt.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Ni </a:t>
            </a:r>
            <a:r>
              <a:rPr lang="sv-SE" sz="1600" b="1" dirty="0">
                <a:solidFill>
                  <a:srgbClr val="C00000"/>
                </a:solidFill>
              </a:rPr>
              <a:t>markerar de befintliga kurstillfällen </a:t>
            </a:r>
            <a:r>
              <a:rPr lang="sv-SE" sz="1600" dirty="0">
                <a:solidFill>
                  <a:srgbClr val="406125"/>
                </a:solidFill>
              </a:rPr>
              <a:t>ni är intresserade av och lägger till dessa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endParaRPr lang="sv-SE" sz="1600" dirty="0">
              <a:solidFill>
                <a:srgbClr val="406125"/>
              </a:solidFill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9E51A43-E7AC-E97C-C641-AB55F45A5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8125968" cy="5686074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DB7B446A-5F98-0B41-097C-6F80E43F3C72}"/>
              </a:ext>
            </a:extLst>
          </p:cNvPr>
          <p:cNvSpPr/>
          <p:nvPr/>
        </p:nvSpPr>
        <p:spPr>
          <a:xfrm>
            <a:off x="0" y="5686073"/>
            <a:ext cx="8125968" cy="1171927"/>
          </a:xfrm>
          <a:prstGeom prst="rect">
            <a:avLst/>
          </a:prstGeom>
          <a:solidFill>
            <a:srgbClr val="8194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C7D5DC06-606B-4227-2DA7-F0128A15FCB0}"/>
              </a:ext>
            </a:extLst>
          </p:cNvPr>
          <p:cNvSpPr/>
          <p:nvPr/>
        </p:nvSpPr>
        <p:spPr>
          <a:xfrm>
            <a:off x="152399" y="847725"/>
            <a:ext cx="971551" cy="424815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95074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C29089FB-F764-5F95-FC36-D9EEE43BA809}"/>
              </a:ext>
            </a:extLst>
          </p:cNvPr>
          <p:cNvSpPr txBox="1"/>
          <p:nvPr/>
        </p:nvSpPr>
        <p:spPr>
          <a:xfrm>
            <a:off x="8125968" y="0"/>
            <a:ext cx="4066032" cy="6858000"/>
          </a:xfrm>
          <a:prstGeom prst="rect">
            <a:avLst/>
          </a:prstGeom>
          <a:solidFill>
            <a:srgbClr val="DDEDBD"/>
          </a:solidFill>
        </p:spPr>
        <p:txBody>
          <a:bodyPr wrap="square" rtlCol="0">
            <a:noAutofit/>
          </a:bodyPr>
          <a:lstStyle/>
          <a:p>
            <a:r>
              <a:rPr lang="sv-SE" sz="1600" dirty="0">
                <a:solidFill>
                  <a:srgbClr val="406125"/>
                </a:solidFill>
              </a:rPr>
              <a:t>De kurstillfällen ni har valt läggs i panelen.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Har ni gjort fel kan </a:t>
            </a:r>
            <a:r>
              <a:rPr lang="sv-SE" sz="1600" b="1" dirty="0">
                <a:solidFill>
                  <a:srgbClr val="C00000"/>
                </a:solidFill>
              </a:rPr>
              <a:t>ni ta bort dem genom att markera dem och klicka på ”Ta bort valda”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endParaRPr lang="sv-SE" sz="1600" dirty="0">
              <a:solidFill>
                <a:srgbClr val="406125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D9AB8D0-21DB-3C5C-F210-F40C8EA4C1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63"/>
          <a:stretch/>
        </p:blipFill>
        <p:spPr>
          <a:xfrm>
            <a:off x="0" y="-1"/>
            <a:ext cx="8137056" cy="6858001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91504BEA-7183-33C9-42EE-DC72A0632623}"/>
              </a:ext>
            </a:extLst>
          </p:cNvPr>
          <p:cNvSpPr/>
          <p:nvPr/>
        </p:nvSpPr>
        <p:spPr>
          <a:xfrm>
            <a:off x="2914649" y="2026444"/>
            <a:ext cx="552451" cy="20240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754FB2D-AA1A-3875-F214-7215BC17A9A7}"/>
              </a:ext>
            </a:extLst>
          </p:cNvPr>
          <p:cNvSpPr/>
          <p:nvPr/>
        </p:nvSpPr>
        <p:spPr>
          <a:xfrm>
            <a:off x="2159794" y="2235994"/>
            <a:ext cx="200026" cy="104060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0922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D7F12F-4175-6CF0-6029-E5CA96601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B4AA5C-2E62-8E3A-32A7-CA41D3DD0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Inledning</a:t>
            </a:r>
          </a:p>
          <a:p>
            <a:r>
              <a:rPr lang="sv-SE" dirty="0"/>
              <a:t>Om tematräffen</a:t>
            </a:r>
          </a:p>
          <a:p>
            <a:r>
              <a:rPr lang="sv-SE" dirty="0"/>
              <a:t>Generellt om utbudsomgång</a:t>
            </a:r>
          </a:p>
          <a:p>
            <a:r>
              <a:rPr lang="sv-SE" dirty="0"/>
              <a:t>Kurspaketeringstillfällen (programtillfällen)</a:t>
            </a:r>
          </a:p>
          <a:p>
            <a:r>
              <a:rPr lang="sv-SE" dirty="0"/>
              <a:t>Innehåll i kurspaketeringstillfället</a:t>
            </a:r>
          </a:p>
          <a:p>
            <a:r>
              <a:rPr lang="sv-SE" dirty="0"/>
              <a:t>Samläsning</a:t>
            </a:r>
          </a:p>
          <a:p>
            <a:r>
              <a:rPr lang="sv-SE" dirty="0"/>
              <a:t>Läsperioder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57269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C29089FB-F764-5F95-FC36-D9EEE43BA809}"/>
              </a:ext>
            </a:extLst>
          </p:cNvPr>
          <p:cNvSpPr txBox="1"/>
          <p:nvPr/>
        </p:nvSpPr>
        <p:spPr>
          <a:xfrm>
            <a:off x="8125968" y="0"/>
            <a:ext cx="4066032" cy="6858000"/>
          </a:xfrm>
          <a:prstGeom prst="rect">
            <a:avLst/>
          </a:prstGeom>
          <a:solidFill>
            <a:srgbClr val="DDEDBD"/>
          </a:solidFill>
        </p:spPr>
        <p:txBody>
          <a:bodyPr wrap="square" rtlCol="0">
            <a:noAutofit/>
          </a:bodyPr>
          <a:lstStyle/>
          <a:p>
            <a:r>
              <a:rPr lang="sv-SE" sz="1600" dirty="0">
                <a:solidFill>
                  <a:srgbClr val="406125"/>
                </a:solidFill>
              </a:rPr>
              <a:t>När ni har kommit igång och har programtillfällen som ser likadana ut per läsår kan ni istället välja att kopiera.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I det här fallet så vet vi att programmet är </a:t>
            </a:r>
            <a:r>
              <a:rPr lang="sv-SE" sz="1600" b="1" dirty="0">
                <a:solidFill>
                  <a:srgbClr val="C00000"/>
                </a:solidFill>
              </a:rPr>
              <a:t>CDATE</a:t>
            </a:r>
            <a:r>
              <a:rPr lang="sv-SE" sz="1600" dirty="0">
                <a:solidFill>
                  <a:srgbClr val="406125"/>
                </a:solidFill>
              </a:rPr>
              <a:t> och ni har kopierat </a:t>
            </a:r>
            <a:r>
              <a:rPr lang="sv-SE" sz="1600" b="1" dirty="0">
                <a:solidFill>
                  <a:srgbClr val="C00000"/>
                </a:solidFill>
              </a:rPr>
              <a:t>programtillfället HT2024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Nu vill ni </a:t>
            </a:r>
            <a:r>
              <a:rPr lang="sv-SE" sz="1600" b="1" dirty="0">
                <a:solidFill>
                  <a:srgbClr val="C00000"/>
                </a:solidFill>
              </a:rPr>
              <a:t>kopiera innehållet från HT2023 till HT2024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endParaRPr lang="sv-SE" sz="1600" dirty="0">
              <a:solidFill>
                <a:srgbClr val="406125"/>
              </a:solidFill>
            </a:endParaRPr>
          </a:p>
          <a:p>
            <a:endParaRPr lang="sv-SE" sz="1600" dirty="0">
              <a:solidFill>
                <a:srgbClr val="406125"/>
              </a:solidFill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E1B51B1-0016-BD3E-EC1E-B921288336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07"/>
          <a:stretch/>
        </p:blipFill>
        <p:spPr>
          <a:xfrm>
            <a:off x="0" y="0"/>
            <a:ext cx="8125968" cy="685800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44DE245C-8BFB-F96B-BD7C-749505AFB117}"/>
              </a:ext>
            </a:extLst>
          </p:cNvPr>
          <p:cNvSpPr/>
          <p:nvPr/>
        </p:nvSpPr>
        <p:spPr>
          <a:xfrm>
            <a:off x="2076449" y="1169194"/>
            <a:ext cx="2933701" cy="39290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D6463F5-9068-F984-EB64-F0212BA74C90}"/>
              </a:ext>
            </a:extLst>
          </p:cNvPr>
          <p:cNvSpPr/>
          <p:nvPr/>
        </p:nvSpPr>
        <p:spPr>
          <a:xfrm>
            <a:off x="2524125" y="1997869"/>
            <a:ext cx="409576" cy="24050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41859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C29089FB-F764-5F95-FC36-D9EEE43BA809}"/>
              </a:ext>
            </a:extLst>
          </p:cNvPr>
          <p:cNvSpPr txBox="1"/>
          <p:nvPr/>
        </p:nvSpPr>
        <p:spPr>
          <a:xfrm>
            <a:off x="8125968" y="0"/>
            <a:ext cx="4066032" cy="6858000"/>
          </a:xfrm>
          <a:prstGeom prst="rect">
            <a:avLst/>
          </a:prstGeom>
          <a:solidFill>
            <a:srgbClr val="DDEDBD"/>
          </a:solidFill>
        </p:spPr>
        <p:txBody>
          <a:bodyPr wrap="square" rtlCol="0">
            <a:noAutofit/>
          </a:bodyPr>
          <a:lstStyle/>
          <a:p>
            <a:r>
              <a:rPr lang="sv-SE" sz="1600" b="1" dirty="0">
                <a:solidFill>
                  <a:srgbClr val="C00000"/>
                </a:solidFill>
              </a:rPr>
              <a:t>Kurstillfällena för programtillfället som gick H2023 visas automatiskt.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Ni </a:t>
            </a:r>
            <a:r>
              <a:rPr lang="sv-SE" sz="1600" b="1" dirty="0">
                <a:solidFill>
                  <a:srgbClr val="C00000"/>
                </a:solidFill>
              </a:rPr>
              <a:t>markerar de tillfällen </a:t>
            </a:r>
            <a:r>
              <a:rPr lang="sv-SE" sz="1600" dirty="0">
                <a:solidFill>
                  <a:srgbClr val="406125"/>
                </a:solidFill>
              </a:rPr>
              <a:t>ni vill ha med er. 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Ni klickar på </a:t>
            </a:r>
            <a:r>
              <a:rPr lang="sv-SE" sz="1600" b="1" dirty="0">
                <a:solidFill>
                  <a:srgbClr val="C00000"/>
                </a:solidFill>
              </a:rPr>
              <a:t>Gå vidare </a:t>
            </a:r>
            <a:r>
              <a:rPr lang="sv-SE" sz="1600" dirty="0">
                <a:solidFill>
                  <a:srgbClr val="406125"/>
                </a:solidFill>
              </a:rPr>
              <a:t>för att justera eventuella studieperioder</a:t>
            </a:r>
          </a:p>
          <a:p>
            <a:endParaRPr lang="sv-SE" sz="1600" dirty="0">
              <a:solidFill>
                <a:srgbClr val="406125"/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4EB5324-8E61-CF02-CF94-A8975C3E7972}"/>
              </a:ext>
            </a:extLst>
          </p:cNvPr>
          <p:cNvSpPr/>
          <p:nvPr/>
        </p:nvSpPr>
        <p:spPr>
          <a:xfrm>
            <a:off x="0" y="5172075"/>
            <a:ext cx="8125968" cy="1685925"/>
          </a:xfrm>
          <a:prstGeom prst="rect">
            <a:avLst/>
          </a:prstGeom>
          <a:solidFill>
            <a:srgbClr val="8194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96E4B19-0430-56D7-A057-5DABB1DF4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102676" cy="5172075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2387DC03-A1AF-45FB-209C-3261B4D05A88}"/>
              </a:ext>
            </a:extLst>
          </p:cNvPr>
          <p:cNvSpPr/>
          <p:nvPr/>
        </p:nvSpPr>
        <p:spPr>
          <a:xfrm>
            <a:off x="228599" y="1340643"/>
            <a:ext cx="5981701" cy="41513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0609EE8-36B0-3F9A-9CBD-19971793283B}"/>
              </a:ext>
            </a:extLst>
          </p:cNvPr>
          <p:cNvSpPr/>
          <p:nvPr/>
        </p:nvSpPr>
        <p:spPr>
          <a:xfrm>
            <a:off x="228599" y="1784349"/>
            <a:ext cx="876301" cy="225425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2FDFC33-F4DE-B8D5-2139-8DE785FB8830}"/>
              </a:ext>
            </a:extLst>
          </p:cNvPr>
          <p:cNvSpPr/>
          <p:nvPr/>
        </p:nvSpPr>
        <p:spPr>
          <a:xfrm>
            <a:off x="7277100" y="4676775"/>
            <a:ext cx="581025" cy="3048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13111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C29089FB-F764-5F95-FC36-D9EEE43BA809}"/>
              </a:ext>
            </a:extLst>
          </p:cNvPr>
          <p:cNvSpPr txBox="1"/>
          <p:nvPr/>
        </p:nvSpPr>
        <p:spPr>
          <a:xfrm>
            <a:off x="8125968" y="0"/>
            <a:ext cx="4066032" cy="6858000"/>
          </a:xfrm>
          <a:prstGeom prst="rect">
            <a:avLst/>
          </a:prstGeom>
          <a:solidFill>
            <a:srgbClr val="DDEDBD"/>
          </a:solidFill>
        </p:spPr>
        <p:txBody>
          <a:bodyPr wrap="square" rtlCol="0">
            <a:noAutofit/>
          </a:bodyPr>
          <a:lstStyle/>
          <a:p>
            <a:r>
              <a:rPr lang="sv-SE" sz="1600" b="1" dirty="0">
                <a:solidFill>
                  <a:srgbClr val="C00000"/>
                </a:solidFill>
              </a:rPr>
              <a:t>Ladok föreslår automatiskt studieperioder men det går att justera dessa.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Resten av attributen t ex finansieringsform, undervisningsform mm kopieras enligt de inställningar ni har satt för utbudsomgången.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Ni klickar på </a:t>
            </a:r>
            <a:r>
              <a:rPr lang="sv-SE" sz="1600" b="1" dirty="0">
                <a:solidFill>
                  <a:srgbClr val="C00000"/>
                </a:solidFill>
              </a:rPr>
              <a:t>Nästa</a:t>
            </a:r>
            <a:r>
              <a:rPr lang="sv-SE" sz="1600" dirty="0">
                <a:solidFill>
                  <a:srgbClr val="406125"/>
                </a:solidFill>
              </a:rPr>
              <a:t> för att förhandsgranska att kurstillfällena ser bra ut och väljer sedan att kopiera innehållet.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endParaRPr lang="sv-SE" sz="1600" dirty="0">
              <a:solidFill>
                <a:srgbClr val="406125"/>
              </a:solidFill>
            </a:endParaRPr>
          </a:p>
          <a:p>
            <a:endParaRPr lang="sv-SE" sz="1600" dirty="0">
              <a:solidFill>
                <a:srgbClr val="406125"/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4EB5324-8E61-CF02-CF94-A8975C3E7972}"/>
              </a:ext>
            </a:extLst>
          </p:cNvPr>
          <p:cNvSpPr/>
          <p:nvPr/>
        </p:nvSpPr>
        <p:spPr>
          <a:xfrm>
            <a:off x="0" y="5172075"/>
            <a:ext cx="8125968" cy="1685925"/>
          </a:xfrm>
          <a:prstGeom prst="rect">
            <a:avLst/>
          </a:prstGeom>
          <a:solidFill>
            <a:srgbClr val="8194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20942B1-BCBF-240D-F2A4-711905BE2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125968" cy="5197691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C5D99EB2-BE63-D476-7F44-A69664BB0C11}"/>
              </a:ext>
            </a:extLst>
          </p:cNvPr>
          <p:cNvSpPr/>
          <p:nvPr/>
        </p:nvSpPr>
        <p:spPr>
          <a:xfrm>
            <a:off x="5133974" y="1762126"/>
            <a:ext cx="2581276" cy="2286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7ACFFC7-D0C0-62BD-5EE7-4A13B656AACD}"/>
              </a:ext>
            </a:extLst>
          </p:cNvPr>
          <p:cNvSpPr/>
          <p:nvPr/>
        </p:nvSpPr>
        <p:spPr>
          <a:xfrm>
            <a:off x="7458075" y="4686300"/>
            <a:ext cx="462534" cy="31432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91434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C29089FB-F764-5F95-FC36-D9EEE43BA809}"/>
              </a:ext>
            </a:extLst>
          </p:cNvPr>
          <p:cNvSpPr txBox="1"/>
          <p:nvPr/>
        </p:nvSpPr>
        <p:spPr>
          <a:xfrm>
            <a:off x="8125968" y="0"/>
            <a:ext cx="4066032" cy="6858000"/>
          </a:xfrm>
          <a:prstGeom prst="rect">
            <a:avLst/>
          </a:prstGeom>
          <a:solidFill>
            <a:srgbClr val="DDEDBD"/>
          </a:solidFill>
        </p:spPr>
        <p:txBody>
          <a:bodyPr wrap="square" rtlCol="0">
            <a:noAutofit/>
          </a:bodyPr>
          <a:lstStyle/>
          <a:p>
            <a:r>
              <a:rPr lang="sv-SE" sz="1600" dirty="0">
                <a:solidFill>
                  <a:srgbClr val="406125"/>
                </a:solidFill>
              </a:rPr>
              <a:t>Anta att ni är nöjda med innehållet i programtillfället. 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Innehållet i programtillfället består både av kurstillfällen som ni har lagt till dvs </a:t>
            </a:r>
            <a:r>
              <a:rPr lang="sv-SE" sz="1600" b="1" dirty="0">
                <a:solidFill>
                  <a:srgbClr val="C00000"/>
                </a:solidFill>
              </a:rPr>
              <a:t>befintliga</a:t>
            </a:r>
            <a:r>
              <a:rPr lang="sv-SE" sz="1600" dirty="0">
                <a:solidFill>
                  <a:srgbClr val="406125"/>
                </a:solidFill>
              </a:rPr>
              <a:t> och så finns det kurstillfällen ni har kopierat som ligger som </a:t>
            </a:r>
            <a:r>
              <a:rPr lang="sv-SE" sz="1600" b="1" dirty="0">
                <a:solidFill>
                  <a:srgbClr val="C00000"/>
                </a:solidFill>
              </a:rPr>
              <a:t>Förslag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Ni vill arbeta med varje kurstillfälle t ex kontrollera att det är rätt kurstillfälle eller korrigera något attribut. </a:t>
            </a:r>
          </a:p>
          <a:p>
            <a:endParaRPr lang="sv-SE" sz="1600" dirty="0">
              <a:solidFill>
                <a:srgbClr val="406125"/>
              </a:solidFill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4144B49-D080-BB73-9AFC-E0D7E9B115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26"/>
          <a:stretch/>
        </p:blipFill>
        <p:spPr>
          <a:xfrm>
            <a:off x="0" y="0"/>
            <a:ext cx="8132717" cy="685800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E77B1453-09C4-7CAC-8F34-A02DBEC1ACD9}"/>
              </a:ext>
            </a:extLst>
          </p:cNvPr>
          <p:cNvSpPr/>
          <p:nvPr/>
        </p:nvSpPr>
        <p:spPr>
          <a:xfrm>
            <a:off x="7391400" y="2152650"/>
            <a:ext cx="428626" cy="104775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60566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C29089FB-F764-5F95-FC36-D9EEE43BA809}"/>
              </a:ext>
            </a:extLst>
          </p:cNvPr>
          <p:cNvSpPr txBox="1"/>
          <p:nvPr/>
        </p:nvSpPr>
        <p:spPr>
          <a:xfrm>
            <a:off x="9210390" y="0"/>
            <a:ext cx="2981609" cy="6858000"/>
          </a:xfrm>
          <a:prstGeom prst="rect">
            <a:avLst/>
          </a:prstGeom>
          <a:solidFill>
            <a:srgbClr val="DDEDBD"/>
          </a:solidFill>
        </p:spPr>
        <p:txBody>
          <a:bodyPr wrap="square" rtlCol="0">
            <a:noAutofit/>
          </a:bodyPr>
          <a:lstStyle/>
          <a:p>
            <a:r>
              <a:rPr lang="sv-SE" sz="1600" dirty="0">
                <a:solidFill>
                  <a:srgbClr val="406125"/>
                </a:solidFill>
              </a:rPr>
              <a:t>Klicka på </a:t>
            </a:r>
            <a:r>
              <a:rPr lang="sv-SE" sz="1600" b="1" dirty="0">
                <a:solidFill>
                  <a:srgbClr val="C00000"/>
                </a:solidFill>
              </a:rPr>
              <a:t>penna</a:t>
            </a:r>
            <a:r>
              <a:rPr lang="sv-SE" sz="1600" dirty="0">
                <a:solidFill>
                  <a:srgbClr val="406125"/>
                </a:solidFill>
              </a:rPr>
              <a:t> för att se detaljer om tillfället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Om kurstillfället är ett </a:t>
            </a:r>
            <a:r>
              <a:rPr lang="sv-SE" sz="1600" b="1" dirty="0">
                <a:solidFill>
                  <a:srgbClr val="406125"/>
                </a:solidFill>
              </a:rPr>
              <a:t>befintligt</a:t>
            </a:r>
            <a:r>
              <a:rPr lang="sv-SE" sz="1600" dirty="0">
                <a:solidFill>
                  <a:srgbClr val="406125"/>
                </a:solidFill>
              </a:rPr>
              <a:t> tillfälle så görs ändringar på vanligt sätt </a:t>
            </a:r>
          </a:p>
          <a:p>
            <a:endParaRPr lang="sv-SE" sz="1600" dirty="0">
              <a:solidFill>
                <a:srgbClr val="406125"/>
              </a:solidFill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FEFE08F-B173-70E6-28D8-58993EC96F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72"/>
          <a:stretch/>
        </p:blipFill>
        <p:spPr>
          <a:xfrm>
            <a:off x="21426" y="66675"/>
            <a:ext cx="9188964" cy="6791325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82C27AD5-7EFB-A52D-0761-C060E7B3BC05}"/>
              </a:ext>
            </a:extLst>
          </p:cNvPr>
          <p:cNvSpPr/>
          <p:nvPr/>
        </p:nvSpPr>
        <p:spPr>
          <a:xfrm>
            <a:off x="2266949" y="2286000"/>
            <a:ext cx="180976" cy="18097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9793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C29089FB-F764-5F95-FC36-D9EEE43BA809}"/>
              </a:ext>
            </a:extLst>
          </p:cNvPr>
          <p:cNvSpPr txBox="1"/>
          <p:nvPr/>
        </p:nvSpPr>
        <p:spPr>
          <a:xfrm>
            <a:off x="9210390" y="0"/>
            <a:ext cx="2981609" cy="6858000"/>
          </a:xfrm>
          <a:prstGeom prst="rect">
            <a:avLst/>
          </a:prstGeom>
          <a:solidFill>
            <a:srgbClr val="DDEDBD"/>
          </a:solidFill>
        </p:spPr>
        <p:txBody>
          <a:bodyPr wrap="square" rtlCol="0">
            <a:noAutofit/>
          </a:bodyPr>
          <a:lstStyle/>
          <a:p>
            <a:r>
              <a:rPr lang="sv-SE" sz="1600" dirty="0">
                <a:solidFill>
                  <a:srgbClr val="406125"/>
                </a:solidFill>
              </a:rPr>
              <a:t>Om kurstillfället är kopierat kan ni jämföra </a:t>
            </a:r>
            <a:r>
              <a:rPr lang="sv-SE" sz="1600" b="1" dirty="0">
                <a:solidFill>
                  <a:srgbClr val="406125"/>
                </a:solidFill>
              </a:rPr>
              <a:t>förslaget med förlagan</a:t>
            </a:r>
            <a:r>
              <a:rPr lang="sv-SE" sz="1600" dirty="0">
                <a:solidFill>
                  <a:srgbClr val="406125"/>
                </a:solidFill>
              </a:rPr>
              <a:t>.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Värdena från det tidigare kurstillfället ligger under </a:t>
            </a:r>
            <a:r>
              <a:rPr lang="sv-SE" sz="1600" b="1" dirty="0">
                <a:solidFill>
                  <a:srgbClr val="C00000"/>
                </a:solidFill>
              </a:rPr>
              <a:t>Underlag</a:t>
            </a:r>
            <a:r>
              <a:rPr lang="sv-SE" sz="1600" dirty="0">
                <a:solidFill>
                  <a:srgbClr val="406125"/>
                </a:solidFill>
              </a:rPr>
              <a:t> [ska egentligen heta förlaga]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Värdena för det nya kurstillfället är den gula kolumnen ”</a:t>
            </a:r>
            <a:r>
              <a:rPr lang="sv-SE" sz="1600" b="1" dirty="0">
                <a:solidFill>
                  <a:srgbClr val="C00000"/>
                </a:solidFill>
              </a:rPr>
              <a:t>Kopierat förslag</a:t>
            </a:r>
            <a:r>
              <a:rPr lang="sv-SE" sz="1600" dirty="0">
                <a:solidFill>
                  <a:srgbClr val="406125"/>
                </a:solidFill>
              </a:rPr>
              <a:t>”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Klickar man på Ändra information så kan man redigera information för det kopierade förslaget</a:t>
            </a:r>
          </a:p>
          <a:p>
            <a:endParaRPr lang="sv-SE" sz="1600" dirty="0">
              <a:solidFill>
                <a:srgbClr val="406125"/>
              </a:solidFill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DF94732-EAAE-CE50-A5B1-4473DCCA57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8"/>
          <a:stretch/>
        </p:blipFill>
        <p:spPr>
          <a:xfrm>
            <a:off x="0" y="0"/>
            <a:ext cx="9210390" cy="685800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F41F9658-5D08-FB37-92CC-4424F265AD08}"/>
              </a:ext>
            </a:extLst>
          </p:cNvPr>
          <p:cNvSpPr/>
          <p:nvPr/>
        </p:nvSpPr>
        <p:spPr>
          <a:xfrm>
            <a:off x="7905749" y="895350"/>
            <a:ext cx="1143001" cy="274319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F40D65-CAC9-243B-E1D8-56D1506CC946}"/>
              </a:ext>
            </a:extLst>
          </p:cNvPr>
          <p:cNvSpPr/>
          <p:nvPr/>
        </p:nvSpPr>
        <p:spPr>
          <a:xfrm>
            <a:off x="6896099" y="895349"/>
            <a:ext cx="933451" cy="274319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19951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C29089FB-F764-5F95-FC36-D9EEE43BA809}"/>
              </a:ext>
            </a:extLst>
          </p:cNvPr>
          <p:cNvSpPr txBox="1"/>
          <p:nvPr/>
        </p:nvSpPr>
        <p:spPr>
          <a:xfrm>
            <a:off x="9210390" y="0"/>
            <a:ext cx="2981609" cy="6858000"/>
          </a:xfrm>
          <a:prstGeom prst="rect">
            <a:avLst/>
          </a:prstGeom>
          <a:solidFill>
            <a:srgbClr val="DDEDBD"/>
          </a:solidFill>
        </p:spPr>
        <p:txBody>
          <a:bodyPr wrap="square" rtlCol="0">
            <a:noAutofit/>
          </a:bodyPr>
          <a:lstStyle/>
          <a:p>
            <a:r>
              <a:rPr lang="sv-SE" sz="1600" dirty="0">
                <a:solidFill>
                  <a:srgbClr val="406125"/>
                </a:solidFill>
              </a:rPr>
              <a:t>Klickar ni på Ändra information så visas värdena. 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Här kan ni per kurstillfälle anpassa värdena så det blir rätt för det kommande utbudet.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b="1" dirty="0">
                <a:solidFill>
                  <a:srgbClr val="C00000"/>
                </a:solidFill>
              </a:rPr>
              <a:t>Vilka uppgifter man kan redigera eller inte beror av utbudsomgångens inställningar.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endParaRPr lang="sv-SE" sz="1600" dirty="0">
              <a:solidFill>
                <a:srgbClr val="406125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340A385-F211-C1CB-0BD8-C546956955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96"/>
          <a:stretch/>
        </p:blipFill>
        <p:spPr>
          <a:xfrm>
            <a:off x="0" y="0"/>
            <a:ext cx="9210390" cy="685800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1E07EAC2-3920-3AD2-019C-D55FF4A7DF13}"/>
              </a:ext>
            </a:extLst>
          </p:cNvPr>
          <p:cNvSpPr/>
          <p:nvPr/>
        </p:nvSpPr>
        <p:spPr>
          <a:xfrm>
            <a:off x="7924799" y="1257300"/>
            <a:ext cx="1181101" cy="155257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27398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C29089FB-F764-5F95-FC36-D9EEE43BA809}"/>
              </a:ext>
            </a:extLst>
          </p:cNvPr>
          <p:cNvSpPr txBox="1"/>
          <p:nvPr/>
        </p:nvSpPr>
        <p:spPr>
          <a:xfrm>
            <a:off x="7894102" y="0"/>
            <a:ext cx="4297898" cy="6858000"/>
          </a:xfrm>
          <a:prstGeom prst="rect">
            <a:avLst/>
          </a:prstGeom>
          <a:solidFill>
            <a:srgbClr val="DDEDBD"/>
          </a:solidFill>
        </p:spPr>
        <p:txBody>
          <a:bodyPr wrap="square" rtlCol="0">
            <a:noAutofit/>
          </a:bodyPr>
          <a:lstStyle/>
          <a:p>
            <a:r>
              <a:rPr lang="sv-SE" sz="1600" b="1" dirty="0">
                <a:solidFill>
                  <a:srgbClr val="C00000"/>
                </a:solidFill>
              </a:rPr>
              <a:t>Användaren kan välja ett eller flera förslag och klicka på Skapa utbud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Då skapas t ex nya kurstillfällen och referenser till dem från programtillfällets struktur.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Om kurstillfället redan fanns skapas endast en referens från programtillfällets struktur.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Vi har i dagsläget inget förslag för hur man skapa hela utbudet med en knapptryckning. Vi tror att ni vill göra det per programtillfälle. Vi har med frågan i enkäten.</a:t>
            </a:r>
          </a:p>
          <a:p>
            <a:endParaRPr lang="sv-SE" sz="1600" dirty="0">
              <a:solidFill>
                <a:srgbClr val="406125"/>
              </a:solidFill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9F3704D-A8D0-B251-534E-6CBB4C7CD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894101" cy="685800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427678E7-42D4-10F8-6A5B-6305C701A0E0}"/>
              </a:ext>
            </a:extLst>
          </p:cNvPr>
          <p:cNvSpPr/>
          <p:nvPr/>
        </p:nvSpPr>
        <p:spPr>
          <a:xfrm>
            <a:off x="2019300" y="1447800"/>
            <a:ext cx="600076" cy="164782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95564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C29089FB-F764-5F95-FC36-D9EEE43BA809}"/>
              </a:ext>
            </a:extLst>
          </p:cNvPr>
          <p:cNvSpPr txBox="1"/>
          <p:nvPr/>
        </p:nvSpPr>
        <p:spPr>
          <a:xfrm>
            <a:off x="7894102" y="0"/>
            <a:ext cx="4297898" cy="6858000"/>
          </a:xfrm>
          <a:prstGeom prst="rect">
            <a:avLst/>
          </a:prstGeom>
          <a:solidFill>
            <a:srgbClr val="DDEDBD"/>
          </a:solidFill>
        </p:spPr>
        <p:txBody>
          <a:bodyPr wrap="square" rtlCol="0">
            <a:noAutofit/>
          </a:bodyPr>
          <a:lstStyle/>
          <a:p>
            <a:r>
              <a:rPr lang="sv-SE" sz="1600" dirty="0">
                <a:solidFill>
                  <a:srgbClr val="406125"/>
                </a:solidFill>
              </a:rPr>
              <a:t>Vi har frågat i den tidigare enkäten om läsperioder och hur vi ska visualisera läsperioder i tabellen.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Vi har två alternativ i enkäten som kommer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b="1" dirty="0">
                <a:solidFill>
                  <a:srgbClr val="406125"/>
                </a:solidFill>
              </a:rPr>
              <a:t>Alternativ 1 </a:t>
            </a:r>
            <a:r>
              <a:rPr lang="sv-SE" sz="1600" dirty="0">
                <a:solidFill>
                  <a:srgbClr val="406125"/>
                </a:solidFill>
              </a:rPr>
              <a:t>är en mer abstrakt visualisering där man kan se vilka läsperioder som kurstillfället går i. 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I </a:t>
            </a:r>
            <a:r>
              <a:rPr lang="sv-SE" sz="1600" b="1" dirty="0">
                <a:solidFill>
                  <a:srgbClr val="406125"/>
                </a:solidFill>
              </a:rPr>
              <a:t>alternativ 2 </a:t>
            </a:r>
            <a:r>
              <a:rPr lang="sv-SE" sz="1600" dirty="0">
                <a:solidFill>
                  <a:srgbClr val="406125"/>
                </a:solidFill>
              </a:rPr>
              <a:t>har vi försökt visualisera något mer detaljerat. 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Rektangeln placeras där kurstillfället pågår under terminen.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Om kurstillfället går utanför terminen t ex över flera termin så blir det orange.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Takten visas för varje kurstillfälle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Vår hypotes är att alternativ 2 är bättre eftersom man inte alltid jobbar med fasta datum och man vill se när kurstillfällena går utanför läsperioderna/terminerna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endParaRPr lang="sv-SE" sz="1600" dirty="0">
              <a:solidFill>
                <a:srgbClr val="406125"/>
              </a:solidFill>
            </a:endParaRPr>
          </a:p>
          <a:p>
            <a:endParaRPr lang="sv-SE" sz="1600" dirty="0">
              <a:solidFill>
                <a:srgbClr val="406125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81073DC-40EF-C00A-1AA6-D55B8CB9B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7" y="0"/>
            <a:ext cx="7842776" cy="515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384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F7356E-9AA1-55E5-C8A1-CCBC393A0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Samläsning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13FDC47-CB35-8DA4-36EF-B4E51F4F3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3609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FC5B6B-8F65-1034-7B48-D78A5C4CB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520E39-5D1F-0EF3-CB30-5DCBC40C8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Att tydligt ge en definition av vad vi menar med begreppet utbudsomgång</a:t>
            </a:r>
          </a:p>
          <a:p>
            <a:r>
              <a:rPr lang="sv-SE" dirty="0"/>
              <a:t>Att ge en översiktlig bild av den domänmodell vi just nu tror är rätt</a:t>
            </a:r>
          </a:p>
          <a:p>
            <a:r>
              <a:rPr lang="sv-SE" dirty="0"/>
              <a:t>Att demonstrera hur vi tänker att man kan arbeta med programstudier</a:t>
            </a:r>
          </a:p>
        </p:txBody>
      </p:sp>
    </p:spTree>
    <p:extLst>
      <p:ext uri="{BB962C8B-B14F-4D97-AF65-F5344CB8AC3E}">
        <p14:creationId xmlns:p14="http://schemas.microsoft.com/office/powerpoint/2010/main" val="31733417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0E2A8AD8-5F38-11F0-403E-4AE135D60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Samläsning i utbudsomgångar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157C81E-5F96-F8C8-AEE2-DB40E7BAB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Samläsning = Kurstillfällen som ingår i flera olika ”omgångsdelar”</a:t>
            </a:r>
          </a:p>
          <a:p>
            <a:endParaRPr lang="sv-SE" dirty="0"/>
          </a:p>
          <a:p>
            <a:r>
              <a:rPr lang="sv-SE" dirty="0"/>
              <a:t>Vi tror att:</a:t>
            </a:r>
          </a:p>
          <a:p>
            <a:pPr lvl="1"/>
            <a:r>
              <a:rPr lang="sv-SE" dirty="0"/>
              <a:t>Det behöver framgå tydligare vilka kurstillfällen som har samläsning det vill säga kurstillfällen som ingår i flera kurspaketeringstillfällen</a:t>
            </a:r>
          </a:p>
          <a:p>
            <a:pPr lvl="1"/>
            <a:r>
              <a:rPr lang="sv-SE" dirty="0"/>
              <a:t>Ni vill att det ska vara smidigare att knyta ett kurstillfälle till flera kurspaketeringstillfällen</a:t>
            </a:r>
          </a:p>
        </p:txBody>
      </p:sp>
    </p:spTree>
    <p:extLst>
      <p:ext uri="{BB962C8B-B14F-4D97-AF65-F5344CB8AC3E}">
        <p14:creationId xmlns:p14="http://schemas.microsoft.com/office/powerpoint/2010/main" val="20130585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C29089FB-F764-5F95-FC36-D9EEE43BA809}"/>
              </a:ext>
            </a:extLst>
          </p:cNvPr>
          <p:cNvSpPr txBox="1"/>
          <p:nvPr/>
        </p:nvSpPr>
        <p:spPr>
          <a:xfrm>
            <a:off x="9088514" y="0"/>
            <a:ext cx="3103485" cy="6858000"/>
          </a:xfrm>
          <a:prstGeom prst="rect">
            <a:avLst/>
          </a:prstGeom>
          <a:solidFill>
            <a:srgbClr val="DDEDBD"/>
          </a:solidFill>
        </p:spPr>
        <p:txBody>
          <a:bodyPr wrap="square" rtlCol="0">
            <a:noAutofit/>
          </a:bodyPr>
          <a:lstStyle/>
          <a:p>
            <a:r>
              <a:rPr lang="sv-SE" sz="1600" b="1" dirty="0">
                <a:solidFill>
                  <a:srgbClr val="C00000"/>
                </a:solidFill>
              </a:rPr>
              <a:t>Ni har valt fliken Kurstillfällen och vyn </a:t>
            </a:r>
            <a:r>
              <a:rPr lang="sv-SE" sz="1600" b="1" dirty="0" err="1">
                <a:solidFill>
                  <a:srgbClr val="C00000"/>
                </a:solidFill>
              </a:rPr>
              <a:t>Arbetsvy</a:t>
            </a:r>
            <a:endParaRPr lang="sv-SE" sz="1600" b="1" dirty="0">
              <a:solidFill>
                <a:srgbClr val="C00000"/>
              </a:solidFill>
            </a:endParaRP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Kurstillfällen är både fristående kurser (FK) och kurser i kurspaketeringstillfällen (KP)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Ni ser vilka kurstillfällen som ingår i utbudsomgången för </a:t>
            </a:r>
            <a:r>
              <a:rPr lang="sv-SE" sz="1600" b="1" dirty="0">
                <a:solidFill>
                  <a:srgbClr val="C00000"/>
                </a:solidFill>
              </a:rPr>
              <a:t>Datavetenskapliga institutionen.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Ni vill filtrera fram vilka kurstillfällen som ingår i kurspaketeringstillfällen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I den här vyn definierar vi fristående kurs som alla tillfällen som inte ingår i något kurspaketeringstillfälle.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Vi tror att det finns behov av ett regelverk för fristående kurser. Vi har med det i enkäten.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endParaRPr lang="sv-SE" sz="1600" dirty="0">
              <a:solidFill>
                <a:srgbClr val="406125"/>
              </a:solidFill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DAB8DEE-2DCF-D26C-3EB9-73A2CEFF9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88515" cy="685800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ED9E57E7-DB2E-B547-925F-EEE2D1F2A40A}"/>
              </a:ext>
            </a:extLst>
          </p:cNvPr>
          <p:cNvSpPr/>
          <p:nvPr/>
        </p:nvSpPr>
        <p:spPr>
          <a:xfrm>
            <a:off x="0" y="647700"/>
            <a:ext cx="3103485" cy="46672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8EC52EE-F42F-9186-01BA-6660049E39E1}"/>
              </a:ext>
            </a:extLst>
          </p:cNvPr>
          <p:cNvSpPr/>
          <p:nvPr/>
        </p:nvSpPr>
        <p:spPr>
          <a:xfrm>
            <a:off x="428625" y="1528762"/>
            <a:ext cx="180975" cy="497681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9B910BE-37C8-6F67-C9CD-5A2C36362E6F}"/>
              </a:ext>
            </a:extLst>
          </p:cNvPr>
          <p:cNvSpPr/>
          <p:nvPr/>
        </p:nvSpPr>
        <p:spPr>
          <a:xfrm>
            <a:off x="5038725" y="1376362"/>
            <a:ext cx="1123950" cy="512921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35952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C29089FB-F764-5F95-FC36-D9EEE43BA809}"/>
              </a:ext>
            </a:extLst>
          </p:cNvPr>
          <p:cNvSpPr txBox="1"/>
          <p:nvPr/>
        </p:nvSpPr>
        <p:spPr>
          <a:xfrm>
            <a:off x="9088514" y="0"/>
            <a:ext cx="3103485" cy="6858000"/>
          </a:xfrm>
          <a:prstGeom prst="rect">
            <a:avLst/>
          </a:prstGeom>
          <a:solidFill>
            <a:srgbClr val="DDEDBD"/>
          </a:solidFill>
        </p:spPr>
        <p:txBody>
          <a:bodyPr wrap="square" rtlCol="0">
            <a:noAutofit/>
          </a:bodyPr>
          <a:lstStyle/>
          <a:p>
            <a:r>
              <a:rPr lang="sv-SE" sz="1600" dirty="0">
                <a:solidFill>
                  <a:srgbClr val="406125"/>
                </a:solidFill>
              </a:rPr>
              <a:t>I </a:t>
            </a:r>
            <a:r>
              <a:rPr lang="sv-SE" sz="1600" b="1" dirty="0">
                <a:solidFill>
                  <a:srgbClr val="C00000"/>
                </a:solidFill>
              </a:rPr>
              <a:t>filtreringsvalet</a:t>
            </a:r>
            <a:r>
              <a:rPr lang="sv-SE" sz="1600" dirty="0">
                <a:solidFill>
                  <a:srgbClr val="406125"/>
                </a:solidFill>
              </a:rPr>
              <a:t> så kan ni välja Typ av kurs och där välja KP – kurs i kurspaketeringstillfälle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Ni kan också få en </a:t>
            </a:r>
            <a:r>
              <a:rPr lang="sv-SE" sz="1600" b="1" dirty="0">
                <a:solidFill>
                  <a:srgbClr val="C00000"/>
                </a:solidFill>
              </a:rPr>
              <a:t>helhetsbild utifrån er institution </a:t>
            </a:r>
            <a:r>
              <a:rPr lang="sv-SE" sz="1600" dirty="0">
                <a:solidFill>
                  <a:srgbClr val="406125"/>
                </a:solidFill>
              </a:rPr>
              <a:t>inom en utbudsomgång oavsett om det är fristående kurser eller kurser i program</a:t>
            </a:r>
          </a:p>
          <a:p>
            <a:endParaRPr lang="sv-SE" sz="1600" dirty="0">
              <a:solidFill>
                <a:srgbClr val="406125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78734C0-D304-4505-333E-CBBE82737C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6"/>
          <a:stretch/>
        </p:blipFill>
        <p:spPr>
          <a:xfrm>
            <a:off x="0" y="-1"/>
            <a:ext cx="9088514" cy="6858001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7934E4C8-9C8A-3E9F-FE31-9C5F967B6385}"/>
              </a:ext>
            </a:extLst>
          </p:cNvPr>
          <p:cNvSpPr/>
          <p:nvPr/>
        </p:nvSpPr>
        <p:spPr>
          <a:xfrm>
            <a:off x="104776" y="1595438"/>
            <a:ext cx="1943100" cy="26193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AC8DA7F-DA41-6136-0E30-A0416F5652B5}"/>
              </a:ext>
            </a:extLst>
          </p:cNvPr>
          <p:cNvSpPr/>
          <p:nvPr/>
        </p:nvSpPr>
        <p:spPr>
          <a:xfrm>
            <a:off x="104776" y="2919413"/>
            <a:ext cx="1943100" cy="26193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62608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C29089FB-F764-5F95-FC36-D9EEE43BA809}"/>
              </a:ext>
            </a:extLst>
          </p:cNvPr>
          <p:cNvSpPr txBox="1"/>
          <p:nvPr/>
        </p:nvSpPr>
        <p:spPr>
          <a:xfrm>
            <a:off x="9267568" y="0"/>
            <a:ext cx="2924431" cy="6858000"/>
          </a:xfrm>
          <a:prstGeom prst="rect">
            <a:avLst/>
          </a:prstGeom>
          <a:solidFill>
            <a:srgbClr val="DDEDBD"/>
          </a:solidFill>
        </p:spPr>
        <p:txBody>
          <a:bodyPr wrap="square" rtlCol="0">
            <a:noAutofit/>
          </a:bodyPr>
          <a:lstStyle/>
          <a:p>
            <a:r>
              <a:rPr lang="sv-SE" sz="1600" dirty="0">
                <a:solidFill>
                  <a:srgbClr val="406125"/>
                </a:solidFill>
              </a:rPr>
              <a:t>Kurstillfällena som ni har filtrerat fram är alla knutna till kurspaketeringstillfällen. 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b="1" dirty="0">
                <a:solidFill>
                  <a:srgbClr val="C00000"/>
                </a:solidFill>
              </a:rPr>
              <a:t>Klicka på pennan </a:t>
            </a:r>
            <a:r>
              <a:rPr lang="sv-SE" sz="1600" dirty="0">
                <a:solidFill>
                  <a:srgbClr val="406125"/>
                </a:solidFill>
              </a:rPr>
              <a:t>för kurstillfället så visas högerpanelen med detaljerad information om kurstillfället.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I högerpanelen finns en panel som heter </a:t>
            </a:r>
            <a:r>
              <a:rPr lang="sv-SE" sz="1600" b="1" dirty="0">
                <a:solidFill>
                  <a:srgbClr val="C00000"/>
                </a:solidFill>
              </a:rPr>
              <a:t>Ingår i kurspaketeringstillfällen</a:t>
            </a:r>
            <a:r>
              <a:rPr lang="sv-SE" sz="1600" dirty="0">
                <a:solidFill>
                  <a:srgbClr val="406125"/>
                </a:solidFill>
              </a:rPr>
              <a:t>. 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Där anges vilka programtillfällen som är knutna till kurstillfället. </a:t>
            </a:r>
          </a:p>
          <a:p>
            <a:endParaRPr lang="sv-SE" sz="1600" dirty="0">
              <a:solidFill>
                <a:srgbClr val="406125"/>
              </a:solidFill>
            </a:endParaRPr>
          </a:p>
          <a:p>
            <a:r>
              <a:rPr lang="sv-SE" sz="1600" dirty="0">
                <a:solidFill>
                  <a:srgbClr val="406125"/>
                </a:solidFill>
              </a:rPr>
              <a:t>Där går det även att knyta ett nytt kurspaketeringstillfälle</a:t>
            </a:r>
          </a:p>
          <a:p>
            <a:endParaRPr lang="sv-SE" sz="1600" dirty="0">
              <a:solidFill>
                <a:srgbClr val="406125"/>
              </a:solidFill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1B02753-3880-5360-D857-1D061E7B5D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67568" cy="685800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A2CE2EF9-DAA2-C0CF-AB90-38BAA4EC6DCE}"/>
              </a:ext>
            </a:extLst>
          </p:cNvPr>
          <p:cNvSpPr/>
          <p:nvPr/>
        </p:nvSpPr>
        <p:spPr>
          <a:xfrm>
            <a:off x="238124" y="2271713"/>
            <a:ext cx="171451" cy="18573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F8C14E6-819A-A836-7708-8F820FFC703C}"/>
              </a:ext>
            </a:extLst>
          </p:cNvPr>
          <p:cNvSpPr/>
          <p:nvPr/>
        </p:nvSpPr>
        <p:spPr>
          <a:xfrm>
            <a:off x="5743574" y="0"/>
            <a:ext cx="2009776" cy="46672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BAD733D-5643-EDED-C58A-BE7BD38692EB}"/>
              </a:ext>
            </a:extLst>
          </p:cNvPr>
          <p:cNvSpPr txBox="1"/>
          <p:nvPr/>
        </p:nvSpPr>
        <p:spPr>
          <a:xfrm>
            <a:off x="5893594" y="928689"/>
            <a:ext cx="1288256" cy="152400"/>
          </a:xfrm>
          <a:prstGeom prst="rect">
            <a:avLst/>
          </a:prstGeom>
          <a:solidFill>
            <a:srgbClr val="1269A0"/>
          </a:solidFill>
        </p:spPr>
        <p:txBody>
          <a:bodyPr wrap="square" lIns="36000" tIns="36000" rIns="36000" rtlCol="0">
            <a:noAutofit/>
          </a:bodyPr>
          <a:lstStyle/>
          <a:p>
            <a:r>
              <a:rPr lang="sv-SE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Ingår i kurspaketeringstillfällen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94B40AC-369E-F32A-EE85-8FF59B055366}"/>
              </a:ext>
            </a:extLst>
          </p:cNvPr>
          <p:cNvSpPr/>
          <p:nvPr/>
        </p:nvSpPr>
        <p:spPr>
          <a:xfrm>
            <a:off x="5743574" y="868680"/>
            <a:ext cx="3461386" cy="124206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76408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3332EA-6010-2B3B-40BE-9DF3AE472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Vårens utvecklingsarbete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3A72CB-2B9F-624E-4BE2-4159C6C11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Exakt målbild återstår att fastställa. En etappindelning kommer att presenteras på nästa tematräff</a:t>
            </a:r>
          </a:p>
          <a:p>
            <a:r>
              <a:rPr lang="sv-SE" dirty="0"/>
              <a:t>Fokus kommer att sannolikt att ligga på genomförande fasen av processen</a:t>
            </a:r>
          </a:p>
          <a:p>
            <a:r>
              <a:rPr lang="sv-SE" dirty="0"/>
              <a:t>Målet är att skapa ett nytt utbud för fristående kurser och program. Kopiera information från tidigare tillfällen</a:t>
            </a:r>
          </a:p>
          <a:p>
            <a:r>
              <a:rPr lang="sv-SE" dirty="0"/>
              <a:t>Processtöd för utbudsomgång</a:t>
            </a:r>
          </a:p>
        </p:txBody>
      </p:sp>
    </p:spTree>
    <p:extLst>
      <p:ext uri="{BB962C8B-B14F-4D97-AF65-F5344CB8AC3E}">
        <p14:creationId xmlns:p14="http://schemas.microsoft.com/office/powerpoint/2010/main" val="6912068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7A6E81E-AE7F-B3C0-691B-30544066D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B9DC90D-4499-20D7-37BA-7B4B7FB9BF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6486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6297F0-6044-BD2C-57B8-00FC4896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4103"/>
          </a:xfrm>
        </p:spPr>
        <p:txBody>
          <a:bodyPr>
            <a:normAutofit/>
          </a:bodyPr>
          <a:lstStyle/>
          <a:p>
            <a:r>
              <a:rPr lang="sv-SE" dirty="0"/>
              <a:t>Nästa steg</a:t>
            </a:r>
            <a:endParaRPr lang="sv-SE" dirty="0">
              <a:highlight>
                <a:srgbClr val="FFFF00"/>
              </a:highlight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7BEE36B-3CF9-DD34-CB37-8B1CB44FE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041" y="1373780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sv-SE" dirty="0"/>
              <a:t>Vi kommer att lägga ut följande diskussionsunderlag under kommande dagar på </a:t>
            </a:r>
            <a:r>
              <a:rPr lang="sv-SE" dirty="0">
                <a:hlinkClick r:id="rId2"/>
              </a:rPr>
              <a:t>https://ladokkonsortiet.se/</a:t>
            </a:r>
            <a:endParaRPr lang="sv-SE" dirty="0"/>
          </a:p>
          <a:p>
            <a:pPr lvl="1"/>
            <a:r>
              <a:rPr lang="sv-SE" dirty="0"/>
              <a:t>Inspelning av tematräff uppdelad på avsnitt</a:t>
            </a:r>
          </a:p>
          <a:p>
            <a:pPr lvl="1"/>
            <a:r>
              <a:rPr lang="sv-SE" dirty="0"/>
              <a:t>Powerpoint</a:t>
            </a:r>
          </a:p>
          <a:p>
            <a:pPr lvl="1"/>
            <a:r>
              <a:rPr lang="sv-SE" dirty="0"/>
              <a:t>Informationsmodell</a:t>
            </a:r>
          </a:p>
          <a:p>
            <a:pPr lvl="1"/>
            <a:r>
              <a:rPr lang="sv-SE" dirty="0"/>
              <a:t>PDF av enkät</a:t>
            </a:r>
          </a:p>
          <a:p>
            <a:r>
              <a:rPr lang="sv-SE" dirty="0"/>
              <a:t>Angående enkäten:</a:t>
            </a:r>
          </a:p>
          <a:p>
            <a:pPr lvl="1"/>
            <a:r>
              <a:rPr lang="sv-SE" dirty="0"/>
              <a:t>Länk till enkät mailas ut kommande vecka till </a:t>
            </a:r>
            <a:r>
              <a:rPr lang="sv-SE" dirty="0" err="1"/>
              <a:t>Ladoks</a:t>
            </a:r>
            <a:r>
              <a:rPr lang="sv-SE" dirty="0"/>
              <a:t> kontaktpersoner</a:t>
            </a:r>
          </a:p>
          <a:p>
            <a:pPr lvl="1"/>
            <a:r>
              <a:rPr lang="sv-SE" dirty="0"/>
              <a:t>Deadline för enkät: Måndagen 2024-02-19 </a:t>
            </a:r>
            <a:r>
              <a:rPr lang="sv-SE" dirty="0" err="1"/>
              <a:t>kl</a:t>
            </a:r>
            <a:r>
              <a:rPr lang="sv-SE" dirty="0"/>
              <a:t> 08.00</a:t>
            </a:r>
          </a:p>
          <a:p>
            <a:pPr lvl="1"/>
            <a:r>
              <a:rPr lang="sv-SE" dirty="0"/>
              <a:t>Om ni har frågor kring diskussionsunderlaget eller enkäten, maila </a:t>
            </a:r>
            <a:r>
              <a:rPr lang="sv-SE" b="0" i="0" u="none" strike="noStrike" dirty="0">
                <a:effectLst/>
                <a:latin typeface="Slack-Lato"/>
                <a:hlinkClick r:id="rId3"/>
              </a:rPr>
              <a:t>emste@kth.se</a:t>
            </a:r>
            <a:endParaRPr lang="sv-SE" dirty="0"/>
          </a:p>
          <a:p>
            <a:r>
              <a:rPr lang="sv-SE" dirty="0"/>
              <a:t>Vi återkommer med nästa tematräff med mail till lokala kontaktpersoner</a:t>
            </a:r>
          </a:p>
        </p:txBody>
      </p:sp>
    </p:spTree>
    <p:extLst>
      <p:ext uri="{BB962C8B-B14F-4D97-AF65-F5344CB8AC3E}">
        <p14:creationId xmlns:p14="http://schemas.microsoft.com/office/powerpoint/2010/main" val="2069341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57926AE-86A0-02A1-4C11-1BBC62B24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God Jul och Gott Nytt År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D3D637F-A867-8D45-F00A-40CD22E8D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038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C39FA3-20E1-6857-7634-06D983F4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Syfte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80F159B-8805-560B-4450-4551EA87A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Att pröva vissa av våra hypoteser som rör programstudier och samläsning</a:t>
            </a:r>
          </a:p>
          <a:p>
            <a:r>
              <a:rPr lang="sv-SE" dirty="0"/>
              <a:t>Att förstå vad lärosätena upplever som svårt och vad som behöver förtydligas  eller fördjupas till nästa tematräff</a:t>
            </a:r>
          </a:p>
          <a:p>
            <a:r>
              <a:rPr lang="sv-SE" dirty="0"/>
              <a:t>Att få lärosätena att reflektera över och förstå vad i det tänkta lösningsförslaget som riskerar att inte lösa de egna behoven</a:t>
            </a:r>
          </a:p>
        </p:txBody>
      </p:sp>
    </p:spTree>
    <p:extLst>
      <p:ext uri="{BB962C8B-B14F-4D97-AF65-F5344CB8AC3E}">
        <p14:creationId xmlns:p14="http://schemas.microsoft.com/office/powerpoint/2010/main" val="2981750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835E52-710E-93EC-03F0-71FCA9206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Arbetsmetodik</a:t>
            </a:r>
          </a:p>
        </p:txBody>
      </p:sp>
      <p:sp>
        <p:nvSpPr>
          <p:cNvPr id="5" name="Pil: böjd 4">
            <a:extLst>
              <a:ext uri="{FF2B5EF4-FFF2-40B4-BE49-F238E27FC236}">
                <a16:creationId xmlns:a16="http://schemas.microsoft.com/office/drawing/2014/main" id="{1F882B6D-EAEA-809F-CB1F-C9D46BD77C7F}"/>
              </a:ext>
            </a:extLst>
          </p:cNvPr>
          <p:cNvSpPr/>
          <p:nvPr/>
        </p:nvSpPr>
        <p:spPr>
          <a:xfrm>
            <a:off x="3524250" y="2246310"/>
            <a:ext cx="1438275" cy="133508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6" name="Pil: böjd 5">
            <a:extLst>
              <a:ext uri="{FF2B5EF4-FFF2-40B4-BE49-F238E27FC236}">
                <a16:creationId xmlns:a16="http://schemas.microsoft.com/office/drawing/2014/main" id="{655B5626-B4B8-7257-DF22-1E78CAC4D615}"/>
              </a:ext>
            </a:extLst>
          </p:cNvPr>
          <p:cNvSpPr/>
          <p:nvPr/>
        </p:nvSpPr>
        <p:spPr>
          <a:xfrm rot="5400000">
            <a:off x="5143500" y="2446335"/>
            <a:ext cx="1438275" cy="133508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7" name="Pil: böjd 6">
            <a:extLst>
              <a:ext uri="{FF2B5EF4-FFF2-40B4-BE49-F238E27FC236}">
                <a16:creationId xmlns:a16="http://schemas.microsoft.com/office/drawing/2014/main" id="{91FF4353-1E1C-5CA4-9910-CDB899568896}"/>
              </a:ext>
            </a:extLst>
          </p:cNvPr>
          <p:cNvSpPr/>
          <p:nvPr/>
        </p:nvSpPr>
        <p:spPr>
          <a:xfrm rot="16200000">
            <a:off x="3305175" y="3836786"/>
            <a:ext cx="1438275" cy="133508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8" name="Pil: böjd 7">
            <a:extLst>
              <a:ext uri="{FF2B5EF4-FFF2-40B4-BE49-F238E27FC236}">
                <a16:creationId xmlns:a16="http://schemas.microsoft.com/office/drawing/2014/main" id="{67F1AD9B-B03B-374A-146C-9A5F90CA6C00}"/>
              </a:ext>
            </a:extLst>
          </p:cNvPr>
          <p:cNvSpPr/>
          <p:nvPr/>
        </p:nvSpPr>
        <p:spPr>
          <a:xfrm rot="10800000">
            <a:off x="4962525" y="4027486"/>
            <a:ext cx="1438275" cy="133508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0CE782A-687D-1A57-C9F1-FAC3B0770F75}"/>
              </a:ext>
            </a:extLst>
          </p:cNvPr>
          <p:cNvSpPr txBox="1"/>
          <p:nvPr/>
        </p:nvSpPr>
        <p:spPr>
          <a:xfrm>
            <a:off x="3895724" y="1549418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solidFill>
                  <a:srgbClr val="406125"/>
                </a:solidFill>
              </a:rPr>
              <a:t>Tematräff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D660431-E3D4-2BD1-6D27-7E468E4EC4BA}"/>
              </a:ext>
            </a:extLst>
          </p:cNvPr>
          <p:cNvSpPr txBox="1"/>
          <p:nvPr/>
        </p:nvSpPr>
        <p:spPr>
          <a:xfrm>
            <a:off x="6762750" y="3431248"/>
            <a:ext cx="187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solidFill>
                  <a:srgbClr val="406125"/>
                </a:solidFill>
              </a:rPr>
              <a:t>Deadline enkät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43EAAA15-65B6-EEF5-604F-ED7CA786E3C2}"/>
              </a:ext>
            </a:extLst>
          </p:cNvPr>
          <p:cNvSpPr txBox="1"/>
          <p:nvPr/>
        </p:nvSpPr>
        <p:spPr>
          <a:xfrm>
            <a:off x="3756467" y="5557045"/>
            <a:ext cx="2272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solidFill>
                  <a:srgbClr val="406125"/>
                </a:solidFill>
              </a:rPr>
              <a:t>Uppdatera hypoteser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A75A23E8-589A-5F11-B7C2-77C3EAB18E14}"/>
              </a:ext>
            </a:extLst>
          </p:cNvPr>
          <p:cNvSpPr txBox="1"/>
          <p:nvPr/>
        </p:nvSpPr>
        <p:spPr>
          <a:xfrm>
            <a:off x="393303" y="3427321"/>
            <a:ext cx="2657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solidFill>
                  <a:srgbClr val="406125"/>
                </a:solidFill>
              </a:rPr>
              <a:t>Presentera nya och uppdaterade hypoteser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54D76F30-ADBA-DDF0-D69A-9AA5B5234E54}"/>
              </a:ext>
            </a:extLst>
          </p:cNvPr>
          <p:cNvSpPr txBox="1"/>
          <p:nvPr/>
        </p:nvSpPr>
        <p:spPr>
          <a:xfrm>
            <a:off x="7512270" y="836984"/>
            <a:ext cx="45529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b="1" dirty="0">
                <a:solidFill>
                  <a:srgbClr val="406125"/>
                </a:solidFill>
              </a:rPr>
              <a:t>Hypotes = Lösningsförslag / Påstående</a:t>
            </a:r>
            <a:endParaRPr lang="sv-SE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250CD6AE-5424-2535-AEA9-33CC84A887BC}"/>
              </a:ext>
            </a:extLst>
          </p:cNvPr>
          <p:cNvSpPr txBox="1"/>
          <p:nvPr/>
        </p:nvSpPr>
        <p:spPr>
          <a:xfrm>
            <a:off x="6291264" y="2376487"/>
            <a:ext cx="3119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rgbClr val="406125"/>
                </a:solidFill>
              </a:rPr>
              <a:t>Ni reflekterar och svarar på enkät</a:t>
            </a:r>
          </a:p>
          <a:p>
            <a:r>
              <a:rPr lang="sv-SE" sz="1400" b="1" dirty="0">
                <a:solidFill>
                  <a:srgbClr val="406125"/>
                </a:solidFill>
              </a:rPr>
              <a:t>utifrån diskussionsunderlag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227CA9D7-3C99-6272-3B66-5796729E8537}"/>
              </a:ext>
            </a:extLst>
          </p:cNvPr>
          <p:cNvSpPr txBox="1"/>
          <p:nvPr/>
        </p:nvSpPr>
        <p:spPr>
          <a:xfrm>
            <a:off x="6401597" y="4916110"/>
            <a:ext cx="187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solidFill>
                  <a:srgbClr val="406125"/>
                </a:solidFill>
              </a:rPr>
              <a:t>Analys av era svar</a:t>
            </a:r>
          </a:p>
        </p:txBody>
      </p:sp>
    </p:spTree>
    <p:extLst>
      <p:ext uri="{BB962C8B-B14F-4D97-AF65-F5344CB8AC3E}">
        <p14:creationId xmlns:p14="http://schemas.microsoft.com/office/powerpoint/2010/main" val="3267250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BFA098-0A86-956F-2831-076B57941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Diskussionsunderlag för lärosäten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6A7126C-C8E0-06CB-559C-808479B9E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Inspelning av tematräff uppdelad på avsnitt</a:t>
            </a:r>
          </a:p>
          <a:p>
            <a:r>
              <a:rPr lang="sv-SE" dirty="0"/>
              <a:t>Powerpoint</a:t>
            </a:r>
          </a:p>
          <a:p>
            <a:r>
              <a:rPr lang="sv-SE" dirty="0"/>
              <a:t>Informationsmodell</a:t>
            </a:r>
          </a:p>
          <a:p>
            <a:r>
              <a:rPr lang="sv-SE" dirty="0"/>
              <a:t>PDF av enkät</a:t>
            </a:r>
          </a:p>
          <a:p>
            <a:r>
              <a:rPr lang="sv-SE" dirty="0"/>
              <a:t>Länk till enkät som mailas ut</a:t>
            </a:r>
          </a:p>
        </p:txBody>
      </p:sp>
    </p:spTree>
    <p:extLst>
      <p:ext uri="{BB962C8B-B14F-4D97-AF65-F5344CB8AC3E}">
        <p14:creationId xmlns:p14="http://schemas.microsoft.com/office/powerpoint/2010/main" val="2761119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5AF762-4B08-56D4-E7CE-D227FE0BB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som ingår och inte ingår i denna tematräff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A8449E-D472-4D2E-3E73-B6F2824848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Ingår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AA3FA4-754F-8A52-4F59-6E8D175B89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Uppdaterat lösning/prototyp</a:t>
            </a:r>
          </a:p>
          <a:p>
            <a:r>
              <a:rPr lang="sv-SE" dirty="0"/>
              <a:t>Generellt om utbudsomgång</a:t>
            </a:r>
          </a:p>
          <a:p>
            <a:r>
              <a:rPr lang="sv-SE" dirty="0"/>
              <a:t>Behörigheter</a:t>
            </a:r>
          </a:p>
          <a:p>
            <a:r>
              <a:rPr lang="sv-SE" dirty="0"/>
              <a:t>Arbeta med programtillfällen inom en utbudsomgång</a:t>
            </a:r>
          </a:p>
          <a:p>
            <a:r>
              <a:rPr lang="sv-SE" dirty="0"/>
              <a:t>Samläsning</a:t>
            </a:r>
          </a:p>
          <a:p>
            <a:r>
              <a:rPr lang="sv-SE" dirty="0"/>
              <a:t>Läsperioder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479FBF-A26D-77B4-8465-02D288EE8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/>
              <a:t>Avgränsningar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14BB20B-AB8A-FF69-34F4-D71431339DE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Förberedande arbete i processen</a:t>
            </a:r>
          </a:p>
          <a:p>
            <a:r>
              <a:rPr lang="sv-SE" dirty="0"/>
              <a:t>Tidplan för utbudsomgången</a:t>
            </a:r>
          </a:p>
          <a:p>
            <a:r>
              <a:rPr lang="sv-SE" dirty="0"/>
              <a:t>Kurslistan för program</a:t>
            </a:r>
          </a:p>
          <a:p>
            <a:r>
              <a:rPr lang="sv-SE" dirty="0"/>
              <a:t>Funktionalitet i ”Inställningar”</a:t>
            </a:r>
          </a:p>
          <a:p>
            <a:r>
              <a:rPr lang="sv-SE" dirty="0"/>
              <a:t>Automatik i utbudsomgången</a:t>
            </a:r>
          </a:p>
          <a:p>
            <a:r>
              <a:rPr lang="sv-SE" dirty="0"/>
              <a:t>Beställningsprocess av kurstillfällen</a:t>
            </a:r>
          </a:p>
          <a:p>
            <a:r>
              <a:rPr lang="sv-SE" dirty="0"/>
              <a:t>Granskning av utbudet när det är färdigt</a:t>
            </a:r>
          </a:p>
          <a:p>
            <a:r>
              <a:rPr lang="sv-SE" dirty="0"/>
              <a:t>Vad händer efter skapat utbud</a:t>
            </a:r>
          </a:p>
          <a:p>
            <a:r>
              <a:rPr lang="sv-SE" dirty="0"/>
              <a:t>Generering av tillfälleskoder</a:t>
            </a:r>
          </a:p>
        </p:txBody>
      </p:sp>
    </p:spTree>
    <p:extLst>
      <p:ext uri="{BB962C8B-B14F-4D97-AF65-F5344CB8AC3E}">
        <p14:creationId xmlns:p14="http://schemas.microsoft.com/office/powerpoint/2010/main" val="720829563"/>
      </p:ext>
    </p:extLst>
  </p:cSld>
  <p:clrMapOvr>
    <a:masterClrMapping/>
  </p:clrMapOvr>
</p:sld>
</file>

<file path=ppt/theme/theme1.xml><?xml version="1.0" encoding="utf-8"?>
<a:theme xmlns:a="http://schemas.openxmlformats.org/drawingml/2006/main" name="Fasett">
  <a:themeElements>
    <a:clrScheme name="Faset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7DF8B229149043AC056CBFE8B11EF9" ma:contentTypeVersion="16" ma:contentTypeDescription="Create a new document." ma:contentTypeScope="" ma:versionID="c07ef787cb7c73be4928ba426805956f">
  <xsd:schema xmlns:xsd="http://www.w3.org/2001/XMLSchema" xmlns:xs="http://www.w3.org/2001/XMLSchema" xmlns:p="http://schemas.microsoft.com/office/2006/metadata/properties" xmlns:ns3="9c314a0d-fc0e-415c-9aed-f7cf8316431a" xmlns:ns4="a389610a-632f-450a-96e1-8e2237e52dab" targetNamespace="http://schemas.microsoft.com/office/2006/metadata/properties" ma:root="true" ma:fieldsID="07025b74673f372aee5e49d2005a19d5" ns3:_="" ns4:_="">
    <xsd:import namespace="9c314a0d-fc0e-415c-9aed-f7cf8316431a"/>
    <xsd:import namespace="a389610a-632f-450a-96e1-8e2237e52da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314a0d-fc0e-415c-9aed-f7cf8316431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89610a-632f-450a-96e1-8e2237e52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389610a-632f-450a-96e1-8e2237e52da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07B6B4-6467-4C09-8381-F9954DB0B835}">
  <ds:schemaRefs>
    <ds:schemaRef ds:uri="9c314a0d-fc0e-415c-9aed-f7cf8316431a"/>
    <ds:schemaRef ds:uri="a389610a-632f-450a-96e1-8e2237e52d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4034950-B30F-4035-B867-13E2BA721D14}">
  <ds:schemaRefs>
    <ds:schemaRef ds:uri="9c314a0d-fc0e-415c-9aed-f7cf8316431a"/>
    <ds:schemaRef ds:uri="a389610a-632f-450a-96e1-8e2237e52da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BC6A919-2F4E-419F-9CFC-DCCEE58064F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a4ba6f9-f531-4f32-9467-398f19e69de4}" enabled="0" method="" siteId="{5a4ba6f9-f531-4f32-9467-398f19e69de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12541</TotalTime>
  <Words>2207</Words>
  <Application>Microsoft Office PowerPoint</Application>
  <PresentationFormat>Bredbild</PresentationFormat>
  <Paragraphs>332</Paragraphs>
  <Slides>57</Slides>
  <Notes>21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57</vt:i4>
      </vt:variant>
    </vt:vector>
  </HeadingPairs>
  <TitlesOfParts>
    <vt:vector size="64" baseType="lpstr">
      <vt:lpstr>-apple-system</vt:lpstr>
      <vt:lpstr>Arial</vt:lpstr>
      <vt:lpstr>Calibri</vt:lpstr>
      <vt:lpstr>Slack-Lato</vt:lpstr>
      <vt:lpstr>Trebuchet MS</vt:lpstr>
      <vt:lpstr>Wingdings 3</vt:lpstr>
      <vt:lpstr>Fasett</vt:lpstr>
      <vt:lpstr>Utbudsomgång Hantering av program</vt:lpstr>
      <vt:lpstr>Angående tematräffen</vt:lpstr>
      <vt:lpstr>Vad vi lärde oss från förra tematräffen</vt:lpstr>
      <vt:lpstr>Agenda</vt:lpstr>
      <vt:lpstr>Mål</vt:lpstr>
      <vt:lpstr>Syfte</vt:lpstr>
      <vt:lpstr>Arbetsmetodik</vt:lpstr>
      <vt:lpstr>Diskussionsunderlag för lärosäten</vt:lpstr>
      <vt:lpstr>Vad som ingår och inte ingår i denna tematräff</vt:lpstr>
      <vt:lpstr>Vad är en utbudsomgång?</vt:lpstr>
      <vt:lpstr>Generellt om utbudsomgång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Process, användare och behörigheter</vt:lpstr>
      <vt:lpstr>PowerPoint-presentation</vt:lpstr>
      <vt:lpstr>Behörigheter</vt:lpstr>
      <vt:lpstr>Exempel på nya behörigheter</vt:lpstr>
      <vt:lpstr>Frågor</vt:lpstr>
      <vt:lpstr>PAUS 10 minuter</vt:lpstr>
      <vt:lpstr>Kurspaketeringstillfällen i utbudsomgång</vt:lpstr>
      <vt:lpstr>Kurspaketeringstillfällen (programtillfällen) i utbudsomgången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Programtillfällets innehåll</vt:lpstr>
      <vt:lpstr>Tillfällen inom ett programtillfälle</vt:lpstr>
      <vt:lpstr>Tillfällen inom ett programtillfälle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Samläsning</vt:lpstr>
      <vt:lpstr>Samläsning i utbudsomgångar</vt:lpstr>
      <vt:lpstr>PowerPoint-presentation</vt:lpstr>
      <vt:lpstr>PowerPoint-presentation</vt:lpstr>
      <vt:lpstr>PowerPoint-presentation</vt:lpstr>
      <vt:lpstr>Vårens utvecklingsarbete</vt:lpstr>
      <vt:lpstr>Frågor</vt:lpstr>
      <vt:lpstr>Nästa steg</vt:lpstr>
      <vt:lpstr>God Jul och Gott Nytt År</vt:lpstr>
    </vt:vector>
  </TitlesOfParts>
  <Company>Umeå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Genomgång av användarstudie</dc:title>
  <dc:creator>Anders Stenebo</dc:creator>
  <cp:lastModifiedBy>Anders Stenebo</cp:lastModifiedBy>
  <cp:revision>38</cp:revision>
  <dcterms:created xsi:type="dcterms:W3CDTF">2022-08-29T05:15:06Z</dcterms:created>
  <dcterms:modified xsi:type="dcterms:W3CDTF">2023-12-14T10:32:46Z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0x010100877DF8B229149043AC056CBFE8B11EF9</vt:lpwstr>
  </property>
</Properties>
</file>