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57" r:id="rId2"/>
    <p:sldId id="257" r:id="rId3"/>
    <p:sldId id="397" r:id="rId4"/>
    <p:sldId id="472" r:id="rId5"/>
    <p:sldId id="462" r:id="rId6"/>
    <p:sldId id="469" r:id="rId7"/>
    <p:sldId id="464" r:id="rId8"/>
    <p:sldId id="470" r:id="rId9"/>
    <p:sldId id="476" r:id="rId10"/>
    <p:sldId id="467" r:id="rId11"/>
    <p:sldId id="479" r:id="rId12"/>
    <p:sldId id="471" r:id="rId13"/>
    <p:sldId id="480" r:id="rId14"/>
    <p:sldId id="474" r:id="rId15"/>
    <p:sldId id="473" r:id="rId16"/>
    <p:sldId id="468" r:id="rId17"/>
    <p:sldId id="475" r:id="rId18"/>
    <p:sldId id="453" r:id="rId19"/>
    <p:sldId id="477" r:id="rId20"/>
    <p:sldId id="263" r:id="rId21"/>
    <p:sldId id="463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DE8CDD-35DF-4D33-AB4B-9237AEAE4DCB}">
          <p14:sldIdLst>
            <p14:sldId id="357"/>
            <p14:sldId id="257"/>
            <p14:sldId id="397"/>
            <p14:sldId id="472"/>
            <p14:sldId id="462"/>
            <p14:sldId id="469"/>
            <p14:sldId id="464"/>
            <p14:sldId id="470"/>
            <p14:sldId id="476"/>
            <p14:sldId id="467"/>
            <p14:sldId id="479"/>
            <p14:sldId id="471"/>
            <p14:sldId id="480"/>
            <p14:sldId id="474"/>
            <p14:sldId id="473"/>
            <p14:sldId id="468"/>
            <p14:sldId id="475"/>
            <p14:sldId id="453"/>
            <p14:sldId id="477"/>
          </p14:sldIdLst>
        </p14:section>
        <p14:section name="Namnlöst avsnitt" id="{8B6C1C04-D68E-4EBE-B0B3-C59E7BDDBE57}">
          <p14:sldIdLst>
            <p14:sldId id="263"/>
          </p14:sldIdLst>
        </p14:section>
        <p14:section name="Jul" id="{6B7E3E9C-ED36-427D-BF22-5E2243E02B1F}">
          <p14:sldIdLst>
            <p14:sldId id="4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Nordström" initials="KN" lastIdx="1" clrIdx="0">
    <p:extLst>
      <p:ext uri="{19B8F6BF-5375-455C-9EA6-DF929625EA0E}">
        <p15:presenceInfo xmlns:p15="http://schemas.microsoft.com/office/powerpoint/2012/main" userId="S::klara.nordstrom@mau.se::bbcbc8ff-0c7d-4692-a113-a5ac3161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BCB3"/>
    <a:srgbClr val="E4E4E4"/>
    <a:srgbClr val="E0E0E2"/>
    <a:srgbClr val="561827"/>
    <a:srgbClr val="5A2731"/>
    <a:srgbClr val="6C4F00"/>
    <a:srgbClr val="FF6600"/>
    <a:srgbClr val="000000"/>
    <a:srgbClr val="FFFFFF"/>
    <a:srgbClr val="0E7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220" autoAdjust="0"/>
  </p:normalViewPr>
  <p:slideViewPr>
    <p:cSldViewPr snapToGrid="0" snapToObjects="1">
      <p:cViewPr varScale="1">
        <p:scale>
          <a:sx n="103" d="100"/>
          <a:sy n="103" d="100"/>
        </p:scale>
        <p:origin x="834" y="108"/>
      </p:cViewPr>
      <p:guideLst/>
    </p:cSldViewPr>
  </p:slideViewPr>
  <p:outlineViewPr>
    <p:cViewPr>
      <p:scale>
        <a:sx n="33" d="100"/>
        <a:sy n="33" d="100"/>
      </p:scale>
      <p:origin x="0" y="-56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09E49-57A3-4974-9992-298F5ABA5A6D}" type="datetimeFigureOut">
              <a:rPr lang="sv-SE" smtClean="0"/>
              <a:t>2023-12-18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14AB-BBD0-4A47-B68D-F3F98AAE27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581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18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0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A14AB-BBD0-4A47-B68D-F3F98AAE2723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532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 userDrawn="1"/>
        </p:nvSpPr>
        <p:spPr>
          <a:xfrm flipH="1">
            <a:off x="10723418" y="2344189"/>
            <a:ext cx="1468582" cy="4513811"/>
          </a:xfrm>
          <a:prstGeom prst="triangle">
            <a:avLst>
              <a:gd name="adj" fmla="val 0"/>
            </a:avLst>
          </a:prstGeom>
          <a:solidFill>
            <a:srgbClr val="EAF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C98679B-B54F-A643-B010-1017E81F6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343" y="2797903"/>
            <a:ext cx="8880042" cy="1791201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6A8EB5A-AEA9-5341-B7DD-5A426C62D41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2343" y="4616092"/>
            <a:ext cx="706086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83BA3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Datum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6C1F7F9-6814-2C43-808E-EDE47956DD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119" y="396610"/>
            <a:ext cx="2050982" cy="583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0" y="3797300"/>
            <a:ext cx="7531060" cy="3060700"/>
          </a:xfrm>
          <a:prstGeom prst="rect">
            <a:avLst/>
          </a:prstGeom>
        </p:spPr>
      </p:pic>
      <p:sp>
        <p:nvSpPr>
          <p:cNvPr id="8" name="Isosceles Triangle 7"/>
          <p:cNvSpPr/>
          <p:nvPr userDrawn="1"/>
        </p:nvSpPr>
        <p:spPr>
          <a:xfrm>
            <a:off x="-3272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EAF3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04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3254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pic>
        <p:nvPicPr>
          <p:cNvPr id="14" name="Bildobjekt 3">
            <a:extLst>
              <a:ext uri="{FF2B5EF4-FFF2-40B4-BE49-F238E27FC236}">
                <a16:creationId xmlns:a16="http://schemas.microsoft.com/office/drawing/2014/main" id="{CDA568E9-8390-364D-A613-AF7AFB6DE2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3254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 sz="1800"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 sz="1800"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pic>
        <p:nvPicPr>
          <p:cNvPr id="2" name="Bildobjekt 3">
            <a:extLst>
              <a:ext uri="{FF2B5EF4-FFF2-40B4-BE49-F238E27FC236}">
                <a16:creationId xmlns:a16="http://schemas.microsoft.com/office/drawing/2014/main" id="{9231BCCC-EE29-828E-429C-2EAC070BCA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</a:blip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4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68680"/>
            <a:ext cx="5599670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A2F682-C09A-014E-9126-128824855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0487" y="-17260"/>
            <a:ext cx="490151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015" y="1296313"/>
            <a:ext cx="5599670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04A1A345-9293-ECA8-EAD4-74719B10C4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5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076342"/>
            <a:ext cx="4419600" cy="1796171"/>
          </a:xfrm>
          <a:prstGeom prst="rect">
            <a:avLst/>
          </a:prstGeom>
        </p:spPr>
      </p:pic>
      <p:sp>
        <p:nvSpPr>
          <p:cNvPr id="15" name="Rubrik 1">
            <a:extLst>
              <a:ext uri="{FF2B5EF4-FFF2-40B4-BE49-F238E27FC236}">
                <a16:creationId xmlns:a16="http://schemas.microsoft.com/office/drawing/2014/main" id="{838A98FB-182F-824C-85B1-6991656E70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7015" y="572630"/>
            <a:ext cx="10149114" cy="7276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17015" y="1300263"/>
            <a:ext cx="5044807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5CE7D8C-8463-6D40-9976-1A16EB6B92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04193" y="1300263"/>
            <a:ext cx="4861936" cy="390014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87B057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buFont typeface="Arial" panose="020B0604020202020204" pitchFamily="34" charset="0"/>
              <a:buChar char="•"/>
              <a:defRPr/>
            </a:lvl2pPr>
            <a:lvl3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3pPr>
            <a:lvl4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4pPr>
            <a:lvl5pPr>
              <a:lnSpc>
                <a:spcPct val="100000"/>
              </a:lnSpc>
              <a:spcBef>
                <a:spcPts val="600"/>
              </a:spcBef>
              <a:buClr>
                <a:srgbClr val="A0CB72"/>
              </a:buClr>
              <a:defRPr/>
            </a:lvl5pPr>
          </a:lstStyle>
          <a:p>
            <a:pPr lvl="0"/>
            <a:r>
              <a:rPr lang="sv-SE" dirty="0"/>
              <a:t>Nivå 1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  <a:p>
            <a:pPr lvl="3"/>
            <a:r>
              <a:rPr lang="sv-SE" dirty="0"/>
              <a:t>Nivå 4</a:t>
            </a:r>
          </a:p>
          <a:p>
            <a:pPr lvl="4"/>
            <a:r>
              <a:rPr lang="sv-SE" dirty="0"/>
              <a:t>Nivå 5</a:t>
            </a:r>
          </a:p>
        </p:txBody>
      </p:sp>
      <p:pic>
        <p:nvPicPr>
          <p:cNvPr id="2" name="Bildobjekt 3">
            <a:extLst>
              <a:ext uri="{FF2B5EF4-FFF2-40B4-BE49-F238E27FC236}">
                <a16:creationId xmlns:a16="http://schemas.microsoft.com/office/drawing/2014/main" id="{3290D87C-004B-6228-47D1-C429518A8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264" y="6332661"/>
            <a:ext cx="1112180" cy="3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rgbClr val="6F9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143250"/>
            <a:ext cx="7518400" cy="571501"/>
          </a:xfrm>
        </p:spPr>
        <p:txBody>
          <a:bodyPr anchor="t" anchorCtr="0">
            <a:normAutofit/>
          </a:bodyPr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Isosceles Triangle 10"/>
          <p:cNvSpPr/>
          <p:nvPr userDrawn="1"/>
        </p:nvSpPr>
        <p:spPr>
          <a:xfrm flipH="1">
            <a:off x="10958285" y="2667000"/>
            <a:ext cx="1233715" cy="4191000"/>
          </a:xfrm>
          <a:prstGeom prst="triangle">
            <a:avLst>
              <a:gd name="adj" fmla="val 0"/>
            </a:avLst>
          </a:prstGeom>
          <a:solidFill>
            <a:srgbClr val="EAF3DD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40" y="3797300"/>
            <a:ext cx="7531060" cy="3060700"/>
          </a:xfrm>
          <a:prstGeom prst="rect">
            <a:avLst/>
          </a:prstGeom>
        </p:spPr>
      </p:pic>
      <p:sp>
        <p:nvSpPr>
          <p:cNvPr id="13" name="Isosceles Triangle 12"/>
          <p:cNvSpPr/>
          <p:nvPr userDrawn="1"/>
        </p:nvSpPr>
        <p:spPr>
          <a:xfrm>
            <a:off x="5041" y="4013200"/>
            <a:ext cx="448733" cy="2844800"/>
          </a:xfrm>
          <a:prstGeom prst="triangle">
            <a:avLst>
              <a:gd name="adj" fmla="val 0"/>
            </a:avLst>
          </a:prstGeom>
          <a:solidFill>
            <a:srgbClr val="EAF3DD">
              <a:alpha val="36078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775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19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60" r:id="rId3"/>
    <p:sldLayoutId id="2147483656" r:id="rId4"/>
    <p:sldLayoutId id="2147483657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23118" y="2278063"/>
            <a:ext cx="10545763" cy="1500187"/>
          </a:xfrm>
          <a:prstGeom prst="rect">
            <a:avLst/>
          </a:prstGeo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Snart börjar… </a:t>
            </a:r>
          </a:p>
          <a:p>
            <a:r>
              <a:rPr lang="sv-SE" sz="3600" b="1" dirty="0">
                <a:solidFill>
                  <a:schemeClr val="bg1"/>
                </a:solidFill>
              </a:rPr>
              <a:t>Demo av version 2.33</a:t>
            </a:r>
          </a:p>
          <a:p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Mötet spelas in. Inspelningen och chatten kommer läggas upp på ladok.se. 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Vill du vara anonym? </a:t>
            </a:r>
          </a:p>
          <a:p>
            <a:r>
              <a:rPr lang="sv-SE" dirty="0">
                <a:solidFill>
                  <a:schemeClr val="bg1"/>
                </a:solidFill>
              </a:rPr>
              <a:t>Stäng av kamera och mikrofon. Skicka direktmeddelanden i chatten till Moa Eriksson.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57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Andra förbättringar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Plan</a:t>
            </a:r>
          </a:p>
          <a:p>
            <a:r>
              <a:rPr lang="sv-SE" dirty="0"/>
              <a:t>För att kunna fatta beslut om plan krävs nu ett värde på de attribut som ingår i plan och är obligatoriska enligt utbildningsmallen.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AF301E4-AAB3-12DB-C3ED-37F3ED70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07" y="2856234"/>
            <a:ext cx="8409117" cy="104646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684948A-0098-C05F-CF12-E490D58D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53" y="2799466"/>
            <a:ext cx="11096693" cy="17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Andra förbättringar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Plan</a:t>
            </a:r>
          </a:p>
          <a:p>
            <a:r>
              <a:rPr lang="sv-SE" dirty="0"/>
              <a:t>För att kunna fatta beslut om plan krävs nu ett värde på de attribut som ingår i plan och är obligatoriska enligt utbildningsmallen.</a:t>
            </a:r>
          </a:p>
          <a:p>
            <a:r>
              <a:rPr lang="sv-SE" dirty="0"/>
              <a:t>Makulering av plan visas nu i beslutsloggen för plan.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1A896B3-11BB-A291-37C3-16E11BF23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25" y="2886054"/>
            <a:ext cx="4828175" cy="36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2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Grunddata: </a:t>
            </a:r>
            <a:r>
              <a:rPr lang="sv-SE" dirty="0"/>
              <a:t>Kategorin Studietakt har fått ny sök- och redigeringssida.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6A3BDE3-1A3C-C5CA-708B-61EBCC995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0"/>
          <a:stretch/>
        </p:blipFill>
        <p:spPr>
          <a:xfrm>
            <a:off x="717015" y="1986532"/>
            <a:ext cx="8896660" cy="35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3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Uppföljning </a:t>
            </a:r>
          </a:p>
          <a:p>
            <a:r>
              <a:rPr lang="sv-SE" dirty="0"/>
              <a:t>Nu hanterar rapporten "Utfall HST och HPR" att examinationsdatum är satt efter betald period (avser nya avgiftshanteringen).</a:t>
            </a:r>
          </a:p>
          <a:p>
            <a:r>
              <a:rPr lang="sv-SE" dirty="0"/>
              <a:t>Nedanstående rapporter hanterar nu studieavgiftsbetalning för de kurspaketeringar som använder både den tidigare och den nya studieavgiftshanteringen.</a:t>
            </a:r>
          </a:p>
          <a:p>
            <a:pPr lvl="1"/>
            <a:r>
              <a:rPr lang="sv-SE" dirty="0"/>
              <a:t>HST</a:t>
            </a:r>
          </a:p>
          <a:p>
            <a:pPr lvl="1"/>
            <a:r>
              <a:rPr lang="sv-SE" dirty="0"/>
              <a:t>Studenter utan godkända resultat</a:t>
            </a:r>
          </a:p>
          <a:p>
            <a:pPr lvl="1"/>
            <a:r>
              <a:rPr lang="sv-SE" dirty="0"/>
              <a:t>Studenter utan påvisbar aktivitet</a:t>
            </a:r>
          </a:p>
          <a:p>
            <a:pPr lvl="1"/>
            <a:r>
              <a:rPr lang="sv-SE" dirty="0"/>
              <a:t>HPR</a:t>
            </a:r>
          </a:p>
          <a:p>
            <a:pPr lvl="1"/>
            <a:r>
              <a:rPr lang="sv-SE" dirty="0"/>
              <a:t>Studiedeltagande-registrering</a:t>
            </a:r>
          </a:p>
          <a:p>
            <a:pPr lvl="1"/>
            <a:r>
              <a:rPr lang="sv-SE" dirty="0"/>
              <a:t>Studiedeltagande-antagning</a:t>
            </a:r>
          </a:p>
          <a:p>
            <a:pPr lvl="1"/>
            <a:r>
              <a:rPr lang="sv-SE" dirty="0"/>
              <a:t>Utfall HST/HPR</a:t>
            </a:r>
          </a:p>
          <a:p>
            <a:pPr lvl="1"/>
            <a:r>
              <a:rPr lang="sv-SE" dirty="0"/>
              <a:t>Genomströmning kurstillfälle</a:t>
            </a:r>
          </a:p>
          <a:p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3288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Uppföljning </a:t>
            </a:r>
          </a:p>
          <a:p>
            <a:r>
              <a:rPr lang="sv-SE" dirty="0"/>
              <a:t>Nu hanterar rapporten "Utfall HST och HPR" att examinationsdatum är satt efter betald period (avser nya avgiftshanteringen).</a:t>
            </a:r>
          </a:p>
          <a:p>
            <a:r>
              <a:rPr lang="sv-SE" dirty="0"/>
              <a:t>Nedanstående rapporter hanterar nu studieavgiftsbetalning för de kurspaketeringar som använder både den tidigare och den nya studieavgiftshanteringen.</a:t>
            </a:r>
          </a:p>
          <a:p>
            <a:pPr lvl="1"/>
            <a:r>
              <a:rPr lang="sv-SE" dirty="0"/>
              <a:t>HST</a:t>
            </a:r>
          </a:p>
          <a:p>
            <a:pPr lvl="1"/>
            <a:r>
              <a:rPr lang="sv-SE" dirty="0"/>
              <a:t>Studenter utan godkända resultat</a:t>
            </a:r>
          </a:p>
          <a:p>
            <a:pPr lvl="1"/>
            <a:r>
              <a:rPr lang="sv-SE" dirty="0"/>
              <a:t>Studenter utan påvisbar aktivitet</a:t>
            </a:r>
          </a:p>
          <a:p>
            <a:pPr lvl="1"/>
            <a:r>
              <a:rPr lang="sv-SE" dirty="0"/>
              <a:t>HPR</a:t>
            </a:r>
          </a:p>
          <a:p>
            <a:pPr lvl="1"/>
            <a:r>
              <a:rPr lang="sv-SE" dirty="0"/>
              <a:t>Studiedeltagande-registrering</a:t>
            </a:r>
          </a:p>
          <a:p>
            <a:pPr lvl="1"/>
            <a:r>
              <a:rPr lang="sv-SE" dirty="0"/>
              <a:t>Studiedeltagande-antagning</a:t>
            </a:r>
          </a:p>
          <a:p>
            <a:pPr lvl="1"/>
            <a:r>
              <a:rPr lang="sv-SE" dirty="0"/>
              <a:t>Utfall HST/HPR</a:t>
            </a:r>
          </a:p>
          <a:p>
            <a:pPr lvl="1"/>
            <a:r>
              <a:rPr lang="sv-SE" dirty="0"/>
              <a:t>Genomströmning kurstillfälle</a:t>
            </a:r>
          </a:p>
          <a:p>
            <a:endParaRPr lang="sv-SE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1C38D3-AF4A-41C9-DEB9-F6621CD11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9556"/>
            <a:ext cx="12192000" cy="2659901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48F4678-3DD3-773B-25BD-3BA96825A366}"/>
              </a:ext>
            </a:extLst>
          </p:cNvPr>
          <p:cNvSpPr/>
          <p:nvPr/>
        </p:nvSpPr>
        <p:spPr>
          <a:xfrm>
            <a:off x="10728182" y="5279010"/>
            <a:ext cx="989815" cy="490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46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Ladok för studenter</a:t>
            </a:r>
          </a:p>
          <a:p>
            <a:r>
              <a:rPr lang="sv-SE" dirty="0"/>
              <a:t>Studenten kan nu från sitt tillgodoräknandeärende enkelt ta sig till vyn för beslutet.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5D4A537-2B9C-C135-08AA-C75805982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7"/>
          <a:stretch/>
        </p:blipFill>
        <p:spPr>
          <a:xfrm>
            <a:off x="822018" y="2280922"/>
            <a:ext cx="9199984" cy="457707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A623121-2655-C059-833C-61D4EDE40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9" b="1299"/>
          <a:stretch/>
        </p:blipFill>
        <p:spPr>
          <a:xfrm>
            <a:off x="822018" y="2280922"/>
            <a:ext cx="9199984" cy="45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Ladok för studenter</a:t>
            </a:r>
          </a:p>
          <a:p>
            <a:r>
              <a:rPr lang="sv-SE" dirty="0"/>
              <a:t>Studenten kan nu från sitt tillgodoräknandeärende enkelt ta sig till vyn för beslutet.</a:t>
            </a:r>
          </a:p>
          <a:p>
            <a:r>
              <a:rPr lang="sv-SE" dirty="0"/>
              <a:t>När max antal platser har uppnåtts på ett aktivitetstillfälle så framgår detta på anmälningsknappen.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4DC0CF-2616-AB4F-A25D-B9E737090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3061240"/>
            <a:ext cx="9018792" cy="23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41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Tillgänglighet: </a:t>
            </a:r>
            <a:r>
              <a:rPr lang="sv-SE" dirty="0"/>
              <a:t>Ladok stödjer nu de användare som ställt in högkontrasttema i sitt operativsystem. Tidigare kunde vissa fokus-markeringar döljas och försvåra navigationen.</a:t>
            </a:r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756820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0FFC7E-D3EC-499F-9F8C-EA11B548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rättningar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E86E8A-9A1D-4939-B245-D28795A65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Resultat: </a:t>
            </a:r>
            <a:r>
              <a:rPr lang="sv-SE" dirty="0"/>
              <a:t>Nu fungerar det att filtrera på attesterade resultat i fliken Rapportera, även utan </a:t>
            </a:r>
            <a:r>
              <a:rPr lang="sv-SE" dirty="0" err="1"/>
              <a:t>systemaktiviteten</a:t>
            </a:r>
            <a:r>
              <a:rPr lang="sv-SE" dirty="0"/>
              <a:t> "Resultat: Förbered borttag av attesterat resultat".</a:t>
            </a:r>
          </a:p>
          <a:p>
            <a:r>
              <a:rPr lang="sv-SE" b="1" dirty="0"/>
              <a:t>Plan</a:t>
            </a:r>
            <a:r>
              <a:rPr lang="sv-SE" dirty="0"/>
              <a:t>: Nu döljs texten "Nivå inom studieordning" i förhandsgranskning av plan om värde saknas.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Litteraturlista</a:t>
            </a:r>
            <a:r>
              <a:rPr lang="sv-SE" dirty="0"/>
              <a:t>: Nu visas korrekt status när man hovrar med muspekaren över en rad i "Visa litteraturlista".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73D87EC-8EBC-AC2B-09E2-99567ECD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82" y="2681168"/>
            <a:ext cx="4363059" cy="105742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7B752DC-27ED-F341-97EB-DB5F713F3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782" y="4637776"/>
            <a:ext cx="4963218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Nya och ändrade systemaktiviteter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Plan: </a:t>
            </a:r>
            <a:r>
              <a:rPr lang="sv-SE" dirty="0"/>
              <a:t>Systemaktivitet har delats upp för att passa lärosätenas behov av att skapa och ändra plan.</a:t>
            </a:r>
          </a:p>
          <a:p>
            <a:pPr lvl="1"/>
            <a:r>
              <a:rPr lang="sv-SE" dirty="0"/>
              <a:t>"Utbildningsinformation: Skapa plan för utbildning” har ändrat benämning till ”Utbildningsinformation: Skapa och ändra plan för utbildning" </a:t>
            </a:r>
          </a:p>
          <a:p>
            <a:pPr lvl="1"/>
            <a:r>
              <a:rPr lang="sv-SE" dirty="0"/>
              <a:t>"Utbildningsinformation: Ändra plan för utbildning" (ny systemaktivitet)</a:t>
            </a:r>
          </a:p>
          <a:p>
            <a:r>
              <a:rPr lang="sv-SE" b="1" dirty="0"/>
              <a:t>Plan</a:t>
            </a:r>
          </a:p>
          <a:p>
            <a:pPr lvl="1"/>
            <a:r>
              <a:rPr lang="sv-SE" dirty="0"/>
              <a:t>För att kunna uppdatera ingående delar i plan krävs nu antingen </a:t>
            </a:r>
            <a:r>
              <a:rPr lang="sv-SE" dirty="0" err="1"/>
              <a:t>systemaktiviteten</a:t>
            </a:r>
            <a:r>
              <a:rPr lang="sv-SE" dirty="0"/>
              <a:t> "Utbildningsinformation: Skapa och ändra plan för utbildning" eller "Utbildningsinformation: Ändra plan för utbildning" </a:t>
            </a:r>
          </a:p>
          <a:p>
            <a:r>
              <a:rPr lang="sv-SE" b="1" dirty="0"/>
              <a:t>Individuell studieplan</a:t>
            </a:r>
            <a:r>
              <a:rPr lang="sv-SE" dirty="0"/>
              <a:t>: Nya systemaktiviteter för att sätta ISP som avklarad eller avslutad:</a:t>
            </a:r>
          </a:p>
          <a:p>
            <a:pPr lvl="1"/>
            <a:r>
              <a:rPr lang="sv-SE" dirty="0"/>
              <a:t>”Individuell studieplan: Avsluta individuell studieplan”</a:t>
            </a:r>
          </a:p>
          <a:p>
            <a:pPr lvl="1"/>
            <a:r>
              <a:rPr lang="sv-SE" dirty="0"/>
              <a:t>”Individuell studieplan: Ange som Avklarad”</a:t>
            </a:r>
          </a:p>
          <a:p>
            <a:pPr lvl="1"/>
            <a:r>
              <a:rPr lang="sv-SE" dirty="0"/>
              <a:t>”Individuell studieplan: Återaktivera individuell studieplan”</a:t>
            </a:r>
          </a:p>
        </p:txBody>
      </p:sp>
    </p:spTree>
    <p:extLst>
      <p:ext uri="{BB962C8B-B14F-4D97-AF65-F5344CB8AC3E}">
        <p14:creationId xmlns:p14="http://schemas.microsoft.com/office/powerpoint/2010/main" val="42495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56BA64-F3B5-D546-9024-60189949A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1900" b="1" dirty="0">
                <a:solidFill>
                  <a:schemeClr val="tx1"/>
                </a:solidFill>
              </a:rPr>
              <a:t>Klara Nordström, </a:t>
            </a:r>
            <a:r>
              <a:rPr lang="sv-SE" sz="1900" dirty="0">
                <a:solidFill>
                  <a:schemeClr val="tx1"/>
                </a:solidFill>
              </a:rPr>
              <a:t>användarstöd och kommunikation </a:t>
            </a:r>
          </a:p>
          <a:p>
            <a:r>
              <a:rPr lang="sv-SE" sz="1900" b="1" dirty="0">
                <a:solidFill>
                  <a:schemeClr val="tx1"/>
                </a:solidFill>
              </a:rPr>
              <a:t>Moa Eriksson, </a:t>
            </a:r>
            <a:r>
              <a:rPr lang="sv-SE" sz="1900" dirty="0">
                <a:solidFill>
                  <a:schemeClr val="tx1"/>
                </a:solidFill>
              </a:rPr>
              <a:t>användarstöd och kommunikation</a:t>
            </a:r>
          </a:p>
          <a:p>
            <a:endParaRPr lang="sv-SE" dirty="0"/>
          </a:p>
          <a:p>
            <a:r>
              <a:rPr lang="sv-SE" dirty="0"/>
              <a:t>18 december 2023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2C774F7-3019-5C45-A23F-88D15036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42" y="2797903"/>
            <a:ext cx="10666217" cy="1791201"/>
          </a:xfrm>
        </p:spPr>
        <p:txBody>
          <a:bodyPr/>
          <a:lstStyle/>
          <a:p>
            <a:r>
              <a:rPr lang="sv-SE" dirty="0"/>
              <a:t>Demo av version 2.33</a:t>
            </a:r>
          </a:p>
        </p:txBody>
      </p:sp>
    </p:spTree>
    <p:extLst>
      <p:ext uri="{BB962C8B-B14F-4D97-AF65-F5344CB8AC3E}">
        <p14:creationId xmlns:p14="http://schemas.microsoft.com/office/powerpoint/2010/main" val="922104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84860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julgran, gransläktet, Gultall, Tall&#10;&#10;Automatiskt genererad beskrivning">
            <a:extLst>
              <a:ext uri="{FF2B5EF4-FFF2-40B4-BE49-F238E27FC236}">
                <a16:creationId xmlns:a16="http://schemas.microsoft.com/office/drawing/2014/main" id="{283F8DC7-A86A-81D8-0600-A673BA766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DFD5210-3CC7-4FBC-3E5A-52C8D1F4C8D7}"/>
              </a:ext>
            </a:extLst>
          </p:cNvPr>
          <p:cNvSpPr txBox="1"/>
          <p:nvPr/>
        </p:nvSpPr>
        <p:spPr>
          <a:xfrm>
            <a:off x="828406" y="2394161"/>
            <a:ext cx="5409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ln w="6600">
                  <a:solidFill>
                    <a:srgbClr val="5A2731"/>
                  </a:solidFill>
                  <a:prstDash val="solid"/>
                </a:ln>
                <a:solidFill>
                  <a:srgbClr val="E0E0E2"/>
                </a:solidFill>
                <a:effectLst>
                  <a:outerShdw dist="38100" dir="2700000" algn="tl" rotWithShape="0">
                    <a:srgbClr val="561827"/>
                  </a:outerShdw>
                </a:effectLst>
              </a:rPr>
              <a:t>God jul och </a:t>
            </a:r>
            <a:br>
              <a:rPr lang="sv-SE" sz="5400" b="1" dirty="0">
                <a:ln w="6600">
                  <a:solidFill>
                    <a:srgbClr val="5A2731"/>
                  </a:solidFill>
                  <a:prstDash val="solid"/>
                </a:ln>
                <a:solidFill>
                  <a:srgbClr val="E0E0E2"/>
                </a:solidFill>
                <a:effectLst>
                  <a:outerShdw dist="38100" dir="2700000" algn="tl" rotWithShape="0">
                    <a:srgbClr val="561827"/>
                  </a:outerShdw>
                </a:effectLst>
              </a:rPr>
            </a:br>
            <a:r>
              <a:rPr lang="sv-SE" sz="5400" b="1" dirty="0">
                <a:ln w="6600">
                  <a:solidFill>
                    <a:srgbClr val="5A2731"/>
                  </a:solidFill>
                  <a:prstDash val="solid"/>
                </a:ln>
                <a:solidFill>
                  <a:srgbClr val="E0E0E2"/>
                </a:solidFill>
                <a:effectLst>
                  <a:outerShdw dist="38100" dir="2700000" algn="tl" rotWithShape="0">
                    <a:srgbClr val="561827"/>
                  </a:outerShdw>
                </a:effectLst>
              </a:rPr>
              <a:t>gott nytt år! 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r>
              <a:rPr lang="sv-SE" b="1" dirty="0">
                <a:solidFill>
                  <a:srgbClr val="561827"/>
                </a:solidFill>
              </a:rPr>
              <a:t>Kommande leveranser</a:t>
            </a:r>
          </a:p>
          <a:p>
            <a:pPr algn="ctr"/>
            <a:endParaRPr lang="sv-SE" dirty="0">
              <a:solidFill>
                <a:srgbClr val="561827"/>
              </a:solidFill>
            </a:endParaRPr>
          </a:p>
          <a:p>
            <a:r>
              <a:rPr lang="sv-SE" b="1" dirty="0">
                <a:solidFill>
                  <a:srgbClr val="561827"/>
                </a:solidFill>
              </a:rPr>
              <a:t>Version 2.34.0 	</a:t>
            </a:r>
            <a:r>
              <a:rPr lang="sv-SE" dirty="0">
                <a:solidFill>
                  <a:srgbClr val="561827"/>
                </a:solidFill>
              </a:rPr>
              <a:t>Leverans 3 jan	Ingen demo</a:t>
            </a:r>
          </a:p>
          <a:p>
            <a:endParaRPr lang="sv-SE" dirty="0">
              <a:solidFill>
                <a:srgbClr val="561827"/>
              </a:solidFill>
            </a:endParaRPr>
          </a:p>
          <a:p>
            <a:r>
              <a:rPr lang="sv-SE" b="1" dirty="0">
                <a:solidFill>
                  <a:srgbClr val="561827"/>
                </a:solidFill>
              </a:rPr>
              <a:t>Version 2.35.0 	</a:t>
            </a:r>
            <a:r>
              <a:rPr lang="sv-SE" dirty="0">
                <a:solidFill>
                  <a:srgbClr val="561827"/>
                </a:solidFill>
              </a:rPr>
              <a:t>Levereras 17 jan	Demo 15 jan</a:t>
            </a:r>
          </a:p>
        </p:txBody>
      </p:sp>
    </p:spTree>
    <p:extLst>
      <p:ext uri="{BB962C8B-B14F-4D97-AF65-F5344CB8AC3E}">
        <p14:creationId xmlns:p14="http://schemas.microsoft.com/office/powerpoint/2010/main" val="330457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7015" y="1300887"/>
            <a:ext cx="9798585" cy="4866449"/>
          </a:xfrm>
        </p:spPr>
        <p:txBody>
          <a:bodyPr/>
          <a:lstStyle/>
          <a:p>
            <a:r>
              <a:rPr lang="sv-SE" b="1" dirty="0"/>
              <a:t>Digital examen:</a:t>
            </a:r>
            <a:r>
              <a:rPr lang="sv-SE" dirty="0"/>
              <a:t> Nytt flöde för att distribuera examensbevis till student</a:t>
            </a:r>
            <a:endParaRPr lang="sv-SE" b="1" dirty="0"/>
          </a:p>
          <a:p>
            <a:r>
              <a:rPr lang="sv-SE" b="1" dirty="0"/>
              <a:t>Ärendekorg</a:t>
            </a:r>
            <a:r>
              <a:rPr lang="sv-SE" dirty="0"/>
              <a:t>: Ny regel för att fördela tillgodoräknande efter "Utbildningsgruppering”</a:t>
            </a:r>
          </a:p>
          <a:p>
            <a:r>
              <a:rPr lang="sv-SE" b="1" dirty="0"/>
              <a:t>Individuell studieplan</a:t>
            </a:r>
            <a:r>
              <a:rPr lang="sv-SE" dirty="0"/>
              <a:t>: Avklarad eller Avslutad ISP</a:t>
            </a:r>
          </a:p>
          <a:p>
            <a:r>
              <a:rPr lang="sv-SE" b="1" dirty="0"/>
              <a:t>Plan</a:t>
            </a:r>
          </a:p>
          <a:p>
            <a:pPr lvl="1"/>
            <a:r>
              <a:rPr lang="sv-SE" dirty="0"/>
              <a:t>Registervård av attributvärden som ingår i en beslutad plan</a:t>
            </a:r>
          </a:p>
          <a:p>
            <a:pPr lvl="1"/>
            <a:r>
              <a:rPr lang="sv-SE" dirty="0"/>
              <a:t>Rubriker för ingående delar är nu konfigurerbara i dokumentkonfigurationen</a:t>
            </a:r>
          </a:p>
        </p:txBody>
      </p:sp>
    </p:spTree>
    <p:extLst>
      <p:ext uri="{BB962C8B-B14F-4D97-AF65-F5344CB8AC3E}">
        <p14:creationId xmlns:p14="http://schemas.microsoft.com/office/powerpoint/2010/main" val="160794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Individuell studieplan</a:t>
            </a:r>
          </a:p>
          <a:p>
            <a:r>
              <a:rPr lang="sv-SE" dirty="0"/>
              <a:t>Det går nu att välja kalenderhalvår från ett ämnestillfälles startdatum till slutdatum, plus tio år.</a:t>
            </a:r>
          </a:p>
          <a:p>
            <a:r>
              <a:rPr lang="sv-SE" dirty="0"/>
              <a:t>Nu går det att ta bort "Del av avhandlingsarbete" även i Ladok för personal. Funktionen finns sedan tidigare i Ladok för studenter.</a:t>
            </a:r>
          </a:p>
          <a:p>
            <a:r>
              <a:rPr lang="sv-SE" dirty="0"/>
              <a:t>Nu krävs inte längre bred läsbehörighet för att använda fliken "Individuell studieplan". Följande systemaktiviteter kan därför tas bort från behörighetsprofiler som rör ISP (förutom "ISP-Administratör"):</a:t>
            </a:r>
          </a:p>
          <a:p>
            <a:pPr lvl="1"/>
            <a:r>
              <a:rPr lang="sv-SE" dirty="0"/>
              <a:t>Bevis: Läsa bevisinformation</a:t>
            </a:r>
          </a:p>
          <a:p>
            <a:pPr lvl="1"/>
            <a:r>
              <a:rPr lang="sv-SE" dirty="0"/>
              <a:t>Extern integration: Läsa information</a:t>
            </a:r>
          </a:p>
          <a:p>
            <a:pPr lvl="1"/>
            <a:r>
              <a:rPr lang="sv-SE" dirty="0"/>
              <a:t>Studiedeltagande: Läsa information</a:t>
            </a:r>
          </a:p>
          <a:p>
            <a:pPr lvl="1"/>
            <a:r>
              <a:rPr lang="sv-SE" dirty="0"/>
              <a:t>Studentinformation: Läsa information</a:t>
            </a:r>
          </a:p>
          <a:p>
            <a:pPr lvl="1"/>
            <a:r>
              <a:rPr lang="sv-SE" dirty="0"/>
              <a:t>Resultat: Läsa information</a:t>
            </a:r>
          </a:p>
          <a:p>
            <a:r>
              <a:rPr lang="sv-SE" dirty="0"/>
              <a:t>Begränsningar har lagts in i processkonfigurationen</a:t>
            </a:r>
          </a:p>
        </p:txBody>
      </p:sp>
    </p:spTree>
    <p:extLst>
      <p:ext uri="{BB962C8B-B14F-4D97-AF65-F5344CB8AC3E}">
        <p14:creationId xmlns:p14="http://schemas.microsoft.com/office/powerpoint/2010/main" val="35340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1E45F53-686E-E3B8-AE73-F45FBA982A0C}"/>
              </a:ext>
            </a:extLst>
          </p:cNvPr>
          <p:cNvSpPr/>
          <p:nvPr/>
        </p:nvSpPr>
        <p:spPr>
          <a:xfrm>
            <a:off x="368300" y="254000"/>
            <a:ext cx="114554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5">
            <a:extLst>
              <a:ext uri="{FF2B5EF4-FFF2-40B4-BE49-F238E27FC236}">
                <a16:creationId xmlns:a16="http://schemas.microsoft.com/office/drawing/2014/main" id="{99BF42FB-DFB1-1E2B-9BCD-0377F27B611A}"/>
              </a:ext>
            </a:extLst>
          </p:cNvPr>
          <p:cNvSpPr txBox="1">
            <a:spLocks/>
          </p:cNvSpPr>
          <p:nvPr/>
        </p:nvSpPr>
        <p:spPr>
          <a:xfrm>
            <a:off x="717015" y="1478687"/>
            <a:ext cx="10149114" cy="3900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sv-SE" dirty="0"/>
              <a:t>Åtgärden "Fastställ version" måste finnas i det sista steget/stegen</a:t>
            </a:r>
          </a:p>
          <a:p>
            <a:pPr marL="45720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sv-SE" dirty="0"/>
              <a:t>Åtgärden "Fastställ version" får endast finnas i de processuppgiftsavslut som är kopplade till slutuppgiften.</a:t>
            </a:r>
          </a:p>
          <a:p>
            <a:pPr marL="457200" indent="-457200" algn="l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sv-SE" dirty="0"/>
              <a:t>Inga parallella flöden</a:t>
            </a:r>
          </a:p>
          <a:p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173647BF-899B-703E-764C-60012EAF98C2}"/>
              </a:ext>
            </a:extLst>
          </p:cNvPr>
          <p:cNvSpPr txBox="1">
            <a:spLocks/>
          </p:cNvSpPr>
          <p:nvPr/>
        </p:nvSpPr>
        <p:spPr>
          <a:xfrm>
            <a:off x="717015" y="573254"/>
            <a:ext cx="10149114" cy="727633"/>
          </a:xfrm>
        </p:spPr>
        <p:txBody>
          <a:bodyPr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sv-SE" sz="3200" dirty="0">
                <a:solidFill>
                  <a:schemeClr val="tx1"/>
                </a:solidFill>
              </a:rPr>
              <a:t>Begränsningar för ISP-process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C49E4C1-9BEC-377A-1723-54BD543A2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9" r="2013" b="8297"/>
          <a:stretch/>
        </p:blipFill>
        <p:spPr>
          <a:xfrm>
            <a:off x="853440" y="3458714"/>
            <a:ext cx="10707238" cy="196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3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1E45F53-686E-E3B8-AE73-F45FBA982A0C}"/>
              </a:ext>
            </a:extLst>
          </p:cNvPr>
          <p:cNvSpPr/>
          <p:nvPr/>
        </p:nvSpPr>
        <p:spPr>
          <a:xfrm>
            <a:off x="368300" y="254000"/>
            <a:ext cx="11455400" cy="618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96FBD9C-F73F-B110-059F-D048C8E2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15" y="573254"/>
            <a:ext cx="10149114" cy="727633"/>
          </a:xfrm>
        </p:spPr>
        <p:txBody>
          <a:bodyPr>
            <a:normAutofit/>
          </a:bodyPr>
          <a:lstStyle/>
          <a:p>
            <a:pPr algn="l"/>
            <a:r>
              <a:rPr lang="sv-SE" sz="3200" dirty="0">
                <a:solidFill>
                  <a:schemeClr val="tx1"/>
                </a:solidFill>
              </a:rPr>
              <a:t>Begränsningar för ISP-process</a:t>
            </a:r>
          </a:p>
        </p:txBody>
      </p:sp>
      <p:sp>
        <p:nvSpPr>
          <p:cNvPr id="3" name="Platshållare för innehåll 5">
            <a:extLst>
              <a:ext uri="{FF2B5EF4-FFF2-40B4-BE49-F238E27FC236}">
                <a16:creationId xmlns:a16="http://schemas.microsoft.com/office/drawing/2014/main" id="{F88AF8C3-9024-09C6-3BEC-450A94CF7AA5}"/>
              </a:ext>
            </a:extLst>
          </p:cNvPr>
          <p:cNvSpPr txBox="1">
            <a:spLocks/>
          </p:cNvSpPr>
          <p:nvPr/>
        </p:nvSpPr>
        <p:spPr>
          <a:xfrm>
            <a:off x="717015" y="1300887"/>
            <a:ext cx="10149114" cy="39001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sv-SE" b="1" dirty="0"/>
              <a:t>Förklaring av alternativa flöden och parallella flöden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sv-SE" dirty="0"/>
              <a:t>Alternativa flöden (endast en av vägarna körs)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sv-SE" dirty="0"/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sv-SE" dirty="0"/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endParaRPr lang="sv-SE" dirty="0"/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sv-SE" dirty="0"/>
              <a:t>Parallella flöden (alla vägar måste köras)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DA2FEF9-AFB6-756C-886F-41590A1B5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75" y="2266937"/>
            <a:ext cx="1521284" cy="92034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1EF50EB-0F64-A11A-7F79-EA0E8FDCD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90" y="4394118"/>
            <a:ext cx="1813630" cy="687555"/>
          </a:xfrm>
          <a:prstGeom prst="rect">
            <a:avLst/>
          </a:prstGeom>
        </p:spPr>
      </p:pic>
      <p:pic>
        <p:nvPicPr>
          <p:cNvPr id="6" name="Bildobjekt 5" descr="En bild som visar logotyp, Grafik, symbol, clipart&#10;&#10;Automatiskt genererad beskrivning">
            <a:extLst>
              <a:ext uri="{FF2B5EF4-FFF2-40B4-BE49-F238E27FC236}">
                <a16:creationId xmlns:a16="http://schemas.microsoft.com/office/drawing/2014/main" id="{DE375EBC-A17A-DD54-C12C-3239F68A5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036" y="4737895"/>
            <a:ext cx="565421" cy="567869"/>
          </a:xfrm>
          <a:prstGeom prst="rect">
            <a:avLst/>
          </a:prstGeom>
        </p:spPr>
      </p:pic>
      <p:pic>
        <p:nvPicPr>
          <p:cNvPr id="7" name="Bildobjekt 6" descr="En bild som visar logotyp, clipart, Grafik, design&#10;&#10;Automatiskt genererad beskrivning">
            <a:extLst>
              <a:ext uri="{FF2B5EF4-FFF2-40B4-BE49-F238E27FC236}">
                <a16:creationId xmlns:a16="http://schemas.microsoft.com/office/drawing/2014/main" id="{93CF7B79-605C-ABDB-193C-8422138EB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7743" y="2851497"/>
            <a:ext cx="585003" cy="56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4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Nya studieavgiftshanteringen</a:t>
            </a:r>
          </a:p>
          <a:p>
            <a:r>
              <a:rPr lang="sv-SE" dirty="0"/>
              <a:t>Det går nu att skicka fakturor till spärrade studenter via fakturavyn, det går dock inte att skicka via masshanteringen.</a:t>
            </a:r>
          </a:p>
          <a:p>
            <a:r>
              <a:rPr lang="sv-SE" dirty="0"/>
              <a:t>Mejlavisering för sista påminnelsen är omformulerad för att innehålla information om konsekvenser vid en avstängning.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414A38-09FE-8E41-54A9-4D3A4CF0A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959"/>
          <a:stretch/>
        </p:blipFill>
        <p:spPr>
          <a:xfrm>
            <a:off x="1131008" y="3192996"/>
            <a:ext cx="4648603" cy="35623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19BB0B35-B67F-3297-28A0-96010FE30264}"/>
              </a:ext>
            </a:extLst>
          </p:cNvPr>
          <p:cNvSpPr/>
          <p:nvPr/>
        </p:nvSpPr>
        <p:spPr>
          <a:xfrm>
            <a:off x="1049280" y="4706027"/>
            <a:ext cx="4807965" cy="12335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91A694-1AD9-1211-49BE-0E10C9FF4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80" y="2496756"/>
            <a:ext cx="8697539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Andra förbättringar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Examen</a:t>
            </a:r>
            <a:r>
              <a:rPr lang="sv-SE" dirty="0"/>
              <a:t>: För att förbättra tydligheten i beslutsflödet för rättelser/ändringar av bevis har fältet "Noteringar" tagits bort i dialogrutan för beslut.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8F02760-9C1F-BB0D-16C7-29639BD5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50" y="2159148"/>
            <a:ext cx="7401226" cy="3952241"/>
          </a:xfrm>
          <a:prstGeom prst="rect">
            <a:avLst/>
          </a:prstGeom>
        </p:spPr>
      </p:pic>
      <p:sp>
        <p:nvSpPr>
          <p:cNvPr id="8" name="Pil: höger 7">
            <a:extLst>
              <a:ext uri="{FF2B5EF4-FFF2-40B4-BE49-F238E27FC236}">
                <a16:creationId xmlns:a16="http://schemas.microsoft.com/office/drawing/2014/main" id="{A834B08C-18C1-47E8-F2C3-FFCD94F1AFF1}"/>
              </a:ext>
            </a:extLst>
          </p:cNvPr>
          <p:cNvSpPr/>
          <p:nvPr/>
        </p:nvSpPr>
        <p:spPr>
          <a:xfrm rot="9000000">
            <a:off x="6705082" y="3985978"/>
            <a:ext cx="830424" cy="298580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38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6591AA6-9193-FC0A-4AA3-7704DFB3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Andra förbättringar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CC9392D-4B63-9940-0B3B-2D891D17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Utbildningsinformation: </a:t>
            </a:r>
            <a:r>
              <a:rPr lang="sv-SE" dirty="0"/>
              <a:t>Felmeddelande visas inte längre när man sparar utbildningar utan utbildningskod.</a:t>
            </a:r>
          </a:p>
          <a:p>
            <a:pPr marL="0" indent="0">
              <a:buNone/>
            </a:pPr>
            <a:endParaRPr lang="sv-SE" b="1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CB99A4E-564F-D14C-BB8D-45BB9ADD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" t="1763" r="1159" b="2822"/>
          <a:stretch/>
        </p:blipFill>
        <p:spPr>
          <a:xfrm>
            <a:off x="1132347" y="2028520"/>
            <a:ext cx="6495674" cy="21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21708"/>
      </p:ext>
    </p:extLst>
  </p:cSld>
  <p:clrMapOvr>
    <a:masterClrMapping/>
  </p:clrMapOvr>
</p:sld>
</file>

<file path=ppt/theme/theme1.xml><?xml version="1.0" encoding="utf-8"?>
<a:theme xmlns:a="http://schemas.openxmlformats.org/drawingml/2006/main" name="Rubriksid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20255</TotalTime>
  <Words>865</Words>
  <Application>Microsoft Office PowerPoint</Application>
  <PresentationFormat>Bredbild</PresentationFormat>
  <Paragraphs>123</Paragraphs>
  <Slides>21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4" baseType="lpstr">
      <vt:lpstr>Arial</vt:lpstr>
      <vt:lpstr>Calibri</vt:lpstr>
      <vt:lpstr>Rubriksidor</vt:lpstr>
      <vt:lpstr>PowerPoint-presentation</vt:lpstr>
      <vt:lpstr>Demo av version 2.33</vt:lpstr>
      <vt:lpstr>Detta kommer demonstreras</vt:lpstr>
      <vt:lpstr>Andra förbättringar</vt:lpstr>
      <vt:lpstr>PowerPoint-presentation</vt:lpstr>
      <vt:lpstr>Begränsningar för ISP-process</vt:lpstr>
      <vt:lpstr>Andra förbättringar</vt:lpstr>
      <vt:lpstr>Andra förbättringar</vt:lpstr>
      <vt:lpstr>Andra förbättringar</vt:lpstr>
      <vt:lpstr>Andra förbättringar</vt:lpstr>
      <vt:lpstr>Andra förbättringar</vt:lpstr>
      <vt:lpstr>Andra förbättringar</vt:lpstr>
      <vt:lpstr>Andra förbättringar</vt:lpstr>
      <vt:lpstr>Andra förbättringar</vt:lpstr>
      <vt:lpstr>Andra förbättringar</vt:lpstr>
      <vt:lpstr>Andra förbättringar</vt:lpstr>
      <vt:lpstr>Andra förbättringar</vt:lpstr>
      <vt:lpstr>Viktiga rättningar</vt:lpstr>
      <vt:lpstr>Nya och ändrade systemaktiviteter</vt:lpstr>
      <vt:lpstr>DEMO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Sprintdemo</dc:title>
  <dc:creator>Microsoft Office User</dc:creator>
  <cp:lastModifiedBy>Klara Nordström</cp:lastModifiedBy>
  <cp:revision>1147</cp:revision>
  <dcterms:created xsi:type="dcterms:W3CDTF">2021-02-26T13:28:00Z</dcterms:created>
  <dcterms:modified xsi:type="dcterms:W3CDTF">2023-12-18T10:49:24Z</dcterms:modified>
</cp:coreProperties>
</file>