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57" r:id="rId2"/>
    <p:sldId id="257" r:id="rId3"/>
    <p:sldId id="397" r:id="rId4"/>
    <p:sldId id="456" r:id="rId5"/>
    <p:sldId id="458" r:id="rId6"/>
    <p:sldId id="454" r:id="rId7"/>
    <p:sldId id="459" r:id="rId8"/>
    <p:sldId id="460" r:id="rId9"/>
    <p:sldId id="455" r:id="rId10"/>
    <p:sldId id="453" r:id="rId11"/>
    <p:sldId id="461" r:id="rId12"/>
    <p:sldId id="263" r:id="rId13"/>
    <p:sldId id="46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56"/>
            <p14:sldId id="458"/>
            <p14:sldId id="454"/>
            <p14:sldId id="459"/>
            <p14:sldId id="460"/>
            <p14:sldId id="455"/>
            <p14:sldId id="453"/>
            <p14:sldId id="461"/>
          </p14:sldIdLst>
        </p14:section>
        <p14:section name="Namnlöst avsnitt" id="{8B6C1C04-D68E-4EBE-B0B3-C59E7BDDBE57}">
          <p14:sldIdLst>
            <p14:sldId id="263"/>
            <p14:sldId id="4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4F00"/>
    <a:srgbClr val="FF6600"/>
    <a:srgbClr val="000000"/>
    <a:srgbClr val="FFFFFF"/>
    <a:srgbClr val="0E72ED"/>
    <a:srgbClr val="323435"/>
    <a:srgbClr val="6DAF40"/>
    <a:srgbClr val="E6E6E6"/>
    <a:srgbClr val="2A2A2A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3220" autoAdjust="0"/>
  </p:normalViewPr>
  <p:slideViewPr>
    <p:cSldViewPr snapToGrid="0" snapToObjects="1">
      <p:cViewPr varScale="1">
        <p:scale>
          <a:sx n="103" d="100"/>
          <a:sy n="103" d="100"/>
        </p:scale>
        <p:origin x="210" y="108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2023-12-04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322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2.32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/>
              <a:t>Behörighetsprofiler</a:t>
            </a:r>
            <a:r>
              <a:rPr lang="sv-SE"/>
              <a:t>: </a:t>
            </a:r>
            <a:r>
              <a:rPr lang="sv-SE" dirty="0"/>
              <a:t>I visningen av vilka systemaktiviteter som avgränsas på informationskategori visas nu information för alla de systemaktiviteter som enligt systemdokumentationen ska avgränsas.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E609659-1A5D-5111-356F-03F7243C9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25" y="2384601"/>
            <a:ext cx="10149114" cy="3935525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7CEC3DB2-CF4C-0172-EAAE-AF3FA5710E25}"/>
              </a:ext>
            </a:extLst>
          </p:cNvPr>
          <p:cNvSpPr/>
          <p:nvPr/>
        </p:nvSpPr>
        <p:spPr>
          <a:xfrm>
            <a:off x="7639050" y="4514850"/>
            <a:ext cx="2705100" cy="180527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00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4DBB0E-70B7-DE96-F6A3-2B31CD46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Nya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1BB6CC-F162-C07E-B007-AA3655F17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Bevis: Ta fram bevisdokument</a:t>
            </a:r>
          </a:p>
          <a:p>
            <a:r>
              <a:rPr lang="sv-SE" dirty="0"/>
              <a:t>Bevis: Rätta/ändra utfärdat bevis</a:t>
            </a:r>
          </a:p>
          <a:p>
            <a:endParaRPr lang="sv-SE" dirty="0"/>
          </a:p>
          <a:p>
            <a:r>
              <a:rPr lang="sv-SE" dirty="0"/>
              <a:t>Utbildningsinformation: Publicera översättning för plan för utbildning</a:t>
            </a:r>
          </a:p>
          <a:p>
            <a:r>
              <a:rPr lang="sv-SE" dirty="0"/>
              <a:t>Utbildningsinformation: Redigera beslutade attributvärden i plan</a:t>
            </a:r>
          </a:p>
          <a:p>
            <a:r>
              <a:rPr lang="sv-SE" dirty="0"/>
              <a:t>Utbildningsinformation: Redigera publicerade attributvärden i plan</a:t>
            </a:r>
          </a:p>
          <a:p>
            <a:r>
              <a:rPr lang="sv-SE" dirty="0"/>
              <a:t>Utbildningsinformation: Redigera attributvärden i plan</a:t>
            </a:r>
          </a:p>
        </p:txBody>
      </p:sp>
    </p:spTree>
    <p:extLst>
      <p:ext uri="{BB962C8B-B14F-4D97-AF65-F5344CB8AC3E}">
        <p14:creationId xmlns:p14="http://schemas.microsoft.com/office/powerpoint/2010/main" val="245960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76D0FE-69A6-560A-9A67-2731EC72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4644F1B-AB97-3985-4482-1820E57CC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0581" y="2001578"/>
            <a:ext cx="6270838" cy="228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3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Nordström,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Eriksson,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4 december 2023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2.32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Plan</a:t>
            </a:r>
            <a:r>
              <a:rPr lang="sv-SE" dirty="0"/>
              <a:t>: Nytt flöde för beslut och möjlighet att ändra attribut i beslutade planer</a:t>
            </a:r>
          </a:p>
          <a:p>
            <a:r>
              <a:rPr lang="sv-SE" b="1" dirty="0"/>
              <a:t>Processtöd</a:t>
            </a:r>
            <a:r>
              <a:rPr lang="sv-SE" dirty="0"/>
              <a:t>: Ändringar i processkonfigurationen</a:t>
            </a:r>
          </a:p>
          <a:p>
            <a:r>
              <a:rPr lang="sv-SE" b="1" dirty="0"/>
              <a:t>Tillgodoräknande</a:t>
            </a:r>
            <a:r>
              <a:rPr lang="sv-SE" dirty="0"/>
              <a:t>: Möjlighet att se studentens ursprungliga ansökan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Examen</a:t>
            </a:r>
          </a:p>
          <a:p>
            <a:r>
              <a:rPr lang="sv-SE" dirty="0"/>
              <a:t>Efter att beslut om bevis fattats går det inte längre att ta fram bevisdokument eller göra ändringar i bevisärendet. </a:t>
            </a:r>
          </a:p>
          <a:p>
            <a:r>
              <a:rPr lang="sv-SE" dirty="0"/>
              <a:t>Ny vy visar information om det utfärdade beviset. Här kan man:</a:t>
            </a:r>
          </a:p>
          <a:p>
            <a:pPr lvl="1"/>
            <a:r>
              <a:rPr lang="sv-SE" dirty="0"/>
              <a:t>Ta fram bevisdokumentet. Ny systemaktivitet: "Bevis: Ta fram bevisdokument".</a:t>
            </a:r>
          </a:p>
          <a:p>
            <a:pPr lvl="1"/>
            <a:r>
              <a:rPr lang="sv-SE" dirty="0"/>
              <a:t>Rätta/ändra i beslutet. Det går att rätta/ändra: koppling till kurspaketering, bevistexter, fotnoter, titel och personuppgifter. Ny systemaktivitet: "Bevis: Rätta/ändra utfärdat bevis"</a:t>
            </a:r>
          </a:p>
          <a:p>
            <a:pPr lvl="1"/>
            <a:r>
              <a:rPr lang="sv-SE" dirty="0"/>
              <a:t>Ta bort beslutet </a:t>
            </a:r>
          </a:p>
          <a:p>
            <a:r>
              <a:rPr lang="sv-SE" dirty="0"/>
              <a:t>Bevis som utfärdades i version 2.31 migreras i samband med uppgradering till 2.32.</a:t>
            </a:r>
          </a:p>
        </p:txBody>
      </p:sp>
    </p:spTree>
    <p:extLst>
      <p:ext uri="{BB962C8B-B14F-4D97-AF65-F5344CB8AC3E}">
        <p14:creationId xmlns:p14="http://schemas.microsoft.com/office/powerpoint/2010/main" val="302860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Individuell studieplan</a:t>
            </a:r>
          </a:p>
          <a:p>
            <a:r>
              <a:rPr lang="sv-SE" dirty="0"/>
              <a:t>Begreppet "Pågående" har ändrats till "Ej fastställd" (samt i vissa fall tagits bort) för version av ISP.</a:t>
            </a:r>
          </a:p>
          <a:p>
            <a:r>
              <a:rPr lang="sv-SE" dirty="0"/>
              <a:t>I fliken Översikt visas nu diarienummer (om sådant finns) i tabellen för fastställda versioner.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b="1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1FD6782-E72F-EFC1-03B8-53FE26690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979"/>
          <a:stretch/>
        </p:blipFill>
        <p:spPr>
          <a:xfrm>
            <a:off x="47625" y="3166379"/>
            <a:ext cx="5987970" cy="195565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DD83788A-1093-DCAB-58CC-719C80FE1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174" y="3166379"/>
            <a:ext cx="5782271" cy="1955655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60917667-E82D-C4D0-ED01-83283E044283}"/>
              </a:ext>
            </a:extLst>
          </p:cNvPr>
          <p:cNvSpPr/>
          <p:nvPr/>
        </p:nvSpPr>
        <p:spPr>
          <a:xfrm>
            <a:off x="4148694" y="4030709"/>
            <a:ext cx="4686485" cy="190572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höger 8">
            <a:extLst>
              <a:ext uri="{FF2B5EF4-FFF2-40B4-BE49-F238E27FC236}">
                <a16:creationId xmlns:a16="http://schemas.microsoft.com/office/drawing/2014/main" id="{173A8506-21D5-F3D4-3349-2ADF7300339C}"/>
              </a:ext>
            </a:extLst>
          </p:cNvPr>
          <p:cNvSpPr/>
          <p:nvPr/>
        </p:nvSpPr>
        <p:spPr>
          <a:xfrm>
            <a:off x="3939234" y="4377353"/>
            <a:ext cx="4895946" cy="190572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4A61CCFA-11DC-A444-AF63-5C841949E5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537" y="3159422"/>
            <a:ext cx="7830643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94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Studentärende</a:t>
            </a:r>
            <a:r>
              <a:rPr lang="sv-SE" dirty="0"/>
              <a:t> </a:t>
            </a:r>
          </a:p>
          <a:p>
            <a:r>
              <a:rPr lang="sv-SE" dirty="0"/>
              <a:t>Det går nu att söka fram inkomna ärenden inom ett datumintervall</a:t>
            </a:r>
          </a:p>
          <a:p>
            <a:r>
              <a:rPr lang="sv-SE" dirty="0"/>
              <a:t>Det går nu att välja vilka sökparametrar som visas via valet "Visa sökfält"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B58D646-7579-4089-5729-8BAB5CD36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91" y="2689962"/>
            <a:ext cx="7922190" cy="3926377"/>
          </a:xfrm>
          <a:prstGeom prst="rect">
            <a:avLst/>
          </a:prstGeom>
        </p:spPr>
      </p:pic>
      <p:sp>
        <p:nvSpPr>
          <p:cNvPr id="2" name="Pil: höger 1">
            <a:extLst>
              <a:ext uri="{FF2B5EF4-FFF2-40B4-BE49-F238E27FC236}">
                <a16:creationId xmlns:a16="http://schemas.microsoft.com/office/drawing/2014/main" id="{E6CE4D8D-CDD7-219B-B6CF-06322C6E4401}"/>
              </a:ext>
            </a:extLst>
          </p:cNvPr>
          <p:cNvSpPr/>
          <p:nvPr/>
        </p:nvSpPr>
        <p:spPr>
          <a:xfrm>
            <a:off x="813167" y="3816661"/>
            <a:ext cx="761687" cy="269848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B08860B-54E0-B716-EAF0-3049D67FD4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072" r="3612"/>
          <a:stretch/>
        </p:blipFill>
        <p:spPr>
          <a:xfrm>
            <a:off x="678503" y="3222384"/>
            <a:ext cx="8008778" cy="372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1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CBD4F0-4392-76A6-5AE4-5D4D83365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9BAD1D-E235-ECF2-E33E-B3C786D3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Tillgodoräknande</a:t>
            </a:r>
            <a:r>
              <a:rPr lang="sv-SE" dirty="0"/>
              <a:t>: I tillgodoräknandeärenden går det nu att se information om kurstillfället, för de kurser (eller del av kurser) som studenten valt som grund i sin ansökan. Gäller både kurser på det egna och andra lärosäten.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410A76C-031D-73AF-7E22-E2E09FDE4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859" y="2342562"/>
            <a:ext cx="5963482" cy="4210638"/>
          </a:xfrm>
          <a:prstGeom prst="rect">
            <a:avLst/>
          </a:prstGeom>
        </p:spPr>
      </p:pic>
      <p:sp>
        <p:nvSpPr>
          <p:cNvPr id="6" name="Pil: höger 5">
            <a:extLst>
              <a:ext uri="{FF2B5EF4-FFF2-40B4-BE49-F238E27FC236}">
                <a16:creationId xmlns:a16="http://schemas.microsoft.com/office/drawing/2014/main" id="{6F9B2249-E1F5-D95D-675B-3D1810AE2F89}"/>
              </a:ext>
            </a:extLst>
          </p:cNvPr>
          <p:cNvSpPr/>
          <p:nvPr/>
        </p:nvSpPr>
        <p:spPr>
          <a:xfrm rot="8923165">
            <a:off x="1742736" y="3012977"/>
            <a:ext cx="638591" cy="269848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82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75833F1-BD05-5099-5FE7-9F8695A6AE11}"/>
              </a:ext>
            </a:extLst>
          </p:cNvPr>
          <p:cNvSpPr/>
          <p:nvPr/>
        </p:nvSpPr>
        <p:spPr>
          <a:xfrm>
            <a:off x="1066799" y="5067300"/>
            <a:ext cx="9664701" cy="1217446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CBD4F0-4392-76A6-5AE4-5D4D83365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9BAD1D-E235-ECF2-E33E-B3C786D3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Uppföljning, förbättringar av prestandan:</a:t>
            </a:r>
          </a:p>
          <a:p>
            <a:r>
              <a:rPr lang="sv-SE" dirty="0"/>
              <a:t>Nytt BI-objekt skapat: BI_STUDIEAVGIFTSBETALNING som hämtar information om nya avgiftshanteringen.</a:t>
            </a:r>
          </a:p>
          <a:p>
            <a:r>
              <a:rPr lang="sv-SE" dirty="0"/>
              <a:t>Två nya, temporära BI-objekt: </a:t>
            </a:r>
          </a:p>
          <a:p>
            <a:pPr lvl="1"/>
            <a:r>
              <a:rPr lang="sv-SE" dirty="0"/>
              <a:t>BI_REGISTRERINGAR_TEMP </a:t>
            </a:r>
          </a:p>
          <a:p>
            <a:pPr lvl="1"/>
            <a:r>
              <a:rPr lang="sv-SE" dirty="0"/>
              <a:t>BI_FORVANTATTILLFALLESDELTAGANDEN_TEMP</a:t>
            </a:r>
          </a:p>
          <a:p>
            <a:r>
              <a:rPr lang="sv-SE" dirty="0"/>
              <a:t>De är likställda med de tidigare BI-objekten (BI_REGISTRERINGAR och BI_FORVANTATTILLFALLESDELTAGANDEN), innan information om nya studieavgiftshanteringen lades till i dem. De temporära BI-objekten kan användas av de som upplever för stora prestandaproblem med de nya BI-objekten som inkluderar den nya studieavgiftshanteringen. </a:t>
            </a:r>
          </a:p>
          <a:p>
            <a:r>
              <a:rPr lang="sv-SE" dirty="0"/>
              <a:t>Tidigast i version 2.35 kommer informationen om nya studieavgiftshanteringen tas bort från BI_REGISTRERINGAR och BI_FORVANTATTILLFALLESDELTAGANDEN. Informationen går istället att hämta från BI_STUDIEAVGIFTSBETALNING. I samband med detta tas de temporära BI-objekten bort.</a:t>
            </a:r>
            <a:endParaRPr lang="sv-SE" b="1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D34F888-DB3C-FCAF-5617-CBD07C629C5E}"/>
              </a:ext>
            </a:extLst>
          </p:cNvPr>
          <p:cNvSpPr/>
          <p:nvPr/>
        </p:nvSpPr>
        <p:spPr>
          <a:xfrm>
            <a:off x="323850" y="3429000"/>
            <a:ext cx="638175" cy="200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76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6591AA6-9193-FC0A-4AA3-7704DFB3A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CC9392D-4B63-9940-0B3B-2D891D177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7579260" cy="3900145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Ladok för alumner / studenter</a:t>
            </a:r>
            <a:endParaRPr lang="sv-SE" dirty="0"/>
          </a:p>
          <a:p>
            <a:r>
              <a:rPr lang="sv-SE" dirty="0"/>
              <a:t>Det går nu att logga in med </a:t>
            </a:r>
            <a:r>
              <a:rPr lang="sv-SE" dirty="0" err="1"/>
              <a:t>BankID</a:t>
            </a:r>
            <a:r>
              <a:rPr lang="sv-SE" dirty="0"/>
              <a:t>.</a:t>
            </a:r>
          </a:p>
          <a:p>
            <a:r>
              <a:rPr lang="sv-SE" dirty="0"/>
              <a:t>Det finns nu en länk tillbaka till tidigare inloggningssida, om man inte vill logga in med e-legitimation.</a:t>
            </a:r>
          </a:p>
          <a:p>
            <a:r>
              <a:rPr lang="sv-SE" dirty="0"/>
              <a:t>Efter utloggning visas nu en uppmaning om att stänga webbläsaren.</a:t>
            </a:r>
            <a:br>
              <a:rPr lang="sv-SE" dirty="0"/>
            </a:b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F5CBD42-EA30-E263-8343-2EEBDE0E8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9279" y="1300887"/>
            <a:ext cx="3922721" cy="4502539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7CD0937D-62A6-5799-E23D-C097554D235A}"/>
              </a:ext>
            </a:extLst>
          </p:cNvPr>
          <p:cNvSpPr/>
          <p:nvPr/>
        </p:nvSpPr>
        <p:spPr>
          <a:xfrm>
            <a:off x="8132867" y="3071385"/>
            <a:ext cx="793102" cy="413613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il: höger 8">
            <a:extLst>
              <a:ext uri="{FF2B5EF4-FFF2-40B4-BE49-F238E27FC236}">
                <a16:creationId xmlns:a16="http://schemas.microsoft.com/office/drawing/2014/main" id="{2092241F-7C5E-D12A-997C-572D94105CFE}"/>
              </a:ext>
            </a:extLst>
          </p:cNvPr>
          <p:cNvSpPr/>
          <p:nvPr/>
        </p:nvSpPr>
        <p:spPr>
          <a:xfrm>
            <a:off x="8132867" y="4685540"/>
            <a:ext cx="793102" cy="413613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90D1292-2E02-97B7-32BC-69908A200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778" y="3592341"/>
            <a:ext cx="8568424" cy="3013623"/>
          </a:xfrm>
          <a:prstGeom prst="rect">
            <a:avLst/>
          </a:prstGeom>
        </p:spPr>
      </p:pic>
      <p:sp>
        <p:nvSpPr>
          <p:cNvPr id="11" name="Pil: höger 10">
            <a:extLst>
              <a:ext uri="{FF2B5EF4-FFF2-40B4-BE49-F238E27FC236}">
                <a16:creationId xmlns:a16="http://schemas.microsoft.com/office/drawing/2014/main" id="{70B0B1E0-59CA-8025-65FB-043A6F75392A}"/>
              </a:ext>
            </a:extLst>
          </p:cNvPr>
          <p:cNvSpPr/>
          <p:nvPr/>
        </p:nvSpPr>
        <p:spPr>
          <a:xfrm>
            <a:off x="2075411" y="3875785"/>
            <a:ext cx="793102" cy="413613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5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20012</TotalTime>
  <Words>558</Words>
  <Application>Microsoft Office PowerPoint</Application>
  <PresentationFormat>Bredbild</PresentationFormat>
  <Paragraphs>63</Paragraphs>
  <Slides>13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6" baseType="lpstr">
      <vt:lpstr>Arial</vt:lpstr>
      <vt:lpstr>Calibri</vt:lpstr>
      <vt:lpstr>Rubriksidor</vt:lpstr>
      <vt:lpstr>PowerPoint-presentation</vt:lpstr>
      <vt:lpstr>Demo av version 2.32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Nya systemaktiviteter</vt:lpstr>
      <vt:lpstr>DEMO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1088</cp:revision>
  <dcterms:created xsi:type="dcterms:W3CDTF">2021-02-26T13:28:00Z</dcterms:created>
  <dcterms:modified xsi:type="dcterms:W3CDTF">2023-12-04T09:13:09Z</dcterms:modified>
</cp:coreProperties>
</file>