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0"/>
  </p:notesMasterIdLst>
  <p:sldIdLst>
    <p:sldId id="257" r:id="rId5"/>
    <p:sldId id="600" r:id="rId6"/>
    <p:sldId id="601" r:id="rId7"/>
    <p:sldId id="586" r:id="rId8"/>
    <p:sldId id="598" r:id="rId9"/>
    <p:sldId id="565" r:id="rId10"/>
    <p:sldId id="588" r:id="rId11"/>
    <p:sldId id="584" r:id="rId12"/>
    <p:sldId id="560" r:id="rId13"/>
    <p:sldId id="568" r:id="rId14"/>
    <p:sldId id="559" r:id="rId15"/>
    <p:sldId id="574" r:id="rId16"/>
    <p:sldId id="602" r:id="rId17"/>
    <p:sldId id="283" r:id="rId18"/>
    <p:sldId id="572" r:id="rId19"/>
    <p:sldId id="571" r:id="rId20"/>
    <p:sldId id="573" r:id="rId21"/>
    <p:sldId id="578" r:id="rId22"/>
    <p:sldId id="589" r:id="rId23"/>
    <p:sldId id="603" r:id="rId24"/>
    <p:sldId id="581" r:id="rId25"/>
    <p:sldId id="569" r:id="rId26"/>
    <p:sldId id="580" r:id="rId27"/>
    <p:sldId id="583" r:id="rId28"/>
    <p:sldId id="604" r:id="rId29"/>
    <p:sldId id="591" r:id="rId30"/>
    <p:sldId id="605" r:id="rId31"/>
    <p:sldId id="284" r:id="rId32"/>
    <p:sldId id="599" r:id="rId33"/>
    <p:sldId id="606" r:id="rId34"/>
    <p:sldId id="607" r:id="rId35"/>
    <p:sldId id="608" r:id="rId36"/>
    <p:sldId id="610" r:id="rId37"/>
    <p:sldId id="616" r:id="rId38"/>
    <p:sldId id="611" r:id="rId39"/>
    <p:sldId id="612" r:id="rId40"/>
    <p:sldId id="613" r:id="rId41"/>
    <p:sldId id="614" r:id="rId42"/>
    <p:sldId id="615" r:id="rId43"/>
    <p:sldId id="617" r:id="rId44"/>
    <p:sldId id="618" r:id="rId45"/>
    <p:sldId id="619" r:id="rId46"/>
    <p:sldId id="620" r:id="rId47"/>
    <p:sldId id="622" r:id="rId48"/>
    <p:sldId id="621" r:id="rId49"/>
    <p:sldId id="623" r:id="rId50"/>
    <p:sldId id="624" r:id="rId51"/>
    <p:sldId id="625" r:id="rId52"/>
    <p:sldId id="626" r:id="rId53"/>
    <p:sldId id="627" r:id="rId54"/>
    <p:sldId id="329" r:id="rId55"/>
    <p:sldId id="332" r:id="rId56"/>
    <p:sldId id="333" r:id="rId57"/>
    <p:sldId id="335" r:id="rId58"/>
    <p:sldId id="593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3" autoAdjust="0"/>
    <p:restoredTop sz="73697" autoAdjust="0"/>
  </p:normalViewPr>
  <p:slideViewPr>
    <p:cSldViewPr snapToGrid="0" showGuides="1">
      <p:cViewPr varScale="1">
        <p:scale>
          <a:sx n="99" d="100"/>
          <a:sy n="99" d="100"/>
        </p:scale>
        <p:origin x="7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A5DE0-3944-4FE5-B391-A18AF5F35563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4BDC3-CB0C-478D-B691-6809767094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9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82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63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40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75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88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Våra tankar kring </a:t>
            </a:r>
            <a:r>
              <a:rPr lang="sv-SE" dirty="0" err="1"/>
              <a:t>Ladok</a:t>
            </a:r>
            <a:r>
              <a:rPr lang="sv-SE" dirty="0"/>
              <a:t> startsida ”Mina </a:t>
            </a:r>
            <a:r>
              <a:rPr lang="sv-SE" dirty="0" err="1"/>
              <a:t>doktorander”motsvarar</a:t>
            </a:r>
            <a:r>
              <a:rPr lang="sv-SE" dirty="0"/>
              <a:t> i stort sett era förväntningar, vi tar med oss era kommentarer kring det.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86C10-3F93-4FA4-A533-F7B0D48CD645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28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2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14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61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45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87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35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17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90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53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81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63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86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97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06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39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15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B890-C584-4436-9BE6-626BA199B66E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82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ina.carlsson@uu.se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699ED0-9A61-0B3E-87A3-C0250A56E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150739" cy="1646302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Individuella studieplaner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på forskarnivå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24129F-210C-B58F-21DB-9908D2229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303382"/>
            <a:ext cx="7766936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sv-S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Tematräff 05 – Ladok ISP</a:t>
            </a:r>
          </a:p>
          <a:p>
            <a:pPr algn="l"/>
            <a:r>
              <a:rPr lang="sv-S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2023-12-08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5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57" y="566468"/>
            <a:ext cx="8629814" cy="645494"/>
          </a:xfrm>
        </p:spPr>
        <p:txBody>
          <a:bodyPr anchor="ctr">
            <a:normAutofit/>
          </a:bodyPr>
          <a:lstStyle/>
          <a:p>
            <a:r>
              <a:rPr lang="sv-SE" dirty="0"/>
              <a:t>Tillfällesbyte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EBCE833-8D97-247F-02AA-BE9F0D836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81"/>
          <a:stretch/>
        </p:blipFill>
        <p:spPr>
          <a:xfrm>
            <a:off x="849864" y="2767263"/>
            <a:ext cx="7087589" cy="321050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1EE548B-2621-7BB2-6850-D9F4CABE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64" y="1424433"/>
            <a:ext cx="8788852" cy="1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9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D4CA4A-1EBC-B940-1AAD-E51E89E4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40986" cy="762000"/>
          </a:xfrm>
        </p:spPr>
        <p:txBody>
          <a:bodyPr>
            <a:normAutofit fontScale="90000"/>
          </a:bodyPr>
          <a:lstStyle/>
          <a:p>
            <a:r>
              <a:rPr lang="sv-SE" dirty="0"/>
              <a:t>Ny antagning pga ”byte” av ämne/institution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CEECF9-6B80-BD0D-9CA1-F7C5D216D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0"/>
            <a:ext cx="9005146" cy="5242039"/>
          </a:xfrm>
        </p:spPr>
        <p:txBody>
          <a:bodyPr>
            <a:normAutofit/>
          </a:bodyPr>
          <a:lstStyle/>
          <a:p>
            <a:r>
              <a:rPr lang="sv-SE" dirty="0"/>
              <a:t>Antagning till nytt ämne</a:t>
            </a:r>
          </a:p>
          <a:p>
            <a:r>
              <a:rPr lang="sv-SE" dirty="0">
                <a:solidFill>
                  <a:srgbClr val="172B4D"/>
                </a:solidFill>
                <a:latin typeface="-apple-system"/>
              </a:rPr>
              <a:t>Antagning</a:t>
            </a: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 görs på nytt ämnestillfälle i Studiedeltagande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sv-SE" b="1" i="0" dirty="0">
                <a:solidFill>
                  <a:srgbClr val="172B4D"/>
                </a:solidFill>
                <a:effectLst/>
              </a:rPr>
              <a:t>Hantera ISP (Studiedeltagande)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v-SE" b="0" i="0" dirty="0">
                <a:solidFill>
                  <a:srgbClr val="172B4D"/>
                </a:solidFill>
                <a:effectLst/>
              </a:rPr>
              <a:t>Det nya tillfället visas när Personkoppling görs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>
                <a:solidFill>
                  <a:srgbClr val="172B4D"/>
                </a:solidFill>
              </a:rPr>
              <a:t>Ny individuell studieplan skapas för det nya tillfället som visas i tabell</a:t>
            </a:r>
            <a:endParaRPr lang="sv-SE" b="0" i="0" dirty="0">
              <a:solidFill>
                <a:srgbClr val="172B4D"/>
              </a:solidFill>
              <a:effectLst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sv-SE" dirty="0">
                <a:solidFill>
                  <a:srgbClr val="172B4D"/>
                </a:solidFill>
              </a:rPr>
              <a:t>Båda tillfällen är valbara och möjliga att uppdatera</a:t>
            </a:r>
          </a:p>
          <a:p>
            <a:pPr marL="0" indent="0" algn="l">
              <a:buNone/>
            </a:pPr>
            <a:endParaRPr lang="sv-SE" dirty="0">
              <a:solidFill>
                <a:srgbClr val="172B4D"/>
              </a:solidFill>
            </a:endParaRPr>
          </a:p>
          <a:p>
            <a:pPr marL="0" indent="0" algn="l">
              <a:buNone/>
            </a:pPr>
            <a:r>
              <a:rPr lang="sv-SE" b="1" i="0" dirty="0">
                <a:solidFill>
                  <a:srgbClr val="172B4D"/>
                </a:solidFill>
                <a:effectLst/>
              </a:rPr>
              <a:t>ISP Översikt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b="0" i="0" dirty="0">
                <a:solidFill>
                  <a:srgbClr val="172B4D"/>
                </a:solidFill>
                <a:effectLst/>
              </a:rPr>
              <a:t>Båda tillfällena visas i </a:t>
            </a:r>
            <a:r>
              <a:rPr lang="sv-SE" b="0" i="0" dirty="0" err="1">
                <a:solidFill>
                  <a:srgbClr val="172B4D"/>
                </a:solidFill>
                <a:effectLst/>
              </a:rPr>
              <a:t>dropdownlista</a:t>
            </a:r>
            <a:endParaRPr lang="sv-SE" b="0" i="0" dirty="0">
              <a:solidFill>
                <a:srgbClr val="172B4D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b="0" i="0" dirty="0">
                <a:solidFill>
                  <a:srgbClr val="172B4D"/>
                </a:solidFill>
                <a:effectLst/>
              </a:rPr>
              <a:t>Båda tillfällena visas i status Pågående</a:t>
            </a:r>
          </a:p>
          <a:p>
            <a:pPr marL="0" indent="0" algn="l">
              <a:buNone/>
            </a:pPr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5715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651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5" y="609600"/>
            <a:ext cx="8147765" cy="645494"/>
          </a:xfrm>
        </p:spPr>
        <p:txBody>
          <a:bodyPr anchor="ctr">
            <a:normAutofit/>
          </a:bodyPr>
          <a:lstStyle/>
          <a:p>
            <a:r>
              <a:rPr lang="sv-SE" dirty="0"/>
              <a:t>Uppehåll i forskarutbildningen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46" y="1343018"/>
            <a:ext cx="8457094" cy="4133222"/>
          </a:xfrm>
        </p:spPr>
        <p:txBody>
          <a:bodyPr>
            <a:normAutofit/>
          </a:bodyPr>
          <a:lstStyle/>
          <a:p>
            <a:r>
              <a:rPr lang="sv-SE" b="0" i="0" dirty="0">
                <a:solidFill>
                  <a:srgbClr val="172B4D"/>
                </a:solidFill>
                <a:effectLst/>
              </a:rPr>
              <a:t>Uppehåll görs på ämnet i Studiedeltagande</a:t>
            </a:r>
          </a:p>
          <a:p>
            <a:pPr marL="0" indent="0">
              <a:buNone/>
            </a:pPr>
            <a:endParaRPr lang="sv-SE" b="0" i="0" dirty="0">
              <a:solidFill>
                <a:srgbClr val="172B4D"/>
              </a:solidFill>
              <a:effectLst/>
            </a:endParaRPr>
          </a:p>
          <a:p>
            <a:r>
              <a:rPr lang="sv-SE" dirty="0">
                <a:solidFill>
                  <a:srgbClr val="172B4D"/>
                </a:solidFill>
              </a:rPr>
              <a:t>N</a:t>
            </a:r>
            <a:r>
              <a:rPr lang="sv-SE" b="0" i="0" dirty="0">
                <a:solidFill>
                  <a:srgbClr val="172B4D"/>
                </a:solidFill>
                <a:effectLst/>
              </a:rPr>
              <a:t>är uppehåll dokumenterats</a:t>
            </a:r>
          </a:p>
          <a:p>
            <a:pPr lvl="1"/>
            <a:r>
              <a:rPr lang="sv-SE" b="0" i="0" dirty="0">
                <a:solidFill>
                  <a:srgbClr val="172B4D"/>
                </a:solidFill>
                <a:effectLst/>
              </a:rPr>
              <a:t>visas det i Grunduppgifter - Antagen till och i PDF</a:t>
            </a:r>
          </a:p>
          <a:p>
            <a:pPr lvl="2"/>
            <a:r>
              <a:rPr lang="sv-SE" b="0" i="0" dirty="0">
                <a:solidFill>
                  <a:srgbClr val="172B4D"/>
                </a:solidFill>
                <a:effectLst/>
              </a:rPr>
              <a:t>om versionen inte är fastställd när uppehållet läggs annars är det tomt</a:t>
            </a:r>
          </a:p>
          <a:p>
            <a:pPr lvl="1"/>
            <a:r>
              <a:rPr lang="sv-SE" b="0" i="0" dirty="0">
                <a:solidFill>
                  <a:srgbClr val="172B4D"/>
                </a:solidFill>
                <a:effectLst/>
              </a:rPr>
              <a:t>visas alltid i Översikten</a:t>
            </a:r>
          </a:p>
          <a:p>
            <a:pPr lvl="1"/>
            <a:endParaRPr lang="sv-SE" b="0" i="0" dirty="0">
              <a:solidFill>
                <a:srgbClr val="172B4D"/>
              </a:solidFill>
              <a:effectLst/>
            </a:endParaRPr>
          </a:p>
          <a:p>
            <a:r>
              <a:rPr lang="sv-SE" b="0" i="0" dirty="0">
                <a:solidFill>
                  <a:srgbClr val="172B4D"/>
                </a:solidFill>
                <a:effectLst/>
              </a:rPr>
              <a:t>Under uppehållet kan ISP uppdateras</a:t>
            </a:r>
          </a:p>
          <a:p>
            <a:endParaRPr lang="sv-SE" b="0" i="0" dirty="0">
              <a:solidFill>
                <a:srgbClr val="172B4D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340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5" y="609600"/>
            <a:ext cx="8147765" cy="645494"/>
          </a:xfrm>
        </p:spPr>
        <p:txBody>
          <a:bodyPr anchor="ctr">
            <a:normAutofit/>
          </a:bodyPr>
          <a:lstStyle/>
          <a:p>
            <a:r>
              <a:rPr lang="sv-SE" dirty="0"/>
              <a:t>Uppehåll i forskarutbildningen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46" y="1343018"/>
            <a:ext cx="8457094" cy="255842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72B4D"/>
                </a:solidFill>
                <a:effectLst/>
              </a:rPr>
              <a:t>Uppehåll visas i LF</a:t>
            </a:r>
            <a:r>
              <a:rPr lang="sv-SE" dirty="0">
                <a:solidFill>
                  <a:srgbClr val="172B4D"/>
                </a:solidFill>
              </a:rPr>
              <a:t>P - Översikt och Grunduppgifter</a:t>
            </a:r>
            <a:endParaRPr lang="sv-SE" b="0" i="0" dirty="0">
              <a:solidFill>
                <a:srgbClr val="172B4D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72B4D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06C9DAB-F140-A02C-C607-7B9996B9F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43" y="1920029"/>
            <a:ext cx="7020905" cy="345805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6B0FB1A5-D10A-AFD3-93AA-BD8CF8657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327" y="2832720"/>
            <a:ext cx="6263823" cy="425227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818C7CD-EC33-F108-4863-5075B2299E8E}"/>
              </a:ext>
            </a:extLst>
          </p:cNvPr>
          <p:cNvSpPr/>
          <p:nvPr/>
        </p:nvSpPr>
        <p:spPr>
          <a:xfrm>
            <a:off x="886143" y="2502570"/>
            <a:ext cx="4913078" cy="276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A6E4556-4506-AF0D-ADE0-86C8269F50E3}"/>
              </a:ext>
            </a:extLst>
          </p:cNvPr>
          <p:cNvSpPr/>
          <p:nvPr/>
        </p:nvSpPr>
        <p:spPr>
          <a:xfrm>
            <a:off x="3769712" y="5387133"/>
            <a:ext cx="3954562" cy="472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42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B7FC50-7DA2-B752-7CA1-AABA65CD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Uppehållet/uppehållen visas i LFS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2902FA-238C-CA2C-6731-6191C1CE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0425"/>
            <a:ext cx="8596668" cy="3880773"/>
          </a:xfrm>
        </p:spPr>
        <p:txBody>
          <a:bodyPr/>
          <a:lstStyle/>
          <a:p>
            <a:r>
              <a:rPr lang="sv-SE" dirty="0"/>
              <a:t>Uppehållet visas i LFS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D69B00-D3E7-B43D-FD62-0D48D76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73621"/>
            <a:ext cx="7425874" cy="346435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9EA47DE-CA11-F823-7E8B-00FC55B30ED2}"/>
              </a:ext>
            </a:extLst>
          </p:cNvPr>
          <p:cNvSpPr/>
          <p:nvPr/>
        </p:nvSpPr>
        <p:spPr>
          <a:xfrm>
            <a:off x="737752" y="2827421"/>
            <a:ext cx="3954562" cy="247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8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7786534" cy="645494"/>
          </a:xfrm>
        </p:spPr>
        <p:txBody>
          <a:bodyPr anchor="ctr">
            <a:normAutofit/>
          </a:bodyPr>
          <a:lstStyle/>
          <a:p>
            <a:r>
              <a:rPr lang="sv-SE" dirty="0"/>
              <a:t>Avbrott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26" y="1343018"/>
            <a:ext cx="8833014" cy="501714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dirty="0"/>
              <a:t>Avbrott på ämnet dokumenteras i Studiedeltagande</a:t>
            </a:r>
          </a:p>
          <a:p>
            <a:r>
              <a:rPr lang="sv-SE" dirty="0">
                <a:solidFill>
                  <a:srgbClr val="172B4D"/>
                </a:solidFill>
              </a:rPr>
              <a:t>N</a:t>
            </a:r>
            <a:r>
              <a:rPr lang="sv-SE" b="0" i="0" dirty="0">
                <a:solidFill>
                  <a:srgbClr val="172B4D"/>
                </a:solidFill>
                <a:effectLst/>
              </a:rPr>
              <a:t>är avbrottet dokumenterats</a:t>
            </a:r>
          </a:p>
          <a:p>
            <a:pPr lvl="1"/>
            <a:r>
              <a:rPr lang="sv-SE" b="0" i="0" dirty="0">
                <a:solidFill>
                  <a:srgbClr val="172B4D"/>
                </a:solidFill>
                <a:effectLst/>
              </a:rPr>
              <a:t>visas det i Grunduppgifter - Antagen till och i PDF</a:t>
            </a:r>
          </a:p>
          <a:p>
            <a:pPr lvl="2"/>
            <a:r>
              <a:rPr lang="sv-SE" b="0" i="0" dirty="0">
                <a:solidFill>
                  <a:srgbClr val="172B4D"/>
                </a:solidFill>
                <a:effectLst/>
              </a:rPr>
              <a:t>om versionen inte är fastställd när avbrottet läggs, annars är det tomt</a:t>
            </a:r>
          </a:p>
          <a:p>
            <a:pPr lvl="1"/>
            <a:r>
              <a:rPr lang="sv-SE" b="0" i="0" dirty="0">
                <a:solidFill>
                  <a:srgbClr val="172B4D"/>
                </a:solidFill>
                <a:effectLst/>
              </a:rPr>
              <a:t>visas alltid i Översikten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dirty="0">
              <a:solidFill>
                <a:srgbClr val="172B4D"/>
              </a:solidFill>
            </a:endParaRPr>
          </a:p>
          <a:p>
            <a:pPr marL="0" indent="0" algn="l">
              <a:buNone/>
            </a:pPr>
            <a:r>
              <a:rPr lang="sv-SE" dirty="0">
                <a:solidFill>
                  <a:srgbClr val="172B4D"/>
                </a:solidFill>
              </a:rPr>
              <a:t>Avbrott läggs t.ex. när</a:t>
            </a:r>
            <a:endParaRPr lang="sv-SE" b="0" i="0" dirty="0">
              <a:solidFill>
                <a:srgbClr val="172B4D"/>
              </a:solidFill>
              <a:effectLst/>
            </a:endParaRPr>
          </a:p>
          <a:p>
            <a:pPr lvl="1"/>
            <a:r>
              <a:rPr lang="sv-SE" b="0" i="0" dirty="0">
                <a:solidFill>
                  <a:srgbClr val="172B4D"/>
                </a:solidFill>
                <a:effectLst/>
              </a:rPr>
              <a:t>Doktoranden </a:t>
            </a:r>
            <a:r>
              <a:rPr lang="sv-SE" dirty="0">
                <a:solidFill>
                  <a:srgbClr val="172B4D"/>
                </a:solidFill>
              </a:rPr>
              <a:t>gör avbrott </a:t>
            </a:r>
            <a:endParaRPr lang="sv-SE" b="0" i="0" dirty="0">
              <a:solidFill>
                <a:srgbClr val="172B4D"/>
              </a:solidFill>
              <a:effectLst/>
            </a:endParaRPr>
          </a:p>
          <a:p>
            <a:pPr lvl="1"/>
            <a:r>
              <a:rPr lang="sv-SE" b="0" i="0" dirty="0">
                <a:solidFill>
                  <a:srgbClr val="172B4D"/>
                </a:solidFill>
                <a:effectLst/>
              </a:rPr>
              <a:t>Antagning till nytt ämne görs </a:t>
            </a:r>
            <a:r>
              <a:rPr lang="sv-SE" dirty="0">
                <a:solidFill>
                  <a:srgbClr val="172B4D"/>
                </a:solidFill>
              </a:rPr>
              <a:t>(I ISP kan Avslutad sättas på ämne man byter från)</a:t>
            </a:r>
            <a:endParaRPr lang="sv-SE" b="0" i="0" dirty="0">
              <a:solidFill>
                <a:srgbClr val="172B4D"/>
              </a:solidFill>
              <a:effectLst/>
            </a:endParaRPr>
          </a:p>
          <a:p>
            <a:pPr marL="457200" lvl="1" indent="0">
              <a:buNone/>
            </a:pPr>
            <a:endParaRPr lang="sv-SE" b="0" i="0" dirty="0">
              <a:solidFill>
                <a:srgbClr val="172B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2872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7786534" cy="645494"/>
          </a:xfrm>
        </p:spPr>
        <p:txBody>
          <a:bodyPr anchor="ctr">
            <a:normAutofit/>
          </a:bodyPr>
          <a:lstStyle/>
          <a:p>
            <a:r>
              <a:rPr lang="sv-SE" dirty="0"/>
              <a:t>Avbrott på ämnet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46" y="1343018"/>
            <a:ext cx="8833014" cy="5023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dirty="0"/>
              <a:t>Avbrottet visas i LFP- Översikt och Grunduppgifter (och i PDF)</a:t>
            </a:r>
          </a:p>
          <a:p>
            <a:pPr marL="0" indent="0" algn="l">
              <a:buNone/>
            </a:pPr>
            <a:endParaRPr lang="sv-SE" dirty="0"/>
          </a:p>
          <a:p>
            <a:pPr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DC4E0418-1C7B-D734-9CD4-10E814A0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63" y="1773254"/>
            <a:ext cx="5906324" cy="300079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42B3FBB-1ACD-CFE5-E1C2-02839B72F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28" y="2363485"/>
            <a:ext cx="5782482" cy="33913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CF36831-4978-B64E-5395-DE01B4DBB645}"/>
              </a:ext>
            </a:extLst>
          </p:cNvPr>
          <p:cNvSpPr/>
          <p:nvPr/>
        </p:nvSpPr>
        <p:spPr>
          <a:xfrm>
            <a:off x="793363" y="2363485"/>
            <a:ext cx="2563448" cy="247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6BFAF23-0BF8-7D1F-6586-1A7E727BB820}"/>
              </a:ext>
            </a:extLst>
          </p:cNvPr>
          <p:cNvSpPr/>
          <p:nvPr/>
        </p:nvSpPr>
        <p:spPr>
          <a:xfrm>
            <a:off x="4025846" y="4737952"/>
            <a:ext cx="2790457" cy="231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60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7786534" cy="645494"/>
          </a:xfrm>
        </p:spPr>
        <p:txBody>
          <a:bodyPr anchor="ctr">
            <a:normAutofit/>
          </a:bodyPr>
          <a:lstStyle/>
          <a:p>
            <a:r>
              <a:rPr lang="sv-SE" dirty="0"/>
              <a:t>Avbrott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46" y="1343018"/>
            <a:ext cx="8833014" cy="5023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dirty="0"/>
              <a:t>Avbrottet visas i LFS- Översikt</a:t>
            </a:r>
          </a:p>
          <a:p>
            <a:pPr marL="0" indent="0" algn="l">
              <a:buNone/>
            </a:pPr>
            <a:endParaRPr lang="sv-SE" dirty="0"/>
          </a:p>
          <a:p>
            <a:pPr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6" name="Platshållare för innehåll 4">
            <a:extLst>
              <a:ext uri="{FF2B5EF4-FFF2-40B4-BE49-F238E27FC236}">
                <a16:creationId xmlns:a16="http://schemas.microsoft.com/office/drawing/2014/main" id="{4ABA5E2F-6F00-AE10-1241-AD71AD4D4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46" y="1772093"/>
            <a:ext cx="7378447" cy="344853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80D79AE-DC29-E5DB-680F-42256A9A5FCF}"/>
              </a:ext>
            </a:extLst>
          </p:cNvPr>
          <p:cNvSpPr/>
          <p:nvPr/>
        </p:nvSpPr>
        <p:spPr>
          <a:xfrm>
            <a:off x="724874" y="2719442"/>
            <a:ext cx="2563448" cy="247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70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7786534" cy="645494"/>
          </a:xfrm>
        </p:spPr>
        <p:txBody>
          <a:bodyPr anchor="ctr">
            <a:normAutofit/>
          </a:bodyPr>
          <a:lstStyle/>
          <a:p>
            <a:r>
              <a:rPr lang="sv-SE" dirty="0"/>
              <a:t>Avslutad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26" y="1343018"/>
            <a:ext cx="8833014" cy="5514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>
                <a:solidFill>
                  <a:srgbClr val="172B4D"/>
                </a:solidFill>
              </a:rPr>
              <a:t>Avslutad är en status på den individuella studieplanen.</a:t>
            </a:r>
          </a:p>
          <a:p>
            <a:r>
              <a:rPr lang="sv-SE" sz="2200" dirty="0">
                <a:solidFill>
                  <a:srgbClr val="172B4D"/>
                </a:solidFill>
              </a:rPr>
              <a:t>Ange att en ISP är Avslutad görs av ISP administratör under Hantera ISP</a:t>
            </a:r>
            <a:endParaRPr lang="sv-SE" sz="2200" b="0" i="0" dirty="0">
              <a:solidFill>
                <a:srgbClr val="172B4D"/>
              </a:solidFill>
              <a:effectLst/>
            </a:endParaRPr>
          </a:p>
          <a:p>
            <a:r>
              <a:rPr lang="sv-SE" sz="2200" b="0" i="0" dirty="0">
                <a:solidFill>
                  <a:srgbClr val="172B4D"/>
                </a:solidFill>
                <a:effectLst/>
              </a:rPr>
              <a:t>Åtgärden kan ångras </a:t>
            </a:r>
          </a:p>
          <a:p>
            <a:pPr lvl="1"/>
            <a:r>
              <a:rPr lang="sv-SE" sz="2200" dirty="0">
                <a:solidFill>
                  <a:srgbClr val="172B4D"/>
                </a:solidFill>
              </a:rPr>
              <a:t>Information som fanns vid avslutande sparas</a:t>
            </a:r>
            <a:endParaRPr lang="sv-SE" sz="2200" b="0" i="0" dirty="0">
              <a:solidFill>
                <a:srgbClr val="172B4D"/>
              </a:solidFill>
              <a:effectLst/>
            </a:endParaRPr>
          </a:p>
          <a:p>
            <a:r>
              <a:rPr lang="sv-SE" sz="2200" dirty="0">
                <a:solidFill>
                  <a:srgbClr val="172B4D"/>
                </a:solidFill>
              </a:rPr>
              <a:t>När ISP återaktiveras  </a:t>
            </a:r>
          </a:p>
          <a:p>
            <a:pPr lvl="1"/>
            <a:r>
              <a:rPr lang="sv-SE" sz="2200" dirty="0">
                <a:solidFill>
                  <a:srgbClr val="172B4D"/>
                </a:solidFill>
              </a:rPr>
              <a:t>Fortsätter </a:t>
            </a:r>
            <a:r>
              <a:rPr lang="sv-SE" sz="2200" dirty="0" err="1">
                <a:solidFill>
                  <a:srgbClr val="172B4D"/>
                </a:solidFill>
              </a:rPr>
              <a:t>ISP:n</a:t>
            </a:r>
            <a:r>
              <a:rPr lang="sv-SE" sz="2200" dirty="0">
                <a:solidFill>
                  <a:srgbClr val="172B4D"/>
                </a:solidFill>
              </a:rPr>
              <a:t> där den var d v s</a:t>
            </a:r>
          </a:p>
          <a:p>
            <a:pPr lvl="2"/>
            <a:r>
              <a:rPr lang="sv-SE" sz="2200" dirty="0">
                <a:solidFill>
                  <a:srgbClr val="172B4D"/>
                </a:solidFill>
              </a:rPr>
              <a:t>I samma ISP-version och med samma ISP-mall</a:t>
            </a:r>
          </a:p>
          <a:p>
            <a:pPr lvl="2"/>
            <a:r>
              <a:rPr lang="sv-SE" sz="2200" dirty="0">
                <a:solidFill>
                  <a:srgbClr val="172B4D"/>
                </a:solidFill>
              </a:rPr>
              <a:t>I samma </a:t>
            </a:r>
            <a:r>
              <a:rPr lang="sv-SE" sz="2200" dirty="0" err="1">
                <a:solidFill>
                  <a:srgbClr val="172B4D"/>
                </a:solidFill>
              </a:rPr>
              <a:t>process-steg</a:t>
            </a:r>
            <a:endParaRPr lang="sv-SE" sz="2200" dirty="0">
              <a:solidFill>
                <a:srgbClr val="172B4D"/>
              </a:solidFill>
            </a:endParaRPr>
          </a:p>
          <a:p>
            <a:pPr lvl="2"/>
            <a:r>
              <a:rPr lang="sv-SE" sz="2200" dirty="0">
                <a:solidFill>
                  <a:srgbClr val="172B4D"/>
                </a:solidFill>
              </a:rPr>
              <a:t>Informationen som var inlagd är sparad</a:t>
            </a:r>
          </a:p>
          <a:p>
            <a:r>
              <a:rPr lang="sv-SE" sz="2400" b="0" i="0" dirty="0">
                <a:solidFill>
                  <a:srgbClr val="172B4D"/>
                </a:solidFill>
                <a:effectLst/>
              </a:rPr>
              <a:t>Avslutad visas som status i Översikten</a:t>
            </a:r>
          </a:p>
          <a:p>
            <a:pPr lvl="1"/>
            <a:endParaRPr lang="sv-SE" sz="2200" b="0" i="0" dirty="0">
              <a:solidFill>
                <a:srgbClr val="172B4D"/>
              </a:solidFill>
              <a:effectLst/>
            </a:endParaRPr>
          </a:p>
          <a:p>
            <a:pPr lvl="1"/>
            <a:endParaRPr lang="sv-SE" sz="2200" dirty="0">
              <a:solidFill>
                <a:srgbClr val="172B4D"/>
              </a:solidFill>
            </a:endParaRPr>
          </a:p>
          <a:p>
            <a:pPr lvl="1"/>
            <a:endParaRPr lang="sv-SE" dirty="0">
              <a:solidFill>
                <a:srgbClr val="172B4D"/>
              </a:solidFill>
            </a:endParaRPr>
          </a:p>
          <a:p>
            <a:pPr lvl="2"/>
            <a:endParaRPr lang="sv-SE" dirty="0">
              <a:solidFill>
                <a:srgbClr val="172B4D"/>
              </a:solidFill>
            </a:endParaRPr>
          </a:p>
          <a:p>
            <a:pPr lvl="2"/>
            <a:endParaRPr lang="sv-SE" dirty="0">
              <a:solidFill>
                <a:srgbClr val="172B4D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421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7786534" cy="645494"/>
          </a:xfrm>
        </p:spPr>
        <p:txBody>
          <a:bodyPr anchor="ctr">
            <a:normAutofit/>
          </a:bodyPr>
          <a:lstStyle/>
          <a:p>
            <a:r>
              <a:rPr lang="sv-SE" dirty="0"/>
              <a:t>Avslutad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26" y="1528010"/>
            <a:ext cx="8658690" cy="507732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200" dirty="0">
                <a:solidFill>
                  <a:srgbClr val="172B4D"/>
                </a:solidFill>
              </a:rPr>
              <a:t>Om versionen </a:t>
            </a:r>
          </a:p>
          <a:p>
            <a:pPr lvl="1"/>
            <a:r>
              <a:rPr lang="sv-SE" sz="2200" dirty="0">
                <a:solidFill>
                  <a:srgbClr val="172B4D"/>
                </a:solidFill>
              </a:rPr>
              <a:t>är fastställd vid avslutandet visas innehållet i ISP </a:t>
            </a:r>
            <a:r>
              <a:rPr lang="sv-SE" sz="2200" dirty="0" err="1">
                <a:solidFill>
                  <a:srgbClr val="172B4D"/>
                </a:solidFill>
              </a:rPr>
              <a:t>inkl</a:t>
            </a:r>
            <a:r>
              <a:rPr lang="sv-SE" sz="2200" dirty="0">
                <a:solidFill>
                  <a:srgbClr val="172B4D"/>
                </a:solidFill>
              </a:rPr>
              <a:t> PDF som det var vid fastställandet </a:t>
            </a:r>
          </a:p>
          <a:p>
            <a:pPr lvl="1"/>
            <a:r>
              <a:rPr lang="sv-SE" sz="2200" dirty="0">
                <a:solidFill>
                  <a:srgbClr val="172B4D"/>
                </a:solidFill>
              </a:rPr>
              <a:t>inte är fastställd vid avslutandet kan innehåll (kursresultat mm) tillkomma från övriga Ladok efter det att </a:t>
            </a:r>
            <a:r>
              <a:rPr lang="sv-SE" sz="2200" dirty="0" err="1">
                <a:solidFill>
                  <a:srgbClr val="172B4D"/>
                </a:solidFill>
              </a:rPr>
              <a:t>ISP:n</a:t>
            </a:r>
            <a:r>
              <a:rPr lang="sv-SE" sz="2200" dirty="0">
                <a:solidFill>
                  <a:srgbClr val="172B4D"/>
                </a:solidFill>
              </a:rPr>
              <a:t> avslutats</a:t>
            </a:r>
          </a:p>
          <a:p>
            <a:pPr marL="0" indent="0" algn="l">
              <a:buNone/>
            </a:pPr>
            <a:endParaRPr lang="sv-SE" sz="2200" dirty="0">
              <a:solidFill>
                <a:srgbClr val="172B4D"/>
              </a:solidFill>
            </a:endParaRPr>
          </a:p>
          <a:p>
            <a:pPr marL="0" indent="0" algn="l">
              <a:buNone/>
            </a:pPr>
            <a:r>
              <a:rPr lang="sv-SE" sz="2200" dirty="0">
                <a:solidFill>
                  <a:srgbClr val="172B4D"/>
                </a:solidFill>
              </a:rPr>
              <a:t>Avslutad kan läggas t.ex.</a:t>
            </a:r>
            <a:endParaRPr lang="sv-SE" sz="2200" b="0" i="0" dirty="0">
              <a:solidFill>
                <a:srgbClr val="172B4D"/>
              </a:solidFill>
              <a:effectLst/>
            </a:endParaRPr>
          </a:p>
          <a:p>
            <a:pPr lvl="1"/>
            <a:r>
              <a:rPr lang="sv-SE" sz="2200" b="0" i="0" dirty="0">
                <a:solidFill>
                  <a:srgbClr val="172B4D"/>
                </a:solidFill>
                <a:effectLst/>
              </a:rPr>
              <a:t>vid avbrott</a:t>
            </a:r>
            <a:r>
              <a:rPr lang="sv-SE" sz="2200" dirty="0">
                <a:solidFill>
                  <a:srgbClr val="172B4D"/>
                </a:solidFill>
              </a:rPr>
              <a:t> </a:t>
            </a:r>
            <a:endParaRPr lang="sv-SE" sz="2200" b="0" i="0" dirty="0">
              <a:solidFill>
                <a:srgbClr val="172B4D"/>
              </a:solidFill>
              <a:effectLst/>
            </a:endParaRPr>
          </a:p>
          <a:p>
            <a:pPr lvl="1"/>
            <a:r>
              <a:rPr lang="sv-SE" sz="2200" dirty="0">
                <a:solidFill>
                  <a:srgbClr val="172B4D"/>
                </a:solidFill>
              </a:rPr>
              <a:t>på den tidigare antagningen vid a</a:t>
            </a:r>
            <a:r>
              <a:rPr lang="sv-SE" sz="2200" b="0" i="0" dirty="0">
                <a:solidFill>
                  <a:srgbClr val="172B4D"/>
                </a:solidFill>
                <a:effectLst/>
              </a:rPr>
              <a:t>ntagning till nytt ämne</a:t>
            </a:r>
            <a:endParaRPr lang="sv-SE" sz="2200" dirty="0">
              <a:solidFill>
                <a:srgbClr val="172B4D"/>
              </a:solidFill>
            </a:endParaRPr>
          </a:p>
          <a:p>
            <a:pPr lvl="1"/>
            <a:r>
              <a:rPr lang="sv-SE" sz="2200" dirty="0">
                <a:solidFill>
                  <a:srgbClr val="172B4D"/>
                </a:solidFill>
              </a:rPr>
              <a:t>på det tillfälle man ”byter” från vid tillfällesbyte</a:t>
            </a:r>
          </a:p>
          <a:p>
            <a:pPr marL="457200" lvl="1" indent="0">
              <a:buNone/>
            </a:pPr>
            <a:endParaRPr lang="sv-SE" dirty="0">
              <a:solidFill>
                <a:srgbClr val="172B4D"/>
              </a:solidFill>
            </a:endParaRPr>
          </a:p>
          <a:p>
            <a:pPr lvl="2"/>
            <a:endParaRPr lang="sv-SE" dirty="0">
              <a:solidFill>
                <a:srgbClr val="172B4D"/>
              </a:solidFill>
            </a:endParaRPr>
          </a:p>
          <a:p>
            <a:pPr lvl="2"/>
            <a:endParaRPr lang="sv-SE" dirty="0">
              <a:solidFill>
                <a:srgbClr val="172B4D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162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EA8069-4E13-50F4-7C52-EA4A9B89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B139EC-F42B-9995-0787-8A228BF9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9528"/>
            <a:ext cx="8596668" cy="4908871"/>
          </a:xfrm>
        </p:spPr>
        <p:txBody>
          <a:bodyPr/>
          <a:lstStyle/>
          <a:p>
            <a:r>
              <a:rPr lang="sv-SE" dirty="0" err="1"/>
              <a:t>Ladoks</a:t>
            </a:r>
            <a:r>
              <a:rPr lang="sv-SE" dirty="0"/>
              <a:t> leveransplan</a:t>
            </a:r>
          </a:p>
          <a:p>
            <a:r>
              <a:rPr lang="sv-SE" dirty="0"/>
              <a:t>Ändringsbehov</a:t>
            </a:r>
          </a:p>
          <a:p>
            <a:r>
              <a:rPr lang="sv-SE" dirty="0"/>
              <a:t>Avbrott, Uppehåll, Tillfällesbyte mm</a:t>
            </a:r>
          </a:p>
          <a:p>
            <a:r>
              <a:rPr lang="sv-SE" dirty="0"/>
              <a:t>Nya paneler i Grunduppgifter</a:t>
            </a:r>
          </a:p>
          <a:p>
            <a:pPr marL="0" indent="0">
              <a:buNone/>
            </a:pPr>
            <a:r>
              <a:rPr lang="sv-SE" dirty="0"/>
              <a:t>PAUS</a:t>
            </a:r>
          </a:p>
          <a:p>
            <a:r>
              <a:rPr lang="sv-SE" dirty="0"/>
              <a:t>Lokala anpassningar</a:t>
            </a:r>
          </a:p>
          <a:p>
            <a:r>
              <a:rPr lang="sv-SE" dirty="0"/>
              <a:t>Ej poänggivande aktiviteter</a:t>
            </a:r>
          </a:p>
          <a:p>
            <a:r>
              <a:rPr lang="sv-SE" dirty="0"/>
              <a:t>Förväntat fastställandedatum</a:t>
            </a:r>
          </a:p>
          <a:p>
            <a:r>
              <a:rPr lang="sv-SE" dirty="0"/>
              <a:t>Resultat från förra tematräffens enkät</a:t>
            </a:r>
          </a:p>
          <a:p>
            <a:r>
              <a:rPr lang="sv-SE" dirty="0"/>
              <a:t>Kommande aktiviteter</a:t>
            </a:r>
          </a:p>
        </p:txBody>
      </p:sp>
    </p:spTree>
    <p:extLst>
      <p:ext uri="{BB962C8B-B14F-4D97-AF65-F5344CB8AC3E}">
        <p14:creationId xmlns:p14="http://schemas.microsoft.com/office/powerpoint/2010/main" val="231053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663211-DCBE-D99B-2C92-F6781D47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Avslutad</a:t>
            </a:r>
          </a:p>
        </p:txBody>
      </p:sp>
      <p:pic>
        <p:nvPicPr>
          <p:cNvPr id="3" name="Platshållare för innehåll 4">
            <a:extLst>
              <a:ext uri="{FF2B5EF4-FFF2-40B4-BE49-F238E27FC236}">
                <a16:creationId xmlns:a16="http://schemas.microsoft.com/office/drawing/2014/main" id="{80EB554D-AF71-E98E-06A7-72E2F7AD0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145" y="1414275"/>
            <a:ext cx="7099424" cy="3255696"/>
          </a:xfr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DD9DBF5-FB4D-67D1-6028-82C9ABFDDA77}"/>
              </a:ext>
            </a:extLst>
          </p:cNvPr>
          <p:cNvSpPr/>
          <p:nvPr/>
        </p:nvSpPr>
        <p:spPr>
          <a:xfrm>
            <a:off x="854241" y="2110822"/>
            <a:ext cx="1949117" cy="223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9769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Avklarad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8589"/>
            <a:ext cx="9228666" cy="4304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Avklarad sätts i Studiedeltagande på ämnet. </a:t>
            </a:r>
            <a:endParaRPr lang="sv-SE" b="0" i="0" dirty="0">
              <a:solidFill>
                <a:srgbClr val="172B4D"/>
              </a:solidFill>
              <a:effectLst/>
            </a:endParaRPr>
          </a:p>
          <a:p>
            <a:pPr marL="0" indent="0" algn="l">
              <a:buNone/>
            </a:pPr>
            <a:r>
              <a:rPr lang="sv-SE" dirty="0">
                <a:solidFill>
                  <a:srgbClr val="172B4D"/>
                </a:solidFill>
              </a:rPr>
              <a:t>Det finns ingen automatiskt koppling mellan Avklarad i Studiedeltagande </a:t>
            </a:r>
            <a:br>
              <a:rPr lang="sv-SE" dirty="0">
                <a:solidFill>
                  <a:srgbClr val="172B4D"/>
                </a:solidFill>
              </a:rPr>
            </a:br>
            <a:r>
              <a:rPr lang="sv-SE" dirty="0">
                <a:solidFill>
                  <a:srgbClr val="172B4D"/>
                </a:solidFill>
              </a:rPr>
              <a:t>och Avklarad i ISP</a:t>
            </a:r>
          </a:p>
          <a:p>
            <a:pPr marL="0" indent="0" algn="l">
              <a:buNone/>
            </a:pPr>
            <a:endParaRPr lang="sv-SE" dirty="0">
              <a:solidFill>
                <a:srgbClr val="172B4D"/>
              </a:solidFill>
            </a:endParaRPr>
          </a:p>
          <a:p>
            <a:r>
              <a:rPr lang="sv-SE" b="0" i="0" dirty="0">
                <a:solidFill>
                  <a:srgbClr val="172B4D"/>
                </a:solidFill>
                <a:effectLst/>
              </a:rPr>
              <a:t>ISP måste vara Fastställd för att Avklarad ska kunna sättas</a:t>
            </a:r>
          </a:p>
          <a:p>
            <a:r>
              <a:rPr lang="sv-SE" b="0" i="0" dirty="0">
                <a:solidFill>
                  <a:srgbClr val="172B4D"/>
                </a:solidFill>
                <a:effectLst/>
              </a:rPr>
              <a:t>Avklarad sätts manuellt i menyalternativ under Hantera ISP </a:t>
            </a:r>
          </a:p>
          <a:p>
            <a:pPr lvl="1"/>
            <a:r>
              <a:rPr lang="sv-SE" sz="1800" b="0" i="0" dirty="0">
                <a:solidFill>
                  <a:srgbClr val="172B4D"/>
                </a:solidFill>
                <a:effectLst/>
              </a:rPr>
              <a:t>Stoppande meddelande visas om versionen inte är fastställd</a:t>
            </a:r>
            <a:endParaRPr lang="sv-SE" sz="1800" dirty="0">
              <a:solidFill>
                <a:srgbClr val="172B4D"/>
              </a:solidFill>
            </a:endParaRPr>
          </a:p>
          <a:p>
            <a:pPr lvl="1"/>
            <a:r>
              <a:rPr lang="sv-SE" sz="1800" b="0" i="0" dirty="0">
                <a:solidFill>
                  <a:srgbClr val="172B4D"/>
                </a:solidFill>
                <a:effectLst/>
              </a:rPr>
              <a:t>Varningsmeddelande visas om versionen är fastställd</a:t>
            </a:r>
          </a:p>
          <a:p>
            <a:r>
              <a:rPr lang="sv-SE" b="0" i="0" dirty="0">
                <a:solidFill>
                  <a:srgbClr val="172B4D"/>
                </a:solidFill>
                <a:effectLst/>
              </a:rPr>
              <a:t>Avklarad kan ångras via menyalternativ Återaktivera (samma som för Avslutad)</a:t>
            </a:r>
          </a:p>
          <a:p>
            <a:r>
              <a:rPr lang="sv-SE" b="0" i="0" dirty="0">
                <a:solidFill>
                  <a:srgbClr val="172B4D"/>
                </a:solidFill>
                <a:effectLst/>
              </a:rPr>
              <a:t>Avklarad visas som status i Översikten</a:t>
            </a:r>
          </a:p>
        </p:txBody>
      </p:sp>
    </p:spTree>
    <p:extLst>
      <p:ext uri="{BB962C8B-B14F-4D97-AF65-F5344CB8AC3E}">
        <p14:creationId xmlns:p14="http://schemas.microsoft.com/office/powerpoint/2010/main" val="192837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Avklarad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8589"/>
            <a:ext cx="9228666" cy="4260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 </a:t>
            </a:r>
          </a:p>
          <a:p>
            <a:pPr lvl="1"/>
            <a:endParaRPr lang="sv-SE" dirty="0"/>
          </a:p>
        </p:txBody>
      </p:sp>
      <p:pic>
        <p:nvPicPr>
          <p:cNvPr id="7" name="Platshållare för innehåll 4">
            <a:extLst>
              <a:ext uri="{FF2B5EF4-FFF2-40B4-BE49-F238E27FC236}">
                <a16:creationId xmlns:a16="http://schemas.microsoft.com/office/drawing/2014/main" id="{D0B346B2-6ECD-4D53-FB3B-1797E3F0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98589"/>
            <a:ext cx="7312577" cy="328771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750720B-D075-0569-0F5F-1C4844AA7A0B}"/>
              </a:ext>
            </a:extLst>
          </p:cNvPr>
          <p:cNvSpPr/>
          <p:nvPr/>
        </p:nvSpPr>
        <p:spPr>
          <a:xfrm>
            <a:off x="677334" y="2057790"/>
            <a:ext cx="2065865" cy="216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877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989"/>
          </a:xfrm>
        </p:spPr>
        <p:txBody>
          <a:bodyPr>
            <a:normAutofit fontScale="90000"/>
          </a:bodyPr>
          <a:lstStyle/>
          <a:p>
            <a:r>
              <a:rPr lang="sv-SE" dirty="0"/>
              <a:t>Hantera Avsluta, Avklarad och Återaktivera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8589"/>
            <a:ext cx="9228666" cy="4260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 </a:t>
            </a:r>
          </a:p>
          <a:p>
            <a:pPr lvl="1"/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84A9219-A94E-30EF-7D72-4D94D437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57" y="1236476"/>
            <a:ext cx="7493821" cy="156970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17067B4-00C1-9055-F82A-F730DE8AF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05" y="2659053"/>
            <a:ext cx="6141459" cy="143639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7E5E8BE-19D7-9A2B-E249-5535DA4E1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20" y="3744767"/>
            <a:ext cx="3930579" cy="21059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3A6E076-B652-3539-6820-BC1C17064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427" y="4394486"/>
            <a:ext cx="3923366" cy="19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F8527E-51CE-6995-2869-66EF3AAE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/>
          <a:lstStyle/>
          <a:p>
            <a:r>
              <a:rPr lang="sv-SE" dirty="0"/>
              <a:t>Systemaktiviteter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6C5479-FF7A-9EDE-0E94-6022BF90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81" y="1488613"/>
            <a:ext cx="8596668" cy="3880773"/>
          </a:xfrm>
        </p:spPr>
        <p:txBody>
          <a:bodyPr>
            <a:normAutofit/>
          </a:bodyPr>
          <a:lstStyle/>
          <a:p>
            <a:r>
              <a:rPr lang="sv-SE" dirty="0"/>
              <a:t>Dessa fyra systemaktiviteter finns/kommer att finnas:</a:t>
            </a:r>
          </a:p>
          <a:p>
            <a:pPr lvl="1"/>
            <a:r>
              <a:rPr lang="sv-SE" dirty="0"/>
              <a:t>Skapa ISP (finns redan nu)</a:t>
            </a:r>
          </a:p>
          <a:p>
            <a:pPr lvl="1"/>
            <a:r>
              <a:rPr lang="sv-SE" dirty="0"/>
              <a:t>Avklara</a:t>
            </a:r>
          </a:p>
          <a:p>
            <a:pPr lvl="1"/>
            <a:r>
              <a:rPr lang="sv-SE" dirty="0"/>
              <a:t>Avsluta</a:t>
            </a:r>
          </a:p>
          <a:p>
            <a:pPr lvl="1"/>
            <a:r>
              <a:rPr lang="sv-SE" dirty="0"/>
              <a:t>Återaktivera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887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FB45664-CB83-7E62-7067-AD487668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paneler under ”Grunduppgifter”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C41ADFF-F295-1D12-8A3F-E766A746B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935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95C42-B401-8BBF-E3DB-09462F38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Institutionstjänstgöring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CC6C3C-A532-D7A0-C777-A6BB2A62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08" y="1270000"/>
            <a:ext cx="10802858" cy="238158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397E0D9-D355-C3F4-15FB-5B27E36ED61A}"/>
              </a:ext>
            </a:extLst>
          </p:cNvPr>
          <p:cNvSpPr txBox="1"/>
          <p:nvPr/>
        </p:nvSpPr>
        <p:spPr>
          <a:xfrm>
            <a:off x="677334" y="3852275"/>
            <a:ext cx="974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Går att dölja i lokala anpassningar.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Går att ändra rubriken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Innehållet visas i tidplanen</a:t>
            </a:r>
          </a:p>
        </p:txBody>
      </p:sp>
    </p:spTree>
    <p:extLst>
      <p:ext uri="{BB962C8B-B14F-4D97-AF65-F5344CB8AC3E}">
        <p14:creationId xmlns:p14="http://schemas.microsoft.com/office/powerpoint/2010/main" val="4157532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95C42-B401-8BBF-E3DB-09462F38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Institutionstjänstgöring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397E0D9-D355-C3F4-15FB-5B27E36ED61A}"/>
              </a:ext>
            </a:extLst>
          </p:cNvPr>
          <p:cNvSpPr txBox="1"/>
          <p:nvPr/>
        </p:nvSpPr>
        <p:spPr>
          <a:xfrm>
            <a:off x="677334" y="3852275"/>
            <a:ext cx="974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Går att dölja i lokala anpassningar.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Går att ändra rubriken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Innehållet visas i tidplanen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236AEB7-D2C4-AFB4-E51B-8EE4EAFD5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61" y="1270000"/>
            <a:ext cx="10783805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35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95C42-B401-8BBF-E3DB-09462F38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721"/>
          </a:xfrm>
        </p:spPr>
        <p:txBody>
          <a:bodyPr>
            <a:normAutofit/>
          </a:bodyPr>
          <a:lstStyle/>
          <a:p>
            <a:r>
              <a:rPr lang="sv-SE" dirty="0"/>
              <a:t>Dokumentera tidigare versioner av ISP</a:t>
            </a:r>
            <a:endParaRPr lang="sv-SE" dirty="0">
              <a:highlight>
                <a:srgbClr val="FFFF00"/>
              </a:highlight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B76F4E4-F498-D5E7-57E2-51E0A913D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41" y="1513589"/>
            <a:ext cx="11605044" cy="254117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400C2AD-1341-F9F5-83C8-6C3A836EB2FA}"/>
              </a:ext>
            </a:extLst>
          </p:cNvPr>
          <p:cNvSpPr txBox="1"/>
          <p:nvPr/>
        </p:nvSpPr>
        <p:spPr>
          <a:xfrm>
            <a:off x="517236" y="4516582"/>
            <a:ext cx="974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Idé från MDU (Ann-Sofie Jonsson) för att skapa en spårbarhet för det som är gjort innan doktorandens ISP dokumenterades i Ladok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Går att dölja i lokala anpassningar.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Innehållet visas </a:t>
            </a:r>
            <a:r>
              <a:rPr lang="sv-SE" b="1" dirty="0"/>
              <a:t>INTE</a:t>
            </a:r>
            <a:r>
              <a:rPr lang="sv-SE" dirty="0"/>
              <a:t> i tidplanen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081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AB2C53D-64CA-1A83-DC5D-6D6433BE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D405381-5B7E-2003-E822-4365CE573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227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6E894F-D52D-C70E-C955-F76A09BB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 leveransplan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52CD0-827B-8C0E-8AB0-761FE54F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86" y="1488613"/>
            <a:ext cx="8596668" cy="4759787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Kommande månader</a:t>
            </a:r>
          </a:p>
          <a:p>
            <a:pPr lvl="1"/>
            <a:r>
              <a:rPr lang="sv-SE" dirty="0"/>
              <a:t>Lokala anpassningar</a:t>
            </a:r>
          </a:p>
          <a:p>
            <a:pPr lvl="1"/>
            <a:r>
              <a:rPr lang="sv-SE" dirty="0"/>
              <a:t>Skräddarsy behörighet</a:t>
            </a:r>
          </a:p>
          <a:p>
            <a:pPr lvl="1"/>
            <a:r>
              <a:rPr lang="sv-SE" dirty="0"/>
              <a:t>Förväntat fastställandedatum och påminnelse</a:t>
            </a:r>
          </a:p>
          <a:p>
            <a:pPr lvl="1"/>
            <a:r>
              <a:rPr lang="sv-SE" dirty="0"/>
              <a:t>Pågående revidering</a:t>
            </a:r>
          </a:p>
          <a:p>
            <a:pPr lvl="1"/>
            <a:r>
              <a:rPr lang="sv-SE" dirty="0"/>
              <a:t>Institutionstjänstgöring</a:t>
            </a:r>
          </a:p>
          <a:p>
            <a:pPr lvl="1"/>
            <a:r>
              <a:rPr lang="sv-SE" dirty="0"/>
              <a:t>Förlängningsgrundande aktiviteter</a:t>
            </a:r>
          </a:p>
          <a:p>
            <a:pPr lvl="1"/>
            <a:r>
              <a:rPr lang="sv-SE" dirty="0"/>
              <a:t>(Ändringslogg)</a:t>
            </a:r>
          </a:p>
          <a:p>
            <a:endParaRPr lang="sv-SE" dirty="0"/>
          </a:p>
          <a:p>
            <a:r>
              <a:rPr lang="sv-SE" dirty="0"/>
              <a:t>Senare under våren, vi återkommer om ordning</a:t>
            </a:r>
          </a:p>
          <a:p>
            <a:pPr lvl="1"/>
            <a:r>
              <a:rPr lang="sv-SE" dirty="0"/>
              <a:t>Utsökning av ISP</a:t>
            </a:r>
          </a:p>
          <a:p>
            <a:pPr lvl="1"/>
            <a:r>
              <a:rPr lang="sv-SE" dirty="0" err="1"/>
              <a:t>Ladok</a:t>
            </a:r>
            <a:r>
              <a:rPr lang="sv-SE" dirty="0"/>
              <a:t> startsida</a:t>
            </a:r>
          </a:p>
          <a:p>
            <a:pPr lvl="1"/>
            <a:r>
              <a:rPr lang="sv-SE" dirty="0"/>
              <a:t>Utsökning av huvudhandledare och handledare</a:t>
            </a:r>
          </a:p>
          <a:p>
            <a:pPr lvl="1"/>
            <a:r>
              <a:rPr lang="sv-SE" dirty="0" err="1"/>
              <a:t>Sammanställningsvy</a:t>
            </a:r>
            <a:r>
              <a:rPr lang="sv-SE" dirty="0"/>
              <a:t> av ISP 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5224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A87D396-4FEF-2CD1-4370-B449C287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Lokala anpassningar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F8A442-0410-0EC6-1678-03FDF4928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269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5AE312F-5338-2750-ACD7-69AA4B08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Regelverk för lokala anpassningar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A39345-5EF4-9976-0A80-78914A34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81" y="1270000"/>
            <a:ext cx="8596668" cy="4709695"/>
          </a:xfrm>
        </p:spPr>
        <p:txBody>
          <a:bodyPr>
            <a:normAutofit/>
          </a:bodyPr>
          <a:lstStyle/>
          <a:p>
            <a:r>
              <a:rPr lang="sv-SE" dirty="0"/>
              <a:t>ISP-konfigurationen består av två flikar. Lokal anpassning och Nationell mall</a:t>
            </a:r>
          </a:p>
          <a:p>
            <a:r>
              <a:rPr lang="sv-SE" dirty="0"/>
              <a:t>Nationell mall kommer bara att vara </a:t>
            </a:r>
            <a:r>
              <a:rPr lang="sv-SE" dirty="0" err="1"/>
              <a:t>läsläge</a:t>
            </a:r>
            <a:r>
              <a:rPr lang="sv-SE" dirty="0"/>
              <a:t>, dvs ni har möjlighet att gå in och titta hur det ser ut i ursprungsmallen även se framtida förändringar.</a:t>
            </a:r>
          </a:p>
          <a:p>
            <a:r>
              <a:rPr lang="sv-SE" dirty="0"/>
              <a:t>När ni börjar så finns det en lokal mall som är en kopia av den nationella mallen </a:t>
            </a:r>
          </a:p>
          <a:p>
            <a:r>
              <a:rPr lang="sv-SE" dirty="0"/>
              <a:t>Ni väljer på vilken organisatorisk nivå ni vill anpassa den</a:t>
            </a:r>
          </a:p>
          <a:p>
            <a:r>
              <a:rPr lang="sv-SE" dirty="0"/>
              <a:t>Kom ihåg: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 dirty="0"/>
              <a:t>Ämne på forskar nivå tillhör en organisation.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 dirty="0"/>
              <a:t>ISP-processen har konfigurerats till samma organisation.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sv-SE" dirty="0"/>
              <a:t>Nu behöver ni göra den lokala anpassningen till denna organisation för att det ska fungera.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5414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E6189A-A6D6-68C0-80D3-3215E335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ta i beaktande när det gäller lokala anpassningar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E73FF0-3FC1-07D4-786C-524F27F7F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Ladok har vissa begrepp som behöver följas</a:t>
            </a:r>
          </a:p>
          <a:p>
            <a:r>
              <a:rPr lang="sv-SE" dirty="0"/>
              <a:t>Lokal anpassning kan skapa komplexitet vid utsökningar</a:t>
            </a:r>
          </a:p>
          <a:p>
            <a:r>
              <a:rPr lang="sv-SE" dirty="0"/>
              <a:t>Lokal anpassning kan skapa förvirring för doktorand eftersom versionerna kan ha olika innehåll t ex rubriker </a:t>
            </a:r>
          </a:p>
          <a:p>
            <a:r>
              <a:rPr lang="sv-SE" dirty="0"/>
              <a:t>Slutsats: </a:t>
            </a:r>
          </a:p>
          <a:p>
            <a:pPr lvl="1"/>
            <a:r>
              <a:rPr lang="sv-SE" dirty="0"/>
              <a:t>Vi tar de viktigaste lokala anpassningarna först </a:t>
            </a:r>
          </a:p>
          <a:p>
            <a:pPr lvl="1"/>
            <a:r>
              <a:rPr lang="sv-SE" dirty="0"/>
              <a:t>Vi har skapat ett ramverk för framtida möjliga lokala anpassningar</a:t>
            </a:r>
          </a:p>
          <a:p>
            <a:pPr lvl="1"/>
            <a:r>
              <a:rPr lang="sv-SE" dirty="0"/>
              <a:t>Vi vill komma igång med utsökningarna för att se hur vi ska hantera fler lokala anpassningar</a:t>
            </a:r>
          </a:p>
        </p:txBody>
      </p:sp>
    </p:spTree>
    <p:extLst>
      <p:ext uri="{BB962C8B-B14F-4D97-AF65-F5344CB8AC3E}">
        <p14:creationId xmlns:p14="http://schemas.microsoft.com/office/powerpoint/2010/main" val="2063402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E6189A-A6D6-68C0-80D3-3215E335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Generellt om lokal anpassning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E73FF0-3FC1-07D4-786C-524F27F7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4473"/>
            <a:ext cx="8596668" cy="3880773"/>
          </a:xfrm>
        </p:spPr>
        <p:txBody>
          <a:bodyPr>
            <a:normAutofit/>
          </a:bodyPr>
          <a:lstStyle/>
          <a:p>
            <a:r>
              <a:rPr lang="sv-SE" dirty="0"/>
              <a:t>Användargränssnittet kommer att se ut som det gör i </a:t>
            </a:r>
            <a:r>
              <a:rPr lang="sv-SE" dirty="0" err="1"/>
              <a:t>ISP:n</a:t>
            </a:r>
            <a:endParaRPr lang="sv-SE" dirty="0"/>
          </a:p>
          <a:p>
            <a:r>
              <a:rPr lang="sv-SE" dirty="0"/>
              <a:t>I alla paneler kan man begränsa det till verksamhetsrollen</a:t>
            </a:r>
          </a:p>
          <a:p>
            <a:r>
              <a:rPr lang="sv-SE" dirty="0"/>
              <a:t>Beroende på panel:</a:t>
            </a:r>
          </a:p>
          <a:p>
            <a:pPr lvl="1"/>
            <a:r>
              <a:rPr lang="sv-SE" dirty="0"/>
              <a:t>Dölja/Visa panelen</a:t>
            </a:r>
          </a:p>
          <a:p>
            <a:pPr lvl="1"/>
            <a:r>
              <a:rPr lang="sv-SE" dirty="0"/>
              <a:t>Dölja/Visa värden (attribut)</a:t>
            </a:r>
          </a:p>
          <a:p>
            <a:pPr lvl="1"/>
            <a:r>
              <a:rPr lang="sv-SE" dirty="0"/>
              <a:t>Ändra namn på panelen</a:t>
            </a:r>
          </a:p>
          <a:p>
            <a:pPr lvl="1"/>
            <a:r>
              <a:rPr lang="sv-SE" dirty="0"/>
              <a:t>I vissa fall ändra namn på </a:t>
            </a:r>
            <a:r>
              <a:rPr lang="sv-SE" dirty="0" err="1"/>
              <a:t>droplista</a:t>
            </a:r>
            <a:r>
              <a:rPr lang="sv-SE" dirty="0"/>
              <a:t>, återkommer till det</a:t>
            </a:r>
          </a:p>
          <a:p>
            <a:r>
              <a:rPr lang="sv-SE" dirty="0"/>
              <a:t>Angående skisserna så är detta de första utkasten på hur det kommer att se ut och fungera. Vi börjar utveckla lokala anpassningar i januari.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571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EF091-480F-4C2A-0FEC-202BA217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det ser ut i Ladok för personal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C866B5-D84C-76AD-A00B-B60BA67D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30086"/>
            <a:ext cx="10837718" cy="52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2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95C42-B401-8BBF-E3DB-09462F38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721"/>
          </a:xfrm>
        </p:spPr>
        <p:txBody>
          <a:bodyPr>
            <a:normAutofit/>
          </a:bodyPr>
          <a:lstStyle/>
          <a:p>
            <a:r>
              <a:rPr lang="sv-SE" dirty="0"/>
              <a:t>Antagen till</a:t>
            </a:r>
            <a:endParaRPr lang="sv-SE" dirty="0">
              <a:highlight>
                <a:srgbClr val="FFFF00"/>
              </a:highlight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512FADF-4449-C02D-938D-9C23C80C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24" y="1389321"/>
            <a:ext cx="9939580" cy="50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4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AADB6-8546-4710-834E-71E82E0A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 studieplan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FBC371C-5F46-638A-E878-1DF0A5C2C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7" y="1556707"/>
            <a:ext cx="9908184" cy="46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56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067F2F-F1B2-3254-610A-B319F0B8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Delmål i forskarutbildning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8C715C6-1FD3-1212-A692-DAE3CCBF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2321"/>
            <a:ext cx="8493299" cy="52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4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BE0E7-BC01-913D-4839-D113FF8C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Studieaktivitet och finansiering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40BE9EB-15D1-F18B-9503-1DEE7F4A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19200"/>
            <a:ext cx="9975870" cy="44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57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FDCD0-1B11-21D9-BFFF-17FAD099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Institutionstjänstgöring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BDA015D-27C1-EF2A-D59B-A044EB6C2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87" y="1465309"/>
            <a:ext cx="10774279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6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D71080A-0C0E-0879-F7AA-3655E622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89280"/>
            <a:ext cx="8596668" cy="717448"/>
          </a:xfrm>
        </p:spPr>
        <p:txBody>
          <a:bodyPr/>
          <a:lstStyle/>
          <a:p>
            <a:r>
              <a:rPr lang="sv-SE" dirty="0"/>
              <a:t>Hantering av ändringsbehov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B01E397-6295-2647-10DA-CB505F21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" y="1412240"/>
            <a:ext cx="8694883" cy="4775200"/>
          </a:xfrm>
        </p:spPr>
        <p:txBody>
          <a:bodyPr>
            <a:normAutofit/>
          </a:bodyPr>
          <a:lstStyle/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sv-SE" b="0" i="0" dirty="0">
                <a:solidFill>
                  <a:srgbClr val="172B4D"/>
                </a:solidFill>
                <a:effectLst/>
                <a:latin typeface="+mj-lt"/>
              </a:rPr>
              <a:t>Ny funktionalitet som ännu ej har implementerats, ingår i enkät </a:t>
            </a:r>
            <a:r>
              <a:rPr lang="sv-SE" b="0" i="0" dirty="0">
                <a:solidFill>
                  <a:srgbClr val="172B4D"/>
                </a:solidFill>
                <a:effectLst/>
                <a:latin typeface="+mj-lt"/>
                <a:sym typeface="Wingdings" panose="05000000000000000000" pitchFamily="2" charset="2"/>
              </a:rPr>
              <a:t> enkätsvar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endParaRPr lang="sv-SE" b="0" i="0" dirty="0">
              <a:solidFill>
                <a:srgbClr val="172B4D"/>
              </a:solidFill>
              <a:effectLst/>
              <a:latin typeface="+mj-lt"/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sv-SE" b="0" i="0" dirty="0">
                <a:solidFill>
                  <a:srgbClr val="172B4D"/>
                </a:solidFill>
                <a:effectLst/>
                <a:latin typeface="+mj-lt"/>
              </a:rPr>
              <a:t>Existerande funktionalitet </a:t>
            </a:r>
            <a:r>
              <a:rPr lang="sv-SE" b="0" i="0" dirty="0">
                <a:solidFill>
                  <a:srgbClr val="172B4D"/>
                </a:solidFill>
                <a:effectLst/>
                <a:latin typeface="+mj-lt"/>
                <a:sym typeface="Wingdings" panose="05000000000000000000" pitchFamily="2" charset="2"/>
              </a:rPr>
              <a:t> </a:t>
            </a:r>
            <a:r>
              <a:rPr lang="sv-SE" b="0" i="0" dirty="0">
                <a:solidFill>
                  <a:srgbClr val="172B4D"/>
                </a:solidFill>
                <a:effectLst/>
                <a:latin typeface="+mj-lt"/>
              </a:rPr>
              <a:t>JIRA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endParaRPr lang="sv-SE" b="0" i="0" dirty="0">
              <a:solidFill>
                <a:srgbClr val="172B4D"/>
              </a:solidFill>
              <a:effectLst/>
              <a:latin typeface="+mj-lt"/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sv-SE" b="0" i="0" dirty="0">
                <a:solidFill>
                  <a:srgbClr val="172B4D"/>
                </a:solidFill>
                <a:effectLst/>
                <a:latin typeface="+mj-lt"/>
              </a:rPr>
              <a:t>Ny funktionalitet utanför tematräff och som inte tas upp i enkät </a:t>
            </a:r>
            <a:r>
              <a:rPr lang="sv-SE" b="0" i="0" dirty="0">
                <a:solidFill>
                  <a:srgbClr val="172B4D"/>
                </a:solidFill>
                <a:effectLst/>
                <a:latin typeface="+mj-lt"/>
                <a:sym typeface="Wingdings" panose="05000000000000000000" pitchFamily="2" charset="2"/>
              </a:rPr>
              <a:t> </a:t>
            </a:r>
            <a:r>
              <a:rPr lang="sv-SE" dirty="0">
                <a:solidFill>
                  <a:srgbClr val="172B4D"/>
                </a:solidFill>
                <a:latin typeface="+mj-lt"/>
              </a:rPr>
              <a:t>JIRA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endParaRPr lang="sv-SE" dirty="0">
              <a:solidFill>
                <a:srgbClr val="172B4D"/>
              </a:solidFill>
              <a:latin typeface="+mj-lt"/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sv-SE" b="0" i="0" dirty="0">
                <a:solidFill>
                  <a:srgbClr val="172B4D"/>
                </a:solidFill>
                <a:effectLst/>
                <a:latin typeface="+mj-lt"/>
              </a:rPr>
              <a:t>Önskemål via </a:t>
            </a:r>
            <a:r>
              <a:rPr lang="sv-SE" dirty="0">
                <a:solidFill>
                  <a:srgbClr val="172B4D"/>
                </a:solidFill>
                <a:latin typeface="+mj-lt"/>
              </a:rPr>
              <a:t>supportstuga </a:t>
            </a:r>
            <a:r>
              <a:rPr lang="sv-SE" dirty="0">
                <a:solidFill>
                  <a:srgbClr val="172B4D"/>
                </a:solidFill>
                <a:latin typeface="+mj-lt"/>
                <a:sym typeface="Wingdings" panose="05000000000000000000" pitchFamily="2" charset="2"/>
              </a:rPr>
              <a:t> JIRA</a:t>
            </a:r>
            <a:endParaRPr lang="sv-SE" dirty="0">
              <a:solidFill>
                <a:srgbClr val="172B4D"/>
              </a:solidFill>
              <a:latin typeface="+mj-lt"/>
            </a:endParaRPr>
          </a:p>
          <a:p>
            <a:pPr algn="l"/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087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DEFF3-194C-59ED-967B-D3E6F16C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Obligatoriska värden i den lokala anpassningen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6EF562-C0CA-6076-1E77-DF8ABA50F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7" y="1971078"/>
            <a:ext cx="10783805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53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DEFF3-194C-59ED-967B-D3E6F16C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Lokalt anpassade riktlinjer per panel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6E4607F-81B9-ED1F-ADB4-E80FBCE37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40" y="1399725"/>
            <a:ext cx="10755226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22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3C240BA-A0F5-0695-22BD-4444C8FE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Förtydliganden från enkät och önskade funktioner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3A0C82-8EE8-9FDC-2F0C-0113B2C06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301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FFAE017-E4CE-BA89-09D7-99BF56F2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Ej poänggivande aktiviteter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552670-17CE-67E2-49B3-26CA77F00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24614"/>
            <a:ext cx="9417099" cy="49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6D4FC5-6664-B851-8301-CDFCC90A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Förväntat fastställandedatum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A5E394-D7C5-2866-8E59-F4BF775C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sv-SE" dirty="0"/>
              <a:t>Förväntat fastställandedatum för ny version sätt automatiskt när tidigare version fastställs, kallas default-datum. Det är dagens datum plus ett år.</a:t>
            </a:r>
          </a:p>
          <a:p>
            <a:r>
              <a:rPr lang="sv-SE" dirty="0"/>
              <a:t>Förväntat fastställandedatum går att uppdatera.</a:t>
            </a:r>
          </a:p>
          <a:p>
            <a:r>
              <a:rPr lang="sv-SE" dirty="0"/>
              <a:t>Förväntat fastställandedatum har en egen systemaktivitet dvs. går att begränsa.</a:t>
            </a:r>
          </a:p>
          <a:p>
            <a:r>
              <a:rPr lang="sv-SE" dirty="0"/>
              <a:t>Förväntat fastställandedatum som går över tiden, dvs datum passeras, markeras tydligt.</a:t>
            </a:r>
          </a:p>
          <a:p>
            <a:endParaRPr lang="sv-SE" dirty="0"/>
          </a:p>
          <a:p>
            <a:r>
              <a:rPr lang="sv-SE" dirty="0"/>
              <a:t>Vi återkommer hur påminnelser kommer att hanteras senare i vår</a:t>
            </a:r>
          </a:p>
        </p:txBody>
      </p:sp>
    </p:spTree>
    <p:extLst>
      <p:ext uri="{BB962C8B-B14F-4D97-AF65-F5344CB8AC3E}">
        <p14:creationId xmlns:p14="http://schemas.microsoft.com/office/powerpoint/2010/main" val="1024252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1146D-1A63-45CE-A1CF-CBB45284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Förväntat fastställandedatum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EE8B69-05A3-91DB-CAFC-89C424194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20921"/>
            <a:ext cx="10587773" cy="341615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24DBF57-6CC3-F13C-6682-01369ADF6572}"/>
              </a:ext>
            </a:extLst>
          </p:cNvPr>
          <p:cNvSpPr/>
          <p:nvPr/>
        </p:nvSpPr>
        <p:spPr>
          <a:xfrm>
            <a:off x="5699464" y="3467100"/>
            <a:ext cx="2521258" cy="234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462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609BC1-D0BA-C4D1-655A-9715697C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Ändra förväntat fastställandedatum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64738B6-5582-B12A-2E35-04BACE11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08" y="1714260"/>
            <a:ext cx="5620534" cy="342947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72B519F-9D03-5631-85E5-402F1534D867}"/>
              </a:ext>
            </a:extLst>
          </p:cNvPr>
          <p:cNvSpPr txBox="1"/>
          <p:nvPr/>
        </p:nvSpPr>
        <p:spPr>
          <a:xfrm>
            <a:off x="7019925" y="1714260"/>
            <a:ext cx="37242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Tänk på att det här begränsat av systemaktivitet. </a:t>
            </a:r>
          </a:p>
          <a:p>
            <a:endParaRPr lang="sv-SE" dirty="0"/>
          </a:p>
          <a:p>
            <a:r>
              <a:rPr lang="sv-SE" dirty="0"/>
              <a:t>Varning när man vill senarelägga datumet inte stoppande.</a:t>
            </a:r>
          </a:p>
          <a:p>
            <a:endParaRPr lang="sv-SE" dirty="0"/>
          </a:p>
          <a:p>
            <a:r>
              <a:rPr lang="sv-SE" dirty="0"/>
              <a:t>T ex när doktoranden är sjukskriven eller har uppehåll och har en pågående revidering igång. </a:t>
            </a:r>
          </a:p>
        </p:txBody>
      </p:sp>
    </p:spTree>
    <p:extLst>
      <p:ext uri="{BB962C8B-B14F-4D97-AF65-F5344CB8AC3E}">
        <p14:creationId xmlns:p14="http://schemas.microsoft.com/office/powerpoint/2010/main" val="3070269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1C51BEC-4BF1-9289-326B-73CF307D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från lärosäten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20CF38-2D34-5A65-A636-E599D5EFA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842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E7CAAB-1C1B-FD2A-DE48-C8448D0A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6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75E7E9F-3100-6C9B-BD16-655ABE57BACD}"/>
              </a:ext>
            </a:extLst>
          </p:cNvPr>
          <p:cNvSpPr/>
          <p:nvPr/>
        </p:nvSpPr>
        <p:spPr>
          <a:xfrm>
            <a:off x="8782050" y="657225"/>
            <a:ext cx="1200150" cy="1514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5210555-BE64-13ED-3DF8-C819D08314DB}"/>
              </a:ext>
            </a:extLst>
          </p:cNvPr>
          <p:cNvSpPr/>
          <p:nvPr/>
        </p:nvSpPr>
        <p:spPr>
          <a:xfrm>
            <a:off x="8782050" y="2828925"/>
            <a:ext cx="1200150" cy="1514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6455968-142D-1ABD-B607-5D6F28CC8B2E}"/>
              </a:ext>
            </a:extLst>
          </p:cNvPr>
          <p:cNvSpPr txBox="1"/>
          <p:nvPr/>
        </p:nvSpPr>
        <p:spPr>
          <a:xfrm>
            <a:off x="95250" y="4791075"/>
            <a:ext cx="7038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Cecilia Marklund och Nina Carlsson på UU har hanterat storleken på revideringar med två knappar istället för 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Större revidering och </a:t>
            </a:r>
            <a:r>
              <a:rPr lang="sv-SE" dirty="0" err="1"/>
              <a:t>nyantagning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Mindre revideringar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Kontakta </a:t>
            </a:r>
            <a:r>
              <a:rPr lang="sv-SE" dirty="0">
                <a:hlinkClick r:id="rId4"/>
              </a:rPr>
              <a:t>nina.carlsson@uu.se</a:t>
            </a:r>
            <a:r>
              <a:rPr lang="sv-SE" dirty="0"/>
              <a:t> för att höra mer hur de har löst det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D58D455-08B9-7475-0FFD-567E846DB5BE}"/>
              </a:ext>
            </a:extLst>
          </p:cNvPr>
          <p:cNvSpPr/>
          <p:nvPr/>
        </p:nvSpPr>
        <p:spPr>
          <a:xfrm>
            <a:off x="6972300" y="1809750"/>
            <a:ext cx="1200150" cy="1514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321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198588-C39C-C334-2900-7DDF1BA2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Tidplan från MDU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D9D779-95F7-46D3-E8C0-9E1AC4108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30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D71080A-0C0E-0879-F7AA-3655E622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89280"/>
            <a:ext cx="8596668" cy="717448"/>
          </a:xfrm>
        </p:spPr>
        <p:txBody>
          <a:bodyPr/>
          <a:lstStyle/>
          <a:p>
            <a:r>
              <a:rPr lang="sv-SE" dirty="0"/>
              <a:t>Fortsatt arbete med användbarhet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B01E397-6295-2647-10DA-CB505F21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" y="1836614"/>
            <a:ext cx="8694883" cy="435082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God användbarhet i både Ladok för studenter och Ladok för personal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72B4D"/>
                </a:solidFill>
                <a:latin typeface="-apple-system"/>
              </a:rPr>
              <a:t>Finslipa användbarheten tillsammans med era användare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Träffa de doktorander och huvudhandledare som </a:t>
            </a:r>
            <a:r>
              <a:rPr lang="sv-SE" dirty="0">
                <a:solidFill>
                  <a:srgbClr val="172B4D"/>
                </a:solidFill>
                <a:latin typeface="-apple-system"/>
              </a:rPr>
              <a:t>är piloter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Vi</a:t>
            </a:r>
            <a:r>
              <a:rPr lang="sv-SE" dirty="0">
                <a:solidFill>
                  <a:srgbClr val="172B4D"/>
                </a:solidFill>
                <a:latin typeface="-apple-system"/>
              </a:rPr>
              <a:t> diskuterar användningen av ISP när de arbetar med att lägga in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Vi är ute efter att finslipa nuvarande funktionalitet inte lägga till funktionalitet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72B4D"/>
                </a:solidFill>
                <a:latin typeface="-apple-system"/>
              </a:rPr>
              <a:t>Ju fler piloter vi träffar desto bättre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Vi kan leda detta arbete och ni får gärna vara med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72B4D"/>
                </a:solidFill>
                <a:latin typeface="-apple-system"/>
              </a:rPr>
              <a:t>Kontakta oss om det är av intresse</a:t>
            </a:r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232287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9C46CBC-7BCE-1784-C9FA-563A6FCF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Ytterligare lärdomar från senaste enkäten men som vi återkommer till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5D4A53B-86E7-EBFF-0B8A-28EF49E34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552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5E904B-0134-DF7C-DB09-82FA14FD7F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4374" y="3905249"/>
            <a:ext cx="11115675" cy="2136775"/>
          </a:xfrm>
        </p:spPr>
        <p:txBody>
          <a:bodyPr>
            <a:normAutofit/>
          </a:bodyPr>
          <a:lstStyle/>
          <a:p>
            <a:r>
              <a:rPr lang="sv-SE" dirty="0"/>
              <a:t>Majoriteten av lärosätena tyckte:</a:t>
            </a:r>
          </a:p>
          <a:p>
            <a:pPr lvl="1"/>
            <a:r>
              <a:rPr lang="sv-SE" dirty="0"/>
              <a:t>Att namnet "Senast fastställda ISP" motsvarar innehållet i fliken</a:t>
            </a:r>
          </a:p>
          <a:p>
            <a:pPr lvl="1"/>
            <a:r>
              <a:rPr lang="sv-SE" dirty="0"/>
              <a:t>Att informationen i utsökningen bör komma från fastställda </a:t>
            </a:r>
            <a:r>
              <a:rPr lang="sv-SE" dirty="0" err="1"/>
              <a:t>ISP:ar</a:t>
            </a:r>
            <a:endParaRPr lang="sv-SE" dirty="0"/>
          </a:p>
          <a:p>
            <a:pPr lvl="1"/>
            <a:r>
              <a:rPr lang="sv-SE" dirty="0"/>
              <a:t>Vi behöver se över om det kan bli tydligare vilka delmål som har genomförts och vilka som är planerade</a:t>
            </a:r>
          </a:p>
          <a:p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BA8ED414-5A69-84A8-317E-F17E51F31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90"/>
          <a:stretch/>
        </p:blipFill>
        <p:spPr>
          <a:xfrm>
            <a:off x="-1" y="-1"/>
            <a:ext cx="12165013" cy="376237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10BB720-68E9-E4DA-AC47-3F1D41DB8391}"/>
              </a:ext>
            </a:extLst>
          </p:cNvPr>
          <p:cNvSpPr/>
          <p:nvPr/>
        </p:nvSpPr>
        <p:spPr>
          <a:xfrm>
            <a:off x="7324725" y="1019175"/>
            <a:ext cx="3762375" cy="27431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098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DB401CB-CF0E-5DD3-FA74-8D46B8D32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11" b="18245"/>
          <a:stretch/>
        </p:blipFill>
        <p:spPr>
          <a:xfrm>
            <a:off x="0" y="0"/>
            <a:ext cx="12192958" cy="45243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30D722-335A-11A3-2882-F00FEF05DE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4610100"/>
            <a:ext cx="11249026" cy="2289174"/>
          </a:xfrm>
        </p:spPr>
        <p:txBody>
          <a:bodyPr>
            <a:normAutofit/>
          </a:bodyPr>
          <a:lstStyle/>
          <a:p>
            <a:r>
              <a:rPr lang="sv-SE" dirty="0"/>
              <a:t>Majoriteten av lärosätena tyckte:</a:t>
            </a:r>
          </a:p>
          <a:p>
            <a:pPr lvl="1"/>
            <a:r>
              <a:rPr lang="sv-SE" dirty="0"/>
              <a:t>Att namnet "Pågående revidering" motsvarar innehållet i  fliken</a:t>
            </a:r>
          </a:p>
          <a:p>
            <a:pPr lvl="1"/>
            <a:r>
              <a:rPr lang="sv-SE" dirty="0"/>
              <a:t>Att utsökningsmöjligheterna motsvarar förväntningarna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20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09F9857-659E-228F-68E5-E423E86F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721"/>
            <a:ext cx="8596313" cy="441977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3A27ED-67C5-D38C-C9C3-8AF1A7C79E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476750"/>
            <a:ext cx="8596313" cy="15652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Majoriteten av lärosätena tyckte:</a:t>
            </a:r>
          </a:p>
          <a:p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Att namnet ”Mina doktorander" motsvarar innehållet i  fliken</a:t>
            </a:r>
          </a:p>
          <a:p>
            <a:r>
              <a:rPr lang="sv-SE" dirty="0">
                <a:solidFill>
                  <a:srgbClr val="172B4D"/>
                </a:solidFill>
                <a:latin typeface="-apple-system"/>
              </a:rPr>
              <a:t>Att d</a:t>
            </a: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e flesta tycker att utsökningsmöjligheterna motsvarar förväntningarna</a:t>
            </a:r>
          </a:p>
          <a:p>
            <a:r>
              <a:rPr lang="sv-SE" dirty="0">
                <a:solidFill>
                  <a:srgbClr val="172B4D"/>
                </a:solidFill>
                <a:latin typeface="-apple-system"/>
              </a:rPr>
              <a:t>Finslipning av detaljer kring vad ska ligga längst upp i tabellen</a:t>
            </a:r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83512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1C4236-087A-767A-181D-72895686E4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60588"/>
            <a:ext cx="8596313" cy="3881437"/>
          </a:xfrm>
        </p:spPr>
        <p:txBody>
          <a:bodyPr>
            <a:normAutofit fontScale="92500" lnSpcReduction="10000"/>
          </a:bodyPr>
          <a:lstStyle/>
          <a:p>
            <a:pPr algn="l"/>
            <a:endParaRPr lang="sv-SE" dirty="0">
              <a:solidFill>
                <a:srgbClr val="172B4D"/>
              </a:solidFill>
            </a:endParaRPr>
          </a:p>
          <a:p>
            <a:pPr algn="l"/>
            <a:endParaRPr lang="sv-SE" dirty="0">
              <a:solidFill>
                <a:srgbClr val="172B4D"/>
              </a:solidFill>
            </a:endParaRPr>
          </a:p>
          <a:p>
            <a:pPr algn="l"/>
            <a:endParaRPr lang="sv-SE" dirty="0">
              <a:solidFill>
                <a:srgbClr val="172B4D"/>
              </a:solidFill>
            </a:endParaRPr>
          </a:p>
          <a:p>
            <a:pPr algn="l"/>
            <a:endParaRPr lang="sv-SE" dirty="0">
              <a:solidFill>
                <a:srgbClr val="172B4D"/>
              </a:solidFill>
            </a:endParaRPr>
          </a:p>
          <a:p>
            <a:pPr algn="l"/>
            <a:endParaRPr lang="sv-SE" dirty="0">
              <a:solidFill>
                <a:srgbClr val="172B4D"/>
              </a:solidFill>
            </a:endParaRPr>
          </a:p>
          <a:p>
            <a:pPr algn="l"/>
            <a:endParaRPr lang="sv-SE" dirty="0">
              <a:solidFill>
                <a:srgbClr val="172B4D"/>
              </a:solidFill>
            </a:endParaRPr>
          </a:p>
          <a:p>
            <a:endParaRPr lang="sv-SE" dirty="0"/>
          </a:p>
          <a:p>
            <a:r>
              <a:rPr lang="sv-SE" dirty="0"/>
              <a:t>Majoriteten av lärosätena tyckte:</a:t>
            </a:r>
          </a:p>
          <a:p>
            <a:pPr lvl="1"/>
            <a:r>
              <a:rPr lang="sv-SE" dirty="0"/>
              <a:t>Vi behöver se över namnet och placeringen av fliken</a:t>
            </a:r>
          </a:p>
          <a:p>
            <a:pPr lvl="1"/>
            <a:r>
              <a:rPr lang="sv-SE" dirty="0"/>
              <a:t>Vi behöver finslipa detaljer</a:t>
            </a:r>
          </a:p>
          <a:p>
            <a:pPr lvl="1"/>
            <a:r>
              <a:rPr lang="sv-SE" dirty="0"/>
              <a:t>Vi återkommer med nya skisser på nästa tematräff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D8A992A-9A00-B162-F1CD-F62668ABC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2"/>
          <a:stretch/>
        </p:blipFill>
        <p:spPr>
          <a:xfrm>
            <a:off x="0" y="0"/>
            <a:ext cx="9914324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12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6297F0-6044-BD2C-57B8-00FC4896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103"/>
          </a:xfrm>
        </p:spPr>
        <p:txBody>
          <a:bodyPr>
            <a:normAutofit/>
          </a:bodyPr>
          <a:lstStyle/>
          <a:p>
            <a:r>
              <a:rPr lang="sv-SE" dirty="0"/>
              <a:t>Nästa tematräff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7BEE36B-3CF9-DD34-CB37-8B1CB44FE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41" y="1373780"/>
            <a:ext cx="8596668" cy="3880773"/>
          </a:xfrm>
        </p:spPr>
        <p:txBody>
          <a:bodyPr/>
          <a:lstStyle/>
          <a:p>
            <a:r>
              <a:rPr lang="sv-SE" dirty="0"/>
              <a:t>Startsida </a:t>
            </a:r>
          </a:p>
          <a:p>
            <a:r>
              <a:rPr lang="sv-SE" dirty="0"/>
              <a:t>Utsökning</a:t>
            </a:r>
          </a:p>
          <a:p>
            <a:r>
              <a:rPr lang="sv-SE" dirty="0"/>
              <a:t>Sammanställning</a:t>
            </a:r>
          </a:p>
          <a:p>
            <a:r>
              <a:rPr lang="sv-SE" dirty="0"/>
              <a:t>Kommande supportstugor: </a:t>
            </a:r>
            <a:r>
              <a:rPr lang="sv-SE" b="0" i="0" dirty="0">
                <a:solidFill>
                  <a:srgbClr val="1D1C1D"/>
                </a:solidFill>
                <a:effectLst/>
                <a:latin typeface="Slack-Lato"/>
              </a:rPr>
              <a:t>Tisdag 23/1, fredag 23/2, tisdag 26/3, tisdag 23/4, torsdag 23/5 klockan 10.00-11.00. Datumen läggs ut på kalendern på Ladokkonsortiet.se efter den 13/12</a:t>
            </a:r>
            <a:r>
              <a:rPr lang="sv-SE" dirty="0"/>
              <a:t> då vi byter hemsida just nu.</a:t>
            </a:r>
          </a:p>
          <a:p>
            <a:r>
              <a:rPr lang="sv-SE" dirty="0"/>
              <a:t>Powerpoint och inspelning kommer också att läggas ut på </a:t>
            </a:r>
            <a:r>
              <a:rPr lang="sv-SE"/>
              <a:t>hemsidan efter den 13/12.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93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B40AC5-30AD-1622-B517-5F508F63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sv-SE" dirty="0"/>
              <a:t>Hantera doktorands forskarutbildning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AA4D26-9EA1-205A-A6E9-4090B7B1D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3040"/>
            <a:ext cx="8596668" cy="4693919"/>
          </a:xfrm>
        </p:spPr>
        <p:txBody>
          <a:bodyPr>
            <a:normAutofit/>
          </a:bodyPr>
          <a:lstStyle/>
          <a:p>
            <a:pPr algn="l"/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Tillfällesbyte - Hanteras i Ladok*, visas i ISP</a:t>
            </a:r>
          </a:p>
          <a:p>
            <a:pPr algn="l"/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Uppehåll </a:t>
            </a:r>
            <a:r>
              <a:rPr lang="sv-SE" dirty="0">
                <a:solidFill>
                  <a:srgbClr val="172B4D"/>
                </a:solidFill>
                <a:latin typeface="-apple-system"/>
              </a:rPr>
              <a:t>- </a:t>
            </a: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Dokumenteras i Ladok*, visas i ISP</a:t>
            </a:r>
          </a:p>
          <a:p>
            <a:pPr algn="l"/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Avbrott </a:t>
            </a:r>
            <a:r>
              <a:rPr lang="sv-SE" dirty="0">
                <a:solidFill>
                  <a:srgbClr val="172B4D"/>
                </a:solidFill>
                <a:latin typeface="-apple-system"/>
              </a:rPr>
              <a:t> - </a:t>
            </a: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Dokumenteras i Ladok*</a:t>
            </a:r>
            <a:r>
              <a:rPr lang="sv-SE" dirty="0">
                <a:solidFill>
                  <a:srgbClr val="172B4D"/>
                </a:solidFill>
                <a:latin typeface="-apple-system"/>
              </a:rPr>
              <a:t>. Hanteras och </a:t>
            </a: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visas i ISP</a:t>
            </a:r>
          </a:p>
          <a:p>
            <a:pPr algn="l"/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Status på ISP respektive status på version </a:t>
            </a:r>
          </a:p>
          <a:p>
            <a:pPr algn="l"/>
            <a:r>
              <a:rPr lang="sv-SE" dirty="0">
                <a:solidFill>
                  <a:srgbClr val="172B4D"/>
                </a:solidFill>
                <a:latin typeface="-apple-system"/>
              </a:rPr>
              <a:t>Avklarad - </a:t>
            </a: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Dokumenteras i Ladok*.  Hanteras och visas i ISP</a:t>
            </a:r>
            <a:endParaRPr lang="sv-SE" dirty="0">
              <a:solidFill>
                <a:srgbClr val="172B4D"/>
              </a:solidFill>
              <a:latin typeface="-apple-system"/>
            </a:endParaRPr>
          </a:p>
          <a:p>
            <a:pPr algn="l"/>
            <a:r>
              <a:rPr lang="sv-SE" dirty="0">
                <a:solidFill>
                  <a:srgbClr val="172B4D"/>
                </a:solidFill>
                <a:latin typeface="-apple-system"/>
              </a:rPr>
              <a:t>Avslutad - Anges och visas i ISP</a:t>
            </a:r>
          </a:p>
          <a:p>
            <a:pPr algn="l"/>
            <a:r>
              <a:rPr lang="sv-SE" dirty="0">
                <a:solidFill>
                  <a:srgbClr val="172B4D"/>
                </a:solidFill>
                <a:latin typeface="-apple-system"/>
              </a:rPr>
              <a:t>Återa</a:t>
            </a: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>ktivera ISP – hanteras i ISP</a:t>
            </a:r>
          </a:p>
          <a:p>
            <a:pPr algn="l"/>
            <a:endParaRPr lang="sv-SE" dirty="0">
              <a:solidFill>
                <a:srgbClr val="172B4D"/>
              </a:solidFill>
              <a:latin typeface="-apple-system"/>
            </a:endParaRPr>
          </a:p>
          <a:p>
            <a:pPr algn="l"/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sv-SE" dirty="0">
                <a:solidFill>
                  <a:srgbClr val="172B4D"/>
                </a:solidFill>
                <a:latin typeface="-apple-system"/>
              </a:rPr>
              <a:t>* Studiedeltagande</a:t>
            </a:r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27849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D4CA4A-1EBC-B940-1AAD-E51E89E4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71186" cy="762000"/>
          </a:xfrm>
        </p:spPr>
        <p:txBody>
          <a:bodyPr>
            <a:normAutofit fontScale="90000"/>
          </a:bodyPr>
          <a:lstStyle/>
          <a:p>
            <a:r>
              <a:rPr lang="sv-SE" dirty="0"/>
              <a:t>Doktoranden har flera individuella studieplaner</a:t>
            </a:r>
          </a:p>
        </p:txBody>
      </p:sp>
      <p:pic>
        <p:nvPicPr>
          <p:cNvPr id="7" name="Platshållare för innehåll 4">
            <a:extLst>
              <a:ext uri="{FF2B5EF4-FFF2-40B4-BE49-F238E27FC236}">
                <a16:creationId xmlns:a16="http://schemas.microsoft.com/office/drawing/2014/main" id="{A386AC17-3537-377C-A9E4-8058B02C4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231884"/>
            <a:ext cx="7000864" cy="2655500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DA901C6-7F43-4C20-4C59-4F0999341C44}"/>
              </a:ext>
            </a:extLst>
          </p:cNvPr>
          <p:cNvSpPr txBox="1"/>
          <p:nvPr/>
        </p:nvSpPr>
        <p:spPr>
          <a:xfrm>
            <a:off x="677334" y="1365959"/>
            <a:ext cx="738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Hantera ISP (Studiedeltagande)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74B5C5-3CB2-6555-DBEE-0753162D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84863"/>
            <a:ext cx="8788852" cy="1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2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D4CA4A-1EBC-B940-1AAD-E51E89E4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71186" cy="762000"/>
          </a:xfrm>
        </p:spPr>
        <p:txBody>
          <a:bodyPr>
            <a:normAutofit fontScale="90000"/>
          </a:bodyPr>
          <a:lstStyle/>
          <a:p>
            <a:r>
              <a:rPr lang="sv-SE" dirty="0"/>
              <a:t>Doktoranden har flera individuella studieplaner</a:t>
            </a:r>
            <a:br>
              <a:rPr lang="sv-SE" dirty="0"/>
            </a:br>
            <a:endParaRPr lang="sv-SE" dirty="0">
              <a:highlight>
                <a:srgbClr val="FFFF00"/>
              </a:highlight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8E53C57-E1BD-F96D-5C36-2ADB0CB78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62"/>
          <a:stretch/>
        </p:blipFill>
        <p:spPr>
          <a:xfrm>
            <a:off x="0" y="1748292"/>
            <a:ext cx="12192000" cy="51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4280A-233C-8211-DD99-713C4C35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Tillfällesbyte </a:t>
            </a:r>
            <a: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  <a:t/>
            </a:r>
            <a:br>
              <a:rPr lang="sv-SE" b="0" i="0" dirty="0">
                <a:solidFill>
                  <a:srgbClr val="172B4D"/>
                </a:solidFill>
                <a:effectLst/>
                <a:latin typeface="-apple-system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481E9C-FD5A-6E45-DE0B-365396AF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8589"/>
            <a:ext cx="9228666" cy="4961571"/>
          </a:xfrm>
        </p:spPr>
        <p:txBody>
          <a:bodyPr>
            <a:normAutofit/>
          </a:bodyPr>
          <a:lstStyle/>
          <a:p>
            <a:r>
              <a:rPr lang="sv-SE" b="0" i="0" dirty="0">
                <a:solidFill>
                  <a:srgbClr val="172B4D"/>
                </a:solidFill>
                <a:effectLst/>
              </a:rPr>
              <a:t>Tillfällesbyte görs på ämnestillfället i Studiedeltagande</a:t>
            </a:r>
            <a:r>
              <a:rPr lang="sv-SE" dirty="0">
                <a:solidFill>
                  <a:srgbClr val="172B4D"/>
                </a:solidFill>
              </a:rPr>
              <a:t>, </a:t>
            </a:r>
            <a:r>
              <a:rPr lang="sv-SE" b="0" i="0" dirty="0">
                <a:solidFill>
                  <a:srgbClr val="172B4D"/>
                </a:solidFill>
                <a:effectLst/>
              </a:rPr>
              <a:t>t.ex. Licentiat till Doktor</a:t>
            </a:r>
          </a:p>
          <a:p>
            <a:r>
              <a:rPr lang="sv-SE" b="0" i="0" dirty="0">
                <a:solidFill>
                  <a:srgbClr val="172B4D"/>
                </a:solidFill>
                <a:effectLst/>
              </a:rPr>
              <a:t>En doktorand kan ha flera </a:t>
            </a:r>
            <a:r>
              <a:rPr lang="sv-SE" b="0" i="0" dirty="0" err="1">
                <a:solidFill>
                  <a:srgbClr val="172B4D"/>
                </a:solidFill>
                <a:effectLst/>
              </a:rPr>
              <a:t>ISP:ar</a:t>
            </a:r>
            <a:endParaRPr lang="sv-SE" b="0" i="0" dirty="0">
              <a:solidFill>
                <a:srgbClr val="172B4D"/>
              </a:solidFill>
              <a:effectLst/>
            </a:endParaRPr>
          </a:p>
          <a:p>
            <a:pPr marL="0" indent="0" algn="l">
              <a:buNone/>
            </a:pPr>
            <a:endParaRPr lang="sv-SE" b="0" i="0" dirty="0">
              <a:solidFill>
                <a:srgbClr val="172B4D"/>
              </a:solidFill>
              <a:effectLst/>
            </a:endParaRPr>
          </a:p>
          <a:p>
            <a:pPr marL="0" indent="0" algn="l">
              <a:buNone/>
            </a:pPr>
            <a:r>
              <a:rPr lang="sv-SE" b="1" i="0" dirty="0">
                <a:solidFill>
                  <a:srgbClr val="172B4D"/>
                </a:solidFill>
                <a:effectLst/>
              </a:rPr>
              <a:t>Hantera ISP (Studiedeltagande)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v-SE" b="0" i="0" dirty="0">
                <a:solidFill>
                  <a:srgbClr val="172B4D"/>
                </a:solidFill>
                <a:effectLst/>
              </a:rPr>
              <a:t>Det nya tillfället visas när Personkoppling görs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>
                <a:solidFill>
                  <a:srgbClr val="172B4D"/>
                </a:solidFill>
              </a:rPr>
              <a:t>Ny individuell studieplan skapas för det nya tillfället som visas i tabell</a:t>
            </a:r>
            <a:endParaRPr lang="sv-SE" b="0" i="0" dirty="0">
              <a:solidFill>
                <a:srgbClr val="172B4D"/>
              </a:solidFill>
              <a:effectLst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sv-SE" dirty="0">
                <a:solidFill>
                  <a:srgbClr val="172B4D"/>
                </a:solidFill>
              </a:rPr>
              <a:t>Båda tillfällen är valbara och möjliga att uppdatera</a:t>
            </a:r>
          </a:p>
          <a:p>
            <a:pPr marL="0" indent="0" algn="l">
              <a:buNone/>
            </a:pPr>
            <a:endParaRPr lang="sv-SE" dirty="0">
              <a:solidFill>
                <a:srgbClr val="172B4D"/>
              </a:solidFill>
            </a:endParaRPr>
          </a:p>
          <a:p>
            <a:pPr marL="0" indent="0" algn="l">
              <a:buNone/>
            </a:pPr>
            <a:r>
              <a:rPr lang="sv-SE" b="1" i="0" dirty="0">
                <a:solidFill>
                  <a:srgbClr val="172B4D"/>
                </a:solidFill>
                <a:effectLst/>
              </a:rPr>
              <a:t>ISP Översikt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b="0" i="0" dirty="0">
                <a:solidFill>
                  <a:srgbClr val="172B4D"/>
                </a:solidFill>
                <a:effectLst/>
              </a:rPr>
              <a:t>Båda tillfällena visas i </a:t>
            </a:r>
            <a:r>
              <a:rPr lang="sv-SE" b="0" i="0" dirty="0" err="1">
                <a:solidFill>
                  <a:srgbClr val="172B4D"/>
                </a:solidFill>
                <a:effectLst/>
              </a:rPr>
              <a:t>dropdownlista</a:t>
            </a:r>
            <a:endParaRPr lang="sv-SE" b="0" i="0" dirty="0">
              <a:solidFill>
                <a:srgbClr val="172B4D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b="0" i="0" dirty="0">
                <a:solidFill>
                  <a:srgbClr val="172B4D"/>
                </a:solidFill>
                <a:effectLst/>
              </a:rPr>
              <a:t>Båda tillfällena visas i status Pågående</a:t>
            </a:r>
          </a:p>
          <a:p>
            <a:pPr marL="0" indent="0">
              <a:buNone/>
            </a:pPr>
            <a:endParaRPr lang="sv-SE" dirty="0"/>
          </a:p>
          <a:p>
            <a:pPr algn="l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72B4D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72B4D"/>
              </a:solidFill>
              <a:effectLst/>
            </a:endParaRP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863134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DF8B229149043AC056CBFE8B11EF9" ma:contentTypeVersion="16" ma:contentTypeDescription="Create a new document." ma:contentTypeScope="" ma:versionID="c07ef787cb7c73be4928ba426805956f">
  <xsd:schema xmlns:xsd="http://www.w3.org/2001/XMLSchema" xmlns:xs="http://www.w3.org/2001/XMLSchema" xmlns:p="http://schemas.microsoft.com/office/2006/metadata/properties" xmlns:ns3="9c314a0d-fc0e-415c-9aed-f7cf8316431a" xmlns:ns4="a389610a-632f-450a-96e1-8e2237e52dab" targetNamespace="http://schemas.microsoft.com/office/2006/metadata/properties" ma:root="true" ma:fieldsID="07025b74673f372aee5e49d2005a19d5" ns3:_="" ns4:_="">
    <xsd:import namespace="9c314a0d-fc0e-415c-9aed-f7cf8316431a"/>
    <xsd:import namespace="a389610a-632f-450a-96e1-8e2237e52d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14a0d-fc0e-415c-9aed-f7cf831643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9610a-632f-450a-96e1-8e2237e52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89610a-632f-450a-96e1-8e2237e52dab" xsi:nil="true"/>
  </documentManagement>
</p:properties>
</file>

<file path=customXml/itemProps1.xml><?xml version="1.0" encoding="utf-8"?>
<ds:datastoreItem xmlns:ds="http://schemas.openxmlformats.org/officeDocument/2006/customXml" ds:itemID="{DBC6A919-2F4E-419F-9CFC-DCCEE58064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7B6B4-6467-4C09-8381-F9954DB0B835}">
  <ds:schemaRefs>
    <ds:schemaRef ds:uri="9c314a0d-fc0e-415c-9aed-f7cf8316431a"/>
    <ds:schemaRef ds:uri="a389610a-632f-450a-96e1-8e2237e52d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4034950-B30F-4035-B867-13E2BA721D14}">
  <ds:schemaRefs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a389610a-632f-450a-96e1-8e2237e52dab"/>
    <ds:schemaRef ds:uri="http://schemas.microsoft.com/office/2006/documentManagement/types"/>
    <ds:schemaRef ds:uri="http://schemas.openxmlformats.org/package/2006/metadata/core-properties"/>
    <ds:schemaRef ds:uri="9c314a0d-fc0e-415c-9aed-f7cf8316431a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5a4ba6f9-f531-4f32-9467-398f19e69de4}" enabled="0" method="" siteId="{5a4ba6f9-f531-4f32-9467-398f19e69d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11583</TotalTime>
  <Words>1529</Words>
  <Application>Microsoft Office PowerPoint</Application>
  <PresentationFormat>Bredbild</PresentationFormat>
  <Paragraphs>314</Paragraphs>
  <Slides>55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55</vt:i4>
      </vt:variant>
    </vt:vector>
  </HeadingPairs>
  <TitlesOfParts>
    <vt:vector size="63" baseType="lpstr">
      <vt:lpstr>-apple-system</vt:lpstr>
      <vt:lpstr>Arial</vt:lpstr>
      <vt:lpstr>Calibri</vt:lpstr>
      <vt:lpstr>Slack-Lato</vt:lpstr>
      <vt:lpstr>Trebuchet MS</vt:lpstr>
      <vt:lpstr>Wingdings</vt:lpstr>
      <vt:lpstr>Wingdings 3</vt:lpstr>
      <vt:lpstr>Fasett</vt:lpstr>
      <vt:lpstr>Individuella studieplaner  på forskarnivå </vt:lpstr>
      <vt:lpstr>Agenda</vt:lpstr>
      <vt:lpstr>Vår leveransplan</vt:lpstr>
      <vt:lpstr>Hantering av ändringsbehov</vt:lpstr>
      <vt:lpstr>Fortsatt arbete med användbarhet</vt:lpstr>
      <vt:lpstr>Hantera doktorands forskarutbildning  </vt:lpstr>
      <vt:lpstr>Doktoranden har flera individuella studieplaner</vt:lpstr>
      <vt:lpstr>Doktoranden har flera individuella studieplaner </vt:lpstr>
      <vt:lpstr>Tillfällesbyte  </vt:lpstr>
      <vt:lpstr>Tillfällesbyte</vt:lpstr>
      <vt:lpstr>Ny antagning pga ”byte” av ämne/institution </vt:lpstr>
      <vt:lpstr>Uppehåll i forskarutbildningen  </vt:lpstr>
      <vt:lpstr>Uppehåll i forskarutbildningen  </vt:lpstr>
      <vt:lpstr>Uppehållet/uppehållen visas i LFS</vt:lpstr>
      <vt:lpstr>Avbrott</vt:lpstr>
      <vt:lpstr>Avbrott på ämnet  </vt:lpstr>
      <vt:lpstr>Avbrott</vt:lpstr>
      <vt:lpstr>Avslutad</vt:lpstr>
      <vt:lpstr>Avslutad  </vt:lpstr>
      <vt:lpstr>Avslutad</vt:lpstr>
      <vt:lpstr>Avklarad </vt:lpstr>
      <vt:lpstr>Avklarad </vt:lpstr>
      <vt:lpstr>Hantera Avsluta, Avklarad och Återaktivera</vt:lpstr>
      <vt:lpstr>Systemaktiviteter</vt:lpstr>
      <vt:lpstr>Nya paneler under ”Grunduppgifter”</vt:lpstr>
      <vt:lpstr>Institutionstjänstgöring</vt:lpstr>
      <vt:lpstr>Institutionstjänstgöring</vt:lpstr>
      <vt:lpstr>Dokumentera tidigare versioner av ISP</vt:lpstr>
      <vt:lpstr>Frågor</vt:lpstr>
      <vt:lpstr>Lokala anpassningar</vt:lpstr>
      <vt:lpstr>Regelverk för lokala anpassningar</vt:lpstr>
      <vt:lpstr>Att ta i beaktande när det gäller lokala anpassningar </vt:lpstr>
      <vt:lpstr>Generellt om lokal anpassning</vt:lpstr>
      <vt:lpstr>Hur det ser ut i Ladok för personal </vt:lpstr>
      <vt:lpstr>Antagen till</vt:lpstr>
      <vt:lpstr>Allmän studieplan</vt:lpstr>
      <vt:lpstr>Delmål i forskarutbildning</vt:lpstr>
      <vt:lpstr>Studieaktivitet och finansiering</vt:lpstr>
      <vt:lpstr>Institutionstjänstgöring</vt:lpstr>
      <vt:lpstr>Obligatoriska värden i den lokala anpassningen</vt:lpstr>
      <vt:lpstr>Lokalt anpassade riktlinjer per panel</vt:lpstr>
      <vt:lpstr>Förtydliganden från enkät och önskade funktioner</vt:lpstr>
      <vt:lpstr>Ej poänggivande aktiviteter</vt:lpstr>
      <vt:lpstr>Förväntat fastställandedatum</vt:lpstr>
      <vt:lpstr>Förväntat fastställandedatum</vt:lpstr>
      <vt:lpstr>Ändra förväntat fastställandedatum</vt:lpstr>
      <vt:lpstr>Tips från lärosäten</vt:lpstr>
      <vt:lpstr>PowerPoint-presentation</vt:lpstr>
      <vt:lpstr>Tidplan från MDU</vt:lpstr>
      <vt:lpstr>Ytterligare lärdomar från senaste enkäten men som vi återkommer till</vt:lpstr>
      <vt:lpstr>PowerPoint-presentation</vt:lpstr>
      <vt:lpstr>PowerPoint-presentation</vt:lpstr>
      <vt:lpstr>PowerPoint-presentation</vt:lpstr>
      <vt:lpstr>PowerPoint-presentation</vt:lpstr>
      <vt:lpstr>Nästa tematräff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Genomgång av användarstudie</dc:title>
  <dc:creator>Anders Stenebo</dc:creator>
  <cp:lastModifiedBy>Christina Brandt</cp:lastModifiedBy>
  <cp:revision>32</cp:revision>
  <dcterms:created xsi:type="dcterms:W3CDTF">2022-08-29T05:15:06Z</dcterms:created>
  <dcterms:modified xsi:type="dcterms:W3CDTF">2023-12-12T14:52:59Z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0x010100877DF8B229149043AC056CBFE8B11EF9</vt:lpwstr>
  </property>
</Properties>
</file>