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7" r:id="rId2"/>
    <p:sldId id="257" r:id="rId3"/>
    <p:sldId id="397" r:id="rId4"/>
    <p:sldId id="2147375984" r:id="rId5"/>
    <p:sldId id="538" r:id="rId6"/>
    <p:sldId id="2147375979" r:id="rId7"/>
    <p:sldId id="2147375982" r:id="rId8"/>
    <p:sldId id="214737598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DE8CDD-35DF-4D33-AB4B-9237AEAE4DCB}">
          <p14:sldIdLst>
            <p14:sldId id="357"/>
            <p14:sldId id="257"/>
            <p14:sldId id="397"/>
            <p14:sldId id="2147375984"/>
            <p14:sldId id="538"/>
            <p14:sldId id="2147375979"/>
            <p14:sldId id="2147375982"/>
            <p14:sldId id="2147375983"/>
          </p14:sldIdLst>
        </p14:section>
        <p14:section name="Namnlöst avsnitt" id="{8B6C1C04-D68E-4EBE-B0B3-C59E7BDDBE5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Nordström" initials="KN" lastIdx="1" clrIdx="0">
    <p:extLst>
      <p:ext uri="{19B8F6BF-5375-455C-9EA6-DF929625EA0E}">
        <p15:presenceInfo xmlns:p15="http://schemas.microsoft.com/office/powerpoint/2012/main" userId="S::klara.nordstrom@mau.se::bbcbc8ff-0c7d-4692-a113-a5ac3161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F00"/>
    <a:srgbClr val="FF6600"/>
    <a:srgbClr val="000000"/>
    <a:srgbClr val="FFFFFF"/>
    <a:srgbClr val="0E72ED"/>
    <a:srgbClr val="323435"/>
    <a:srgbClr val="6DAF40"/>
    <a:srgbClr val="E6E6E6"/>
    <a:srgbClr val="2A2A2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4F6EB-A611-D141-86CE-F632F9327597}" v="3" dt="2023-12-08T13:12:5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3216" autoAdjust="0"/>
  </p:normalViewPr>
  <p:slideViewPr>
    <p:cSldViewPr snapToGrid="0" snapToObjects="1">
      <p:cViewPr varScale="1">
        <p:scale>
          <a:sx n="115" d="100"/>
          <a:sy n="115" d="100"/>
        </p:scale>
        <p:origin x="832" y="192"/>
      </p:cViewPr>
      <p:guideLst/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Zingmark" userId="ba79573e-aab6-48cb-a93c-f2ed2a296621" providerId="ADAL" clId="{7E34F6EB-A611-D141-86CE-F632F9327597}"/>
    <pc:docChg chg="undo custSel delSld modSld modSection">
      <pc:chgData name="Malin Zingmark" userId="ba79573e-aab6-48cb-a93c-f2ed2a296621" providerId="ADAL" clId="{7E34F6EB-A611-D141-86CE-F632F9327597}" dt="2023-12-08T13:13:27.848" v="100" actId="14100"/>
      <pc:docMkLst>
        <pc:docMk/>
      </pc:docMkLst>
      <pc:sldChg chg="modSp mod">
        <pc:chgData name="Malin Zingmark" userId="ba79573e-aab6-48cb-a93c-f2ed2a296621" providerId="ADAL" clId="{7E34F6EB-A611-D141-86CE-F632F9327597}" dt="2023-12-08T07:38:02.386" v="37" actId="20577"/>
        <pc:sldMkLst>
          <pc:docMk/>
          <pc:sldMk cId="922104522" sldId="257"/>
        </pc:sldMkLst>
        <pc:spChg chg="mod">
          <ac:chgData name="Malin Zingmark" userId="ba79573e-aab6-48cb-a93c-f2ed2a296621" providerId="ADAL" clId="{7E34F6EB-A611-D141-86CE-F632F9327597}" dt="2023-12-08T07:37:55.276" v="32" actId="20577"/>
          <ac:spMkLst>
            <pc:docMk/>
            <pc:sldMk cId="922104522" sldId="257"/>
            <ac:spMk id="2" creationId="{C2C774F7-3019-5C45-A23F-88D15036DED6}"/>
          </ac:spMkLst>
        </pc:spChg>
        <pc:spChg chg="mod">
          <ac:chgData name="Malin Zingmark" userId="ba79573e-aab6-48cb-a93c-f2ed2a296621" providerId="ADAL" clId="{7E34F6EB-A611-D141-86CE-F632F9327597}" dt="2023-12-08T07:38:02.386" v="37" actId="20577"/>
          <ac:spMkLst>
            <pc:docMk/>
            <pc:sldMk cId="922104522" sldId="257"/>
            <ac:spMk id="3" creationId="{AB56BA64-F3B5-D546-9024-60189949AD72}"/>
          </ac:spMkLst>
        </pc:spChg>
      </pc:sldChg>
      <pc:sldChg chg="del">
        <pc:chgData name="Malin Zingmark" userId="ba79573e-aab6-48cb-a93c-f2ed2a296621" providerId="ADAL" clId="{7E34F6EB-A611-D141-86CE-F632F9327597}" dt="2023-12-08T07:37:43.614" v="8" actId="2696"/>
        <pc:sldMkLst>
          <pc:docMk/>
          <pc:sldMk cId="2384860840" sldId="263"/>
        </pc:sldMkLst>
      </pc:sldChg>
      <pc:sldChg chg="addSp delSp modSp mod">
        <pc:chgData name="Malin Zingmark" userId="ba79573e-aab6-48cb-a93c-f2ed2a296621" providerId="ADAL" clId="{7E34F6EB-A611-D141-86CE-F632F9327597}" dt="2023-12-08T13:13:27.848" v="100" actId="14100"/>
        <pc:sldMkLst>
          <pc:docMk/>
          <pc:sldMk cId="1575577627" sldId="357"/>
        </pc:sldMkLst>
        <pc:spChg chg="mod">
          <ac:chgData name="Malin Zingmark" userId="ba79573e-aab6-48cb-a93c-f2ed2a296621" providerId="ADAL" clId="{7E34F6EB-A611-D141-86CE-F632F9327597}" dt="2023-12-08T07:40:37.308" v="73" actId="20577"/>
          <ac:spMkLst>
            <pc:docMk/>
            <pc:sldMk cId="1575577627" sldId="357"/>
            <ac:spMk id="3" creationId="{AB56BA64-F3B5-D546-9024-60189949AD72}"/>
          </ac:spMkLst>
        </pc:spChg>
        <pc:spChg chg="mod">
          <ac:chgData name="Malin Zingmark" userId="ba79573e-aab6-48cb-a93c-f2ed2a296621" providerId="ADAL" clId="{7E34F6EB-A611-D141-86CE-F632F9327597}" dt="2023-12-08T13:13:27.848" v="100" actId="14100"/>
          <ac:spMkLst>
            <pc:docMk/>
            <pc:sldMk cId="1575577627" sldId="357"/>
            <ac:spMk id="11" creationId="{C2DFA834-450D-1B7D-E3A1-C9AC6FB7ACFC}"/>
          </ac:spMkLst>
        </pc:spChg>
        <pc:picChg chg="del">
          <ac:chgData name="Malin Zingmark" userId="ba79573e-aab6-48cb-a93c-f2ed2a296621" providerId="ADAL" clId="{7E34F6EB-A611-D141-86CE-F632F9327597}" dt="2023-12-08T13:12:27.158" v="87" actId="478"/>
          <ac:picMkLst>
            <pc:docMk/>
            <pc:sldMk cId="1575577627" sldId="357"/>
            <ac:picMk id="4" creationId="{0EA8E285-EDEF-C94D-1181-69B97F027E3E}"/>
          </ac:picMkLst>
        </pc:picChg>
        <pc:picChg chg="add mod">
          <ac:chgData name="Malin Zingmark" userId="ba79573e-aab6-48cb-a93c-f2ed2a296621" providerId="ADAL" clId="{7E34F6EB-A611-D141-86CE-F632F9327597}" dt="2023-12-08T13:13:16.593" v="96" actId="14100"/>
          <ac:picMkLst>
            <pc:docMk/>
            <pc:sldMk cId="1575577627" sldId="357"/>
            <ac:picMk id="6" creationId="{18F206F3-40D5-B722-590D-ABDE9C71C088}"/>
          </ac:picMkLst>
        </pc:picChg>
      </pc:sldChg>
      <pc:sldChg chg="modSp mod">
        <pc:chgData name="Malin Zingmark" userId="ba79573e-aab6-48cb-a93c-f2ed2a296621" providerId="ADAL" clId="{7E34F6EB-A611-D141-86CE-F632F9327597}" dt="2023-12-08T07:42:56.569" v="86" actId="20577"/>
        <pc:sldMkLst>
          <pc:docMk/>
          <pc:sldMk cId="160794795" sldId="397"/>
        </pc:sldMkLst>
        <pc:spChg chg="mod">
          <ac:chgData name="Malin Zingmark" userId="ba79573e-aab6-48cb-a93c-f2ed2a296621" providerId="ADAL" clId="{7E34F6EB-A611-D141-86CE-F632F9327597}" dt="2023-12-08T07:42:56.569" v="86" actId="20577"/>
          <ac:spMkLst>
            <pc:docMk/>
            <pc:sldMk cId="160794795" sldId="397"/>
            <ac:spMk id="2" creationId="{00000000-0000-0000-0000-000000000000}"/>
          </ac:spMkLst>
        </pc:spChg>
        <pc:spChg chg="mod">
          <ac:chgData name="Malin Zingmark" userId="ba79573e-aab6-48cb-a93c-f2ed2a296621" providerId="ADAL" clId="{7E34F6EB-A611-D141-86CE-F632F9327597}" dt="2023-12-08T07:37:47.371" v="15" actId="20577"/>
          <ac:spMkLst>
            <pc:docMk/>
            <pc:sldMk cId="160794795" sldId="397"/>
            <ac:spMk id="5" creationId="{00000000-0000-0000-0000-000000000000}"/>
          </ac:spMkLst>
        </pc:spChg>
      </pc:sldChg>
      <pc:sldChg chg="del">
        <pc:chgData name="Malin Zingmark" userId="ba79573e-aab6-48cb-a93c-f2ed2a296621" providerId="ADAL" clId="{7E34F6EB-A611-D141-86CE-F632F9327597}" dt="2023-12-08T07:37:42.537" v="6" actId="2696"/>
        <pc:sldMkLst>
          <pc:docMk/>
          <pc:sldMk cId="1957005479" sldId="453"/>
        </pc:sldMkLst>
      </pc:sldChg>
      <pc:sldChg chg="del">
        <pc:chgData name="Malin Zingmark" userId="ba79573e-aab6-48cb-a93c-f2ed2a296621" providerId="ADAL" clId="{7E34F6EB-A611-D141-86CE-F632F9327597}" dt="2023-12-08T07:37:41.724" v="2" actId="2696"/>
        <pc:sldMkLst>
          <pc:docMk/>
          <pc:sldMk cId="3109819271" sldId="454"/>
        </pc:sldMkLst>
      </pc:sldChg>
      <pc:sldChg chg="del">
        <pc:chgData name="Malin Zingmark" userId="ba79573e-aab6-48cb-a93c-f2ed2a296621" providerId="ADAL" clId="{7E34F6EB-A611-D141-86CE-F632F9327597}" dt="2023-12-08T07:37:42.319" v="5" actId="2696"/>
        <pc:sldMkLst>
          <pc:docMk/>
          <pc:sldMk cId="1208565068" sldId="455"/>
        </pc:sldMkLst>
      </pc:sldChg>
      <pc:sldChg chg="del">
        <pc:chgData name="Malin Zingmark" userId="ba79573e-aab6-48cb-a93c-f2ed2a296621" providerId="ADAL" clId="{7E34F6EB-A611-D141-86CE-F632F9327597}" dt="2023-12-08T07:37:40.981" v="0" actId="2696"/>
        <pc:sldMkLst>
          <pc:docMk/>
          <pc:sldMk cId="3028602872" sldId="456"/>
        </pc:sldMkLst>
      </pc:sldChg>
      <pc:sldChg chg="del">
        <pc:chgData name="Malin Zingmark" userId="ba79573e-aab6-48cb-a93c-f2ed2a296621" providerId="ADAL" clId="{7E34F6EB-A611-D141-86CE-F632F9327597}" dt="2023-12-08T07:37:41.528" v="1" actId="2696"/>
        <pc:sldMkLst>
          <pc:docMk/>
          <pc:sldMk cId="3195942521" sldId="458"/>
        </pc:sldMkLst>
      </pc:sldChg>
      <pc:sldChg chg="del">
        <pc:chgData name="Malin Zingmark" userId="ba79573e-aab6-48cb-a93c-f2ed2a296621" providerId="ADAL" clId="{7E34F6EB-A611-D141-86CE-F632F9327597}" dt="2023-12-08T07:37:41.938" v="3" actId="2696"/>
        <pc:sldMkLst>
          <pc:docMk/>
          <pc:sldMk cId="1579825921" sldId="459"/>
        </pc:sldMkLst>
      </pc:sldChg>
      <pc:sldChg chg="del">
        <pc:chgData name="Malin Zingmark" userId="ba79573e-aab6-48cb-a93c-f2ed2a296621" providerId="ADAL" clId="{7E34F6EB-A611-D141-86CE-F632F9327597}" dt="2023-12-08T07:37:42.266" v="4" actId="2696"/>
        <pc:sldMkLst>
          <pc:docMk/>
          <pc:sldMk cId="1847687252" sldId="460"/>
        </pc:sldMkLst>
      </pc:sldChg>
      <pc:sldChg chg="del">
        <pc:chgData name="Malin Zingmark" userId="ba79573e-aab6-48cb-a93c-f2ed2a296621" providerId="ADAL" clId="{7E34F6EB-A611-D141-86CE-F632F9327597}" dt="2023-12-08T07:37:42.739" v="7" actId="2696"/>
        <pc:sldMkLst>
          <pc:docMk/>
          <pc:sldMk cId="2459604418" sldId="461"/>
        </pc:sldMkLst>
      </pc:sldChg>
      <pc:sldChg chg="del">
        <pc:chgData name="Malin Zingmark" userId="ba79573e-aab6-48cb-a93c-f2ed2a296621" providerId="ADAL" clId="{7E34F6EB-A611-D141-86CE-F632F9327597}" dt="2023-12-08T07:37:44.131" v="9" actId="2696"/>
        <pc:sldMkLst>
          <pc:docMk/>
          <pc:sldMk cId="932431089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9E49-57A3-4974-9992-298F5ABA5A6D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14AB-BBD0-4A47-B68D-F3F98AAE2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8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57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97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flipH="1">
            <a:off x="10723418" y="2344189"/>
            <a:ext cx="1468582" cy="4513811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43" y="2797903"/>
            <a:ext cx="8880042" cy="17912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343" y="4616092"/>
            <a:ext cx="706086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119" y="396610"/>
            <a:ext cx="2050982" cy="58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8" name="Isosceles Triangle 7"/>
          <p:cNvSpPr/>
          <p:nvPr userDrawn="1"/>
        </p:nvSpPr>
        <p:spPr>
          <a:xfrm>
            <a:off x="-3272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9231BCCC-EE29-828E-429C-2EAC070BC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68680"/>
            <a:ext cx="5599670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7" y="-17260"/>
            <a:ext cx="49015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296313"/>
            <a:ext cx="5599670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A1A345-9293-ECA8-EAD4-74719B10C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2630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7015" y="1300263"/>
            <a:ext cx="5044807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04193" y="1300263"/>
            <a:ext cx="4861936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3290D87C-004B-6228-47D1-C429518A8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rgbClr val="6F9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143250"/>
            <a:ext cx="7518400" cy="571501"/>
          </a:xfrm>
        </p:spPr>
        <p:txBody>
          <a:bodyPr anchor="t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10958285" y="2667000"/>
            <a:ext cx="1233715" cy="41910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13" name="Isosceles Triangle 12"/>
          <p:cNvSpPr/>
          <p:nvPr userDrawn="1"/>
        </p:nvSpPr>
        <p:spPr>
          <a:xfrm>
            <a:off x="5041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75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EBFFC32-252D-804A-B2AE-737D511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995984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6995984" cy="3900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599670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5599670" cy="3900145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26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6" r:id="rId4"/>
    <p:sldLayoutId id="2147483657" r:id="rId5"/>
    <p:sldLayoutId id="2147483653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3118" y="2278063"/>
            <a:ext cx="10545763" cy="1500187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Snart börjar… </a:t>
            </a:r>
          </a:p>
          <a:p>
            <a:r>
              <a:rPr lang="sv-SE" sz="3600" b="1" dirty="0" err="1">
                <a:solidFill>
                  <a:schemeClr val="bg1"/>
                </a:solidFill>
              </a:rPr>
              <a:t>Ladokinformation</a:t>
            </a:r>
            <a:endParaRPr lang="sv-SE" sz="3600" b="1" dirty="0">
              <a:solidFill>
                <a:schemeClr val="bg1"/>
              </a:solidFill>
            </a:endParaRPr>
          </a:p>
          <a:p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Mötet spelas in. Inspelningen och chatten kommer läggas upp på </a:t>
            </a:r>
            <a:r>
              <a:rPr lang="sv-SE" dirty="0" err="1">
                <a:solidFill>
                  <a:schemeClr val="bg1"/>
                </a:solidFill>
              </a:rPr>
              <a:t>ladokkonsortiet.se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Vill du vara anonym? </a:t>
            </a:r>
          </a:p>
          <a:p>
            <a:r>
              <a:rPr lang="sv-SE" dirty="0">
                <a:solidFill>
                  <a:schemeClr val="bg1"/>
                </a:solidFill>
              </a:rPr>
              <a:t>Stäng av kamera och mikrofon. Skicka direktmeddelanden i chatten till Malin Zingmark.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18F206F3-40D5-B722-590D-ABDE9C71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8" y="5337778"/>
            <a:ext cx="3712023" cy="960006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57805" y="5383132"/>
            <a:ext cx="1850565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57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900" dirty="0">
              <a:solidFill>
                <a:schemeClr val="tx1"/>
              </a:solidFill>
            </a:endParaRPr>
          </a:p>
          <a:p>
            <a:endParaRPr lang="sv-SE" dirty="0"/>
          </a:p>
          <a:p>
            <a:r>
              <a:rPr lang="sv-SE" dirty="0"/>
              <a:t>20 december 2023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42" y="2797903"/>
            <a:ext cx="10666217" cy="1791201"/>
          </a:xfrm>
        </p:spPr>
        <p:txBody>
          <a:bodyPr/>
          <a:lstStyle/>
          <a:p>
            <a:r>
              <a:rPr lang="sv-SE" dirty="0" err="1"/>
              <a:t>Ladokinformation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015" y="1300887"/>
            <a:ext cx="9798585" cy="4866449"/>
          </a:xfrm>
        </p:spPr>
        <p:txBody>
          <a:bodyPr/>
          <a:lstStyle/>
          <a:p>
            <a:r>
              <a:rPr lang="sv-SE" dirty="0"/>
              <a:t>Vad har hänt 2023 </a:t>
            </a:r>
          </a:p>
          <a:p>
            <a:r>
              <a:rPr lang="sv-SE" dirty="0"/>
              <a:t>Konsortiets nya webbsida</a:t>
            </a:r>
          </a:p>
          <a:p>
            <a:r>
              <a:rPr lang="sv-SE" dirty="0"/>
              <a:t>Övergången till digital examen	</a:t>
            </a:r>
          </a:p>
          <a:p>
            <a:r>
              <a:rPr lang="sv-SE" dirty="0"/>
              <a:t>Funktionalitet för individuella studieplaner på forskarnivå</a:t>
            </a:r>
          </a:p>
          <a:p>
            <a:r>
              <a:rPr lang="sv-SE" dirty="0"/>
              <a:t>Tillgänglighet i </a:t>
            </a:r>
            <a:r>
              <a:rPr lang="sv-SE" dirty="0" err="1"/>
              <a:t>Ladok</a:t>
            </a:r>
            <a:r>
              <a:rPr lang="sv-SE" dirty="0"/>
              <a:t> för personal</a:t>
            </a:r>
          </a:p>
          <a:p>
            <a:r>
              <a:rPr lang="sv-SE" dirty="0"/>
              <a:t>Vad händer 2024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9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6">
            <a:extLst>
              <a:ext uri="{FF2B5EF4-FFF2-40B4-BE49-F238E27FC236}">
                <a16:creationId xmlns:a16="http://schemas.microsoft.com/office/drawing/2014/main" id="{3212136D-AA66-6071-D462-3A04ADCDD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217528"/>
              </p:ext>
            </p:extLst>
          </p:nvPr>
        </p:nvGraphicFramePr>
        <p:xfrm>
          <a:off x="609348" y="1118723"/>
          <a:ext cx="5602515" cy="4928065"/>
        </p:xfrm>
        <a:graphic>
          <a:graphicData uri="http://schemas.openxmlformats.org/drawingml/2006/table">
            <a:tbl>
              <a:tblPr firstRow="1" firstCol="1" bandRow="1">
                <a:noFill/>
                <a:effectLst/>
                <a:tableStyleId>{5C22544A-7EE6-4342-B048-85BDC9FD1C3A}</a:tableStyleId>
              </a:tblPr>
              <a:tblGrid>
                <a:gridCol w="4268266">
                  <a:extLst>
                    <a:ext uri="{9D8B030D-6E8A-4147-A177-3AD203B41FA5}">
                      <a16:colId xmlns:a16="http://schemas.microsoft.com/office/drawing/2014/main" val="987482296"/>
                    </a:ext>
                  </a:extLst>
                </a:gridCol>
                <a:gridCol w="1334249">
                  <a:extLst>
                    <a:ext uri="{9D8B030D-6E8A-4147-A177-3AD203B41FA5}">
                      <a16:colId xmlns:a16="http://schemas.microsoft.com/office/drawing/2014/main" val="643258227"/>
                    </a:ext>
                  </a:extLst>
                </a:gridCol>
              </a:tblGrid>
              <a:tr h="766897"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Mål</a:t>
                      </a:r>
                      <a:endParaRPr lang="sv-SE" sz="20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22" marR="36122" marT="36122" marB="361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Levererad MLP</a:t>
                      </a:r>
                      <a:endParaRPr lang="sv-SE" sz="20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22" marR="36122" marT="36122" marB="361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38419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Digital Examen 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Q4-23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76080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Digitala </a:t>
                      </a:r>
                      <a:r>
                        <a:rPr lang="sv-SE" sz="2000" b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ISP:er</a:t>
                      </a:r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för forskarutbildning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Q4-23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98530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Planer för utbildningsplanering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Q4-23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47457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Ladok för alumner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Q3-23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36571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Aktivitetstillfällen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Q3-23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42642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Utbildningsplanering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Q2-23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85894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Förbättrad leveransprocess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Q2-23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79456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Grunddata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Q2-23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00804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r>
                        <a:rPr lang="sv-SE" sz="20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Studieavgifter</a:t>
                      </a:r>
                      <a:endParaRPr lang="sv-SE" sz="20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Q1-23</a:t>
                      </a:r>
                    </a:p>
                  </a:txBody>
                  <a:tcPr marL="36122" marR="36122" marT="36122" marB="361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01274"/>
                  </a:ext>
                </a:extLst>
              </a:tr>
            </a:tbl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B83609AA-08F1-D080-FD42-E4E80291C7DB}"/>
              </a:ext>
            </a:extLst>
          </p:cNvPr>
          <p:cNvSpPr txBox="1">
            <a:spLocks/>
          </p:cNvSpPr>
          <p:nvPr/>
        </p:nvSpPr>
        <p:spPr>
          <a:xfrm>
            <a:off x="0" y="391648"/>
            <a:ext cx="6821213" cy="72707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>
                <a:latin typeface="+mj-lt"/>
              </a:rPr>
              <a:t>Levererade mål i Produktplanen 2023</a:t>
            </a:r>
            <a:endParaRPr lang="sv-SE" dirty="0">
              <a:latin typeface="+mj-lt"/>
            </a:endParaRPr>
          </a:p>
        </p:txBody>
      </p:sp>
      <p:pic>
        <p:nvPicPr>
          <p:cNvPr id="6" name="Platshållare för bild 5" descr="Röda flytande prat bubblor">
            <a:extLst>
              <a:ext uri="{FF2B5EF4-FFF2-40B4-BE49-F238E27FC236}">
                <a16:creationId xmlns:a16="http://schemas.microsoft.com/office/drawing/2014/main" id="{F49D141D-09B6-6A79-391F-B9CC01B1D8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628" r="25628"/>
          <a:stretch>
            <a:fillRect/>
          </a:stretch>
        </p:blipFill>
        <p:spPr>
          <a:xfrm>
            <a:off x="7290488" y="0"/>
            <a:ext cx="490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6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A3AD77-64CD-4D23-CCAA-2546C94A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010" y="4764886"/>
            <a:ext cx="5845996" cy="996593"/>
          </a:xfrm>
        </p:spPr>
        <p:txBody>
          <a:bodyPr/>
          <a:lstStyle/>
          <a:p>
            <a:endParaRPr lang="sv-SE" sz="1800" b="1" dirty="0">
              <a:solidFill>
                <a:srgbClr val="1B1B1B"/>
              </a:solidFill>
            </a:endParaRPr>
          </a:p>
          <a:p>
            <a:r>
              <a:rPr lang="sv-SE" sz="1800" b="1" i="0" dirty="0">
                <a:solidFill>
                  <a:srgbClr val="1B1B1B"/>
                </a:solidFill>
                <a:effectLst/>
              </a:rPr>
              <a:t>SUHF: Utredningen om framtidens e-infrastruktur för högre utbildning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9B62A9F-B1DE-F9CD-3C98-F1988ED44268}"/>
              </a:ext>
            </a:extLst>
          </p:cNvPr>
          <p:cNvSpPr txBox="1"/>
          <p:nvPr/>
        </p:nvSpPr>
        <p:spPr>
          <a:xfrm>
            <a:off x="1380289" y="2120776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Förordning (1993:1153) om redovisning av studier m.m. vid universitet och högskolor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041377-7B35-9541-F3A5-1E251B65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62" y="122997"/>
            <a:ext cx="2685206" cy="20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2182A0-ABBF-ACE6-9A9D-CD231735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55" y="3557939"/>
            <a:ext cx="3391242" cy="15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37023E4-3699-44C1-2755-D3ABDF30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85" y="0"/>
            <a:ext cx="7368925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5F6A715-4BB7-CC61-5D26-A8F1E9ACE5AA}"/>
              </a:ext>
            </a:extLst>
          </p:cNvPr>
          <p:cNvSpPr txBox="1"/>
          <p:nvPr/>
        </p:nvSpPr>
        <p:spPr>
          <a:xfrm>
            <a:off x="1861312" y="5964534"/>
            <a:ext cx="8469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1D1C1D"/>
                </a:solidFill>
                <a:effectLst/>
                <a:latin typeface="Slack-Lato"/>
              </a:rPr>
              <a:t>19 lärosäten har konfigurerat krav på AL2 från 2024-01-01 eller tidigare. </a:t>
            </a:r>
          </a:p>
          <a:p>
            <a:r>
              <a:rPr lang="sv-SE" b="0" i="0" dirty="0">
                <a:solidFill>
                  <a:srgbClr val="1D1C1D"/>
                </a:solidFill>
                <a:effectLst/>
                <a:latin typeface="Slack-Lato"/>
              </a:rPr>
              <a:t>Ett lärosäte från 2024-02-20. Övriga 20 har inte konfigurerat något än.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6EB64A-7AA7-AB11-CAD0-E7E2566A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11" y="8234"/>
            <a:ext cx="7013961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25C6-ED4C-0A7D-C644-429FFAAB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AL2 och AL3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FD12-F322-15B0-ADA7-051248D8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AL2-införandet för studenter med svenskt personnummer har fortlöpt i önskad takt under sommaren och hösten 2023 och många lärosäten redan har tagit beslut om datum för aktivering av AL2-krav. </a:t>
            </a:r>
          </a:p>
          <a:p>
            <a:r>
              <a:rPr lang="sv-SE" dirty="0" err="1"/>
              <a:t>Ladoks</a:t>
            </a:r>
            <a:r>
              <a:rPr lang="sv-SE" dirty="0"/>
              <a:t> styrelse och IT-chefsnätverket ITCF har därför kommit överens om att 2024-01-01 inte behöver vara en tvingande gräns för AL2-nivå vid inloggning i Ladok för studenter med svenskt personnummer. </a:t>
            </a:r>
          </a:p>
          <a:p>
            <a:r>
              <a:rPr lang="sv-SE" dirty="0"/>
              <a:t>På senaste styrelsemötet beslutades istället att fokusera på att ta fram en policy för krav på AL3-nivå i Ladok för personal. </a:t>
            </a:r>
          </a:p>
        </p:txBody>
      </p:sp>
      <p:pic>
        <p:nvPicPr>
          <p:cNvPr id="1026" name="Picture 2" descr="Bild på en hand som håller i ett tecken för check.">
            <a:extLst>
              <a:ext uri="{FF2B5EF4-FFF2-40B4-BE49-F238E27FC236}">
                <a16:creationId xmlns:a16="http://schemas.microsoft.com/office/drawing/2014/main" id="{73EF9C5F-B65D-C856-A0FF-61279CF83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9" r="50181" b="-6144"/>
          <a:stretch/>
        </p:blipFill>
        <p:spPr bwMode="auto">
          <a:xfrm>
            <a:off x="8624249" y="1408670"/>
            <a:ext cx="3053737" cy="39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68788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20332</TotalTime>
  <Words>247</Words>
  <Application>Microsoft Macintosh PowerPoint</Application>
  <PresentationFormat>Bredbild</PresentationFormat>
  <Paragraphs>52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Slack-Lato</vt:lpstr>
      <vt:lpstr>Rubriksidor</vt:lpstr>
      <vt:lpstr>PowerPoint-presentation</vt:lpstr>
      <vt:lpstr>Ladokinformation</vt:lpstr>
      <vt:lpstr>Agenda</vt:lpstr>
      <vt:lpstr>PowerPoint-presentation</vt:lpstr>
      <vt:lpstr>PowerPoint-presentation</vt:lpstr>
      <vt:lpstr>PowerPoint-presentation</vt:lpstr>
      <vt:lpstr>PowerPoint-presentation</vt:lpstr>
      <vt:lpstr>AL2 och AL3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Sprintdemo</dc:title>
  <dc:creator>Microsoft Office User</dc:creator>
  <cp:lastModifiedBy>Mauritz Danielsson</cp:lastModifiedBy>
  <cp:revision>1092</cp:revision>
  <dcterms:created xsi:type="dcterms:W3CDTF">2021-02-26T13:28:00Z</dcterms:created>
  <dcterms:modified xsi:type="dcterms:W3CDTF">2023-12-20T11:10:30Z</dcterms:modified>
</cp:coreProperties>
</file>