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4" r:id="rId2"/>
    <p:sldMasterId id="2147483660" r:id="rId3"/>
  </p:sldMasterIdLst>
  <p:notesMasterIdLst>
    <p:notesMasterId r:id="rId11"/>
  </p:notesMasterIdLst>
  <p:sldIdLst>
    <p:sldId id="257" r:id="rId4"/>
    <p:sldId id="270" r:id="rId5"/>
    <p:sldId id="292" r:id="rId6"/>
    <p:sldId id="291" r:id="rId7"/>
    <p:sldId id="294" r:id="rId8"/>
    <p:sldId id="260" r:id="rId9"/>
    <p:sldId id="295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F8E633-FA94-4FB8-A541-228A3A3133D4}" v="2" dt="2023-12-18T09:29:44.5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792" autoAdjust="0"/>
  </p:normalViewPr>
  <p:slideViewPr>
    <p:cSldViewPr snapToGrid="0" snapToObjects="1">
      <p:cViewPr>
        <p:scale>
          <a:sx n="68" d="100"/>
          <a:sy n="68" d="100"/>
        </p:scale>
        <p:origin x="972" y="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Åhnberg" userId="765d27f2-caba-435f-94a8-458041dd88e1" providerId="ADAL" clId="{F9F8E633-FA94-4FB8-A541-228A3A3133D4}"/>
    <pc:docChg chg="custSel addSld delSld modSld">
      <pc:chgData name="Anna Åhnberg" userId="765d27f2-caba-435f-94a8-458041dd88e1" providerId="ADAL" clId="{F9F8E633-FA94-4FB8-A541-228A3A3133D4}" dt="2023-12-18T09:32:31.543" v="172" actId="20577"/>
      <pc:docMkLst>
        <pc:docMk/>
      </pc:docMkLst>
      <pc:sldChg chg="modSp mod">
        <pc:chgData name="Anna Åhnberg" userId="765d27f2-caba-435f-94a8-458041dd88e1" providerId="ADAL" clId="{F9F8E633-FA94-4FB8-A541-228A3A3133D4}" dt="2023-12-18T09:28:29.440" v="7" actId="27636"/>
        <pc:sldMkLst>
          <pc:docMk/>
          <pc:sldMk cId="470475729" sldId="260"/>
        </pc:sldMkLst>
        <pc:spChg chg="mod">
          <ac:chgData name="Anna Åhnberg" userId="765d27f2-caba-435f-94a8-458041dd88e1" providerId="ADAL" clId="{F9F8E633-FA94-4FB8-A541-228A3A3133D4}" dt="2023-12-18T09:28:29.440" v="7" actId="27636"/>
          <ac:spMkLst>
            <pc:docMk/>
            <pc:sldMk cId="470475729" sldId="260"/>
            <ac:spMk id="2" creationId="{3A3C6490-B1BA-4D98-97A3-1DD33E3DA7BB}"/>
          </ac:spMkLst>
        </pc:spChg>
      </pc:sldChg>
      <pc:sldChg chg="modSp add mod">
        <pc:chgData name="Anna Åhnberg" userId="765d27f2-caba-435f-94a8-458041dd88e1" providerId="ADAL" clId="{F9F8E633-FA94-4FB8-A541-228A3A3133D4}" dt="2023-12-18T09:32:31.543" v="172" actId="20577"/>
        <pc:sldMkLst>
          <pc:docMk/>
          <pc:sldMk cId="706362706" sldId="295"/>
        </pc:sldMkLst>
        <pc:spChg chg="mod">
          <ac:chgData name="Anna Åhnberg" userId="765d27f2-caba-435f-94a8-458041dd88e1" providerId="ADAL" clId="{F9F8E633-FA94-4FB8-A541-228A3A3133D4}" dt="2023-12-18T09:32:31.543" v="172" actId="20577"/>
          <ac:spMkLst>
            <pc:docMk/>
            <pc:sldMk cId="706362706" sldId="295"/>
            <ac:spMk id="2" creationId="{3A3C6490-B1BA-4D98-97A3-1DD33E3DA7BB}"/>
          </ac:spMkLst>
        </pc:spChg>
        <pc:spChg chg="mod">
          <ac:chgData name="Anna Åhnberg" userId="765d27f2-caba-435f-94a8-458041dd88e1" providerId="ADAL" clId="{F9F8E633-FA94-4FB8-A541-228A3A3133D4}" dt="2023-12-18T09:30:06.613" v="66" actId="20577"/>
          <ac:spMkLst>
            <pc:docMk/>
            <pc:sldMk cId="706362706" sldId="295"/>
            <ac:spMk id="3" creationId="{BA91AB4E-3683-4EE0-A9B2-EFED6F35D1B3}"/>
          </ac:spMkLst>
        </pc:spChg>
      </pc:sldChg>
      <pc:sldChg chg="modSp new del mod">
        <pc:chgData name="Anna Åhnberg" userId="765d27f2-caba-435f-94a8-458041dd88e1" providerId="ADAL" clId="{F9F8E633-FA94-4FB8-A541-228A3A3133D4}" dt="2023-12-18T09:29:40.824" v="25" actId="47"/>
        <pc:sldMkLst>
          <pc:docMk/>
          <pc:sldMk cId="1383016352" sldId="295"/>
        </pc:sldMkLst>
        <pc:spChg chg="mod">
          <ac:chgData name="Anna Åhnberg" userId="765d27f2-caba-435f-94a8-458041dd88e1" providerId="ADAL" clId="{F9F8E633-FA94-4FB8-A541-228A3A3133D4}" dt="2023-12-18T09:29:35.491" v="24" actId="20577"/>
          <ac:spMkLst>
            <pc:docMk/>
            <pc:sldMk cId="1383016352" sldId="295"/>
            <ac:spMk id="3" creationId="{97A06866-3F38-50F7-3450-67D0496F786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959C8-C621-424B-BAF0-13F5A1B8BE3C}" type="datetimeFigureOut">
              <a:rPr lang="sv-SE" smtClean="0"/>
              <a:t>2023-12-18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DF782-1D9D-4907-B582-C362C58D2F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4695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72" y="1757864"/>
            <a:ext cx="888004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972" y="4637589"/>
            <a:ext cx="7060867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71893"/>
            <a:ext cx="2254599" cy="64089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225402B-A6CF-B64E-8B71-B331088310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1103" y="3560957"/>
            <a:ext cx="8620896" cy="329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8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772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81038"/>
            <a:ext cx="10427677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47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47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2C32532-1357-9F4B-A097-C425A80234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434254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ABD89224-AC29-F54E-8A28-24086E7A688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030308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946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599670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5599670" cy="3900145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012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6995984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6995984" cy="39001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0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B4AC2F1C-13F0-0E40-8079-AA16237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515599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C14CD-CE4A-CE4C-8DA0-C690376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31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6832"/>
            <a:ext cx="5599670" cy="4808996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271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6995984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6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1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8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3" r:id="rId3"/>
    <p:sldLayoutId id="2147483650" r:id="rId4"/>
    <p:sldLayoutId id="214748365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43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989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adokkonsortiet.se/om-oss/policies-och-dokument/tillganglighet-i-ladok-for-personal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71" y="1757864"/>
            <a:ext cx="10083859" cy="2852737"/>
          </a:xfrm>
        </p:spPr>
        <p:txBody>
          <a:bodyPr/>
          <a:lstStyle/>
          <a:p>
            <a:r>
              <a:rPr lang="sv-SE" dirty="0"/>
              <a:t>Tillgänglighet i </a:t>
            </a:r>
            <a:r>
              <a:rPr lang="sv-SE" dirty="0" err="1"/>
              <a:t>Ladok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972" y="4637590"/>
            <a:ext cx="7060867" cy="762842"/>
          </a:xfrm>
        </p:spPr>
        <p:txBody>
          <a:bodyPr/>
          <a:lstStyle/>
          <a:p>
            <a:r>
              <a:rPr lang="sv-SE" dirty="0" err="1"/>
              <a:t>Ladokinfo</a:t>
            </a:r>
            <a:r>
              <a:rPr lang="sv-SE" dirty="0"/>
              <a:t> 2023-12-20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2AE14E9-7998-4780-9A73-AA9E7DE98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Krav på digital tillgänglighet</a:t>
            </a:r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Vad är digital tillgänglighet?</a:t>
            </a:r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Exempel på tillgänglighetsanpassningar i </a:t>
            </a:r>
            <a:r>
              <a:rPr lang="sv-SE" dirty="0" err="1"/>
              <a:t>Ladok</a:t>
            </a:r>
            <a:endParaRPr lang="sv-SE" dirty="0"/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Arbete med tillgänglighet i </a:t>
            </a:r>
            <a:r>
              <a:rPr lang="sv-SE" dirty="0" err="1"/>
              <a:t>Ladok</a:t>
            </a:r>
            <a:endParaRPr lang="sv-SE" dirty="0"/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endParaRPr lang="sv-SE" dirty="0"/>
          </a:p>
          <a:p>
            <a:pPr marL="1028700" lvl="1" indent="-342900">
              <a:buClr>
                <a:srgbClr val="83BA32"/>
              </a:buClr>
            </a:pPr>
            <a:endParaRPr lang="sv-SE" dirty="0"/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20" name="Rubrik 19">
            <a:extLst>
              <a:ext uri="{FF2B5EF4-FFF2-40B4-BE49-F238E27FC236}">
                <a16:creationId xmlns:a16="http://schemas.microsoft.com/office/drawing/2014/main" id="{EB9EEBE8-3060-4C4B-9FF7-920EF656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72509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2AE14E9-7998-4780-9A73-AA9E7DE98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2016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EU - direktiv om tillgänglighet avseende offentliga myndigheters webbplatser och mobila applikationer publiceras </a:t>
            </a:r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2019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Sverige - lagen om tillgänglighet till digital offentlig service börjar gälla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Krav för myndigheter m.m.</a:t>
            </a:r>
          </a:p>
          <a:p>
            <a:pPr marL="1485900" lvl="2" indent="-342900">
              <a:buClr>
                <a:srgbClr val="83BA32"/>
              </a:buClr>
            </a:pPr>
            <a:r>
              <a:rPr lang="sv-SE" dirty="0"/>
              <a:t>Nivå WCAG AA (undantag för oskäligt betungande anpassning)</a:t>
            </a:r>
          </a:p>
          <a:p>
            <a:pPr marL="1485900" lvl="2" indent="-342900">
              <a:buClr>
                <a:srgbClr val="83BA32"/>
              </a:buClr>
            </a:pPr>
            <a:r>
              <a:rPr lang="sv-SE" dirty="0"/>
              <a:t>Erbjuda användare möjlighet att påtala brister</a:t>
            </a:r>
          </a:p>
          <a:p>
            <a:pPr marL="1485900" lvl="2" indent="-342900">
              <a:buClr>
                <a:srgbClr val="83BA32"/>
              </a:buClr>
            </a:pPr>
            <a:r>
              <a:rPr lang="sv-SE" dirty="0"/>
              <a:t>Regelbundet uppdatera en tillgänglighetsredogörelse</a:t>
            </a:r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2025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Kraven kommer att omfatta fler digitala områden, t.ex. e-handel</a:t>
            </a:r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endParaRPr lang="sv-SE" dirty="0"/>
          </a:p>
          <a:p>
            <a:pPr marL="1028700" lvl="1" indent="-342900">
              <a:buClr>
                <a:srgbClr val="83BA32"/>
              </a:buClr>
            </a:pPr>
            <a:endParaRPr lang="sv-SE" dirty="0"/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20" name="Rubrik 19">
            <a:extLst>
              <a:ext uri="{FF2B5EF4-FFF2-40B4-BE49-F238E27FC236}">
                <a16:creationId xmlns:a16="http://schemas.microsoft.com/office/drawing/2014/main" id="{EB9EEBE8-3060-4C4B-9FF7-920EF656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/>
              <a:t>Krav på digital tillgänglighet</a:t>
            </a:r>
          </a:p>
        </p:txBody>
      </p:sp>
    </p:spTree>
    <p:extLst>
      <p:ext uri="{BB962C8B-B14F-4D97-AF65-F5344CB8AC3E}">
        <p14:creationId xmlns:p14="http://schemas.microsoft.com/office/powerpoint/2010/main" val="144676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25802E33-F1E3-4407-EBB8-88A873A0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/>
              <a:t>Vad är digital tillgänglighet?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9F6D6D1-274E-31D2-B1A1-B55D58288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1560899"/>
            <a:ext cx="7217587" cy="402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B2AE14E9-7998-4780-9A73-AA9E7DE98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Kontrast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Text bör vara tydlig mot bakgrunden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/>
              <a:t>Tydligt var </a:t>
            </a:r>
            <a:r>
              <a:rPr lang="sv-SE" dirty="0"/>
              <a:t>fokus är</a:t>
            </a:r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Tangentbordsnavigering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Nå alla relevanta funktioner på en sida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Logisk ordning</a:t>
            </a:r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Uppläsning i skärmläsarverktyg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Relevant information bör kunna läsas upp av skärmläsarverktyg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Tydligt namn på knappar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Ikoner m.m. som enbart är för presentation bör döljas för skärmläsare</a:t>
            </a:r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endParaRPr lang="sv-SE" dirty="0"/>
          </a:p>
          <a:p>
            <a:pPr marL="1028700" lvl="1" indent="-342900">
              <a:buClr>
                <a:srgbClr val="83BA32"/>
              </a:buClr>
            </a:pPr>
            <a:endParaRPr lang="sv-SE" dirty="0"/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20" name="Rubrik 19">
            <a:extLst>
              <a:ext uri="{FF2B5EF4-FFF2-40B4-BE49-F238E27FC236}">
                <a16:creationId xmlns:a16="http://schemas.microsoft.com/office/drawing/2014/main" id="{EB9EEBE8-3060-4C4B-9FF7-920EF656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/>
              <a:t>Exempel på tillgänglighetsanpassningar i </a:t>
            </a:r>
            <a:r>
              <a:rPr lang="sv-SE" b="0" dirty="0" err="1"/>
              <a:t>Ladok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99239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A3C6490-B1BA-4D98-97A3-1DD33E3DA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 err="1"/>
              <a:t>Ladok</a:t>
            </a:r>
            <a:r>
              <a:rPr lang="sv-SE" dirty="0"/>
              <a:t> för student (LFS)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Satsning på tillgänglighet gjordes i samband med den nya versionen av LFS 2020</a:t>
            </a:r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 err="1"/>
              <a:t>Ladok</a:t>
            </a:r>
            <a:r>
              <a:rPr lang="sv-SE" dirty="0"/>
              <a:t> för personal (LFP)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Satsning under 2023</a:t>
            </a:r>
          </a:p>
          <a:p>
            <a:pPr marL="1485900" lvl="2" indent="-342900">
              <a:buClr>
                <a:srgbClr val="83BA32"/>
              </a:buClr>
            </a:pPr>
            <a:r>
              <a:rPr lang="sv-SE" dirty="0"/>
              <a:t>Utbildningar i tillgänglighet</a:t>
            </a:r>
          </a:p>
          <a:p>
            <a:pPr marL="1485900" lvl="2" indent="-342900">
              <a:buClr>
                <a:srgbClr val="83BA32"/>
              </a:buClr>
            </a:pPr>
            <a:r>
              <a:rPr lang="sv-SE" dirty="0"/>
              <a:t>Genomgång av generella delar i LFP ur tillgänglighetsperspektiv</a:t>
            </a:r>
          </a:p>
          <a:p>
            <a:pPr marL="1485900" lvl="2" indent="-342900">
              <a:buClr>
                <a:srgbClr val="83BA32"/>
              </a:buClr>
            </a:pPr>
            <a:r>
              <a:rPr lang="sv-SE" dirty="0"/>
              <a:t>Designsystemet har fått tillgänglighetsuppdateringar</a:t>
            </a:r>
          </a:p>
          <a:p>
            <a:pPr marL="1485900" lvl="2" indent="-342900">
              <a:buClr>
                <a:srgbClr val="83BA32"/>
              </a:buClr>
            </a:pPr>
            <a:r>
              <a:rPr lang="sv-SE" dirty="0"/>
              <a:t>Teamen har påbörjat tillgänglighetsarbete i delar de ansvarar för</a:t>
            </a:r>
          </a:p>
          <a:p>
            <a:pPr marL="1485900" lvl="2" indent="-342900">
              <a:buClr>
                <a:srgbClr val="83BA32"/>
              </a:buClr>
            </a:pPr>
            <a:r>
              <a:rPr lang="sv-SE" dirty="0"/>
              <a:t>Tillgänglighetsredogörelse </a:t>
            </a:r>
            <a:br>
              <a:rPr lang="sv-SE" dirty="0"/>
            </a:br>
            <a:r>
              <a:rPr lang="sv-SE" dirty="0">
                <a:hlinkClick r:id="rId2"/>
              </a:rPr>
              <a:t>https://ladokkonsortiet.se/om-oss/policies-och-dokument/tillganglighet-i-ladok-for-personal</a:t>
            </a:r>
            <a:endParaRPr lang="sv-SE" dirty="0"/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2024 och framåt</a:t>
            </a:r>
          </a:p>
          <a:p>
            <a:pPr marL="1485900" lvl="2" indent="-342900">
              <a:buClr>
                <a:srgbClr val="83BA32"/>
              </a:buClr>
            </a:pPr>
            <a:r>
              <a:rPr lang="sv-SE" dirty="0"/>
              <a:t>Kontinuerligt tillgänglighetsarbete</a:t>
            </a:r>
          </a:p>
          <a:p>
            <a:pPr marL="1028700" lvl="1" indent="-342900"/>
            <a:endParaRPr lang="sv-SE" dirty="0"/>
          </a:p>
          <a:p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A91AB4E-3683-4EE0-A9B2-EFED6F35D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/>
              <a:t>Arbete med tillgänglighet i </a:t>
            </a:r>
            <a:r>
              <a:rPr lang="sv-SE" b="0" dirty="0" err="1"/>
              <a:t>Ladok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470475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A3C6490-B1BA-4D98-97A3-1DD33E3DA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Använd </a:t>
            </a:r>
            <a:r>
              <a:rPr lang="sv-SE" dirty="0" err="1"/>
              <a:t>Jira</a:t>
            </a:r>
            <a:endParaRPr lang="sv-SE" dirty="0"/>
          </a:p>
          <a:p>
            <a:pPr marL="342900" indent="-342900">
              <a:buClr>
                <a:srgbClr val="83BA32"/>
              </a:buClr>
              <a:buFont typeface="Arial" panose="020B0604020202020204" pitchFamily="34" charset="0"/>
              <a:buChar char="•"/>
            </a:pPr>
            <a:r>
              <a:rPr lang="sv-SE" dirty="0"/>
              <a:t>Prioriterat för oss att lösa</a:t>
            </a:r>
          </a:p>
          <a:p>
            <a:pPr marL="1028700" lvl="1" indent="-342900">
              <a:buClr>
                <a:srgbClr val="83BA32"/>
              </a:buClr>
            </a:pPr>
            <a:r>
              <a:rPr lang="sv-SE" dirty="0"/>
              <a:t>Finns dock undantag – se tillgänglighetsredogörelsen</a:t>
            </a:r>
          </a:p>
          <a:p>
            <a:pPr marL="1028700" lvl="1" indent="-342900"/>
            <a:endParaRPr lang="sv-SE" dirty="0"/>
          </a:p>
          <a:p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A91AB4E-3683-4EE0-A9B2-EFED6F35D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/>
              <a:t>Rapportera bristande tillgänglighet!</a:t>
            </a:r>
          </a:p>
        </p:txBody>
      </p:sp>
    </p:spTree>
    <p:extLst>
      <p:ext uri="{BB962C8B-B14F-4D97-AF65-F5344CB8AC3E}">
        <p14:creationId xmlns:p14="http://schemas.microsoft.com/office/powerpoint/2010/main" val="706362706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ild och grafi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a4ba6f9-f531-4f32-9467-398f19e69de4}" enabled="0" method="" siteId="{5a4ba6f9-f531-4f32-9467-398f19e69de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3712</TotalTime>
  <Words>248</Words>
  <Application>Microsoft Office PowerPoint</Application>
  <PresentationFormat>Bredbild</PresentationFormat>
  <Paragraphs>58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Rubriksidor</vt:lpstr>
      <vt:lpstr>Textsidor</vt:lpstr>
      <vt:lpstr>Bild och grafik</vt:lpstr>
      <vt:lpstr>Tillgänglighet i Ladok</vt:lpstr>
      <vt:lpstr>Agenda</vt:lpstr>
      <vt:lpstr>Krav på digital tillgänglighet</vt:lpstr>
      <vt:lpstr>Vad är digital tillgänglighet?</vt:lpstr>
      <vt:lpstr>Exempel på tillgänglighetsanpassningar i Ladok</vt:lpstr>
      <vt:lpstr>Arbete med tillgänglighet i Ladok</vt:lpstr>
      <vt:lpstr>Rapportera bristande tillgänglighet!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 User</dc:creator>
  <cp:lastModifiedBy>Anna Åhnberg</cp:lastModifiedBy>
  <cp:revision>70</cp:revision>
  <dcterms:created xsi:type="dcterms:W3CDTF">2021-02-26T13:28:00Z</dcterms:created>
  <dcterms:modified xsi:type="dcterms:W3CDTF">2023-12-18T09:32:35Z</dcterms:modified>
</cp:coreProperties>
</file>