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357" r:id="rId2"/>
    <p:sldId id="257" r:id="rId3"/>
    <p:sldId id="397" r:id="rId4"/>
    <p:sldId id="445" r:id="rId5"/>
    <p:sldId id="446" r:id="rId6"/>
    <p:sldId id="440" r:id="rId7"/>
    <p:sldId id="451" r:id="rId8"/>
    <p:sldId id="444" r:id="rId9"/>
    <p:sldId id="435" r:id="rId10"/>
    <p:sldId id="434" r:id="rId11"/>
    <p:sldId id="263" r:id="rId12"/>
    <p:sldId id="418" r:id="rId13"/>
    <p:sldId id="447" r:id="rId14"/>
    <p:sldId id="450" r:id="rId15"/>
    <p:sldId id="449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0DE8CDD-35DF-4D33-AB4B-9237AEAE4DCB}">
          <p14:sldIdLst>
            <p14:sldId id="357"/>
            <p14:sldId id="257"/>
            <p14:sldId id="397"/>
            <p14:sldId id="445"/>
            <p14:sldId id="446"/>
            <p14:sldId id="440"/>
            <p14:sldId id="451"/>
            <p14:sldId id="444"/>
            <p14:sldId id="435"/>
            <p14:sldId id="434"/>
          </p14:sldIdLst>
        </p14:section>
        <p14:section name="Namnlöst avsnitt" id="{8B6C1C04-D68E-4EBE-B0B3-C59E7BDDBE57}">
          <p14:sldIdLst>
            <p14:sldId id="263"/>
            <p14:sldId id="418"/>
            <p14:sldId id="447"/>
            <p14:sldId id="450"/>
            <p14:sldId id="44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ara Nordström" initials="KN" lastIdx="1" clrIdx="0">
    <p:extLst>
      <p:ext uri="{19B8F6BF-5375-455C-9EA6-DF929625EA0E}">
        <p15:presenceInfo xmlns:p15="http://schemas.microsoft.com/office/powerpoint/2012/main" userId="S::klara.nordstrom@mau.se::bbcbc8ff-0c7d-4692-a113-a5ac31615ef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00"/>
    <a:srgbClr val="FFFFFF"/>
    <a:srgbClr val="0E72ED"/>
    <a:srgbClr val="323435"/>
    <a:srgbClr val="6DAF40"/>
    <a:srgbClr val="E6E6E6"/>
    <a:srgbClr val="2A2A2A"/>
    <a:srgbClr val="7F7F7F"/>
    <a:srgbClr val="434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3220" autoAdjust="0"/>
  </p:normalViewPr>
  <p:slideViewPr>
    <p:cSldViewPr snapToGrid="0" snapToObjects="1">
      <p:cViewPr varScale="1">
        <p:scale>
          <a:sx n="103" d="100"/>
          <a:sy n="103" d="100"/>
        </p:scale>
        <p:origin x="1110" y="108"/>
      </p:cViewPr>
      <p:guideLst/>
    </p:cSldViewPr>
  </p:slideViewPr>
  <p:outlineViewPr>
    <p:cViewPr>
      <p:scale>
        <a:sx n="33" d="100"/>
        <a:sy n="33" d="100"/>
      </p:scale>
      <p:origin x="0" y="-561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09E49-57A3-4974-9992-298F5ABA5A6D}" type="datetimeFigureOut">
              <a:rPr lang="sv-SE" smtClean="0"/>
              <a:t>2023-11-06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A14AB-BBD0-4A47-B68D-F3F98AAE27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5810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01874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16803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84266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52241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68754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3661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812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00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94853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9457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4401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13803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64347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1138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/>
          <p:cNvSpPr/>
          <p:nvPr userDrawn="1"/>
        </p:nvSpPr>
        <p:spPr>
          <a:xfrm flipH="1">
            <a:off x="10723418" y="2344189"/>
            <a:ext cx="1468582" cy="4513811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C98679B-B54F-A643-B010-1017E81F6A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2343" y="2797903"/>
            <a:ext cx="8880042" cy="1791201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v-SE" dirty="0"/>
              <a:t>Titel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A8EB5A-AEA9-5341-B7DD-5A426C62D41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72343" y="4616092"/>
            <a:ext cx="7060867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83BA3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Datum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6C1F7F9-6814-2C43-808E-EDE47956DD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119" y="396610"/>
            <a:ext cx="2050982" cy="5830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8" name="Isosceles Triangle 7"/>
          <p:cNvSpPr/>
          <p:nvPr userDrawn="1"/>
        </p:nvSpPr>
        <p:spPr>
          <a:xfrm>
            <a:off x="-3272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504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1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55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2" name="Bildobjekt 3">
            <a:extLst>
              <a:ext uri="{FF2B5EF4-FFF2-40B4-BE49-F238E27FC236}">
                <a16:creationId xmlns:a16="http://schemas.microsoft.com/office/drawing/2014/main" id="{9231BCCC-EE29-828E-429C-2EAC070BCAF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grayscl/>
          </a:blip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24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68680"/>
            <a:ext cx="5599670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0487" y="-17260"/>
            <a:ext cx="4901512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14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296313"/>
            <a:ext cx="5599670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2" name="Bildobjekt 3">
            <a:extLst>
              <a:ext uri="{FF2B5EF4-FFF2-40B4-BE49-F238E27FC236}">
                <a16:creationId xmlns:a16="http://schemas.microsoft.com/office/drawing/2014/main" id="{04A1A345-9293-ECA8-EAD4-74719B10C43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357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15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2630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7015" y="1300263"/>
            <a:ext cx="5044807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04193" y="1300263"/>
            <a:ext cx="4861936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2" name="Bildobjekt 3">
            <a:extLst>
              <a:ext uri="{FF2B5EF4-FFF2-40B4-BE49-F238E27FC236}">
                <a16:creationId xmlns:a16="http://schemas.microsoft.com/office/drawing/2014/main" id="{3290D87C-004B-6228-47D1-C429518A827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73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vsnittsrubrik">
    <p:bg>
      <p:bgPr>
        <a:solidFill>
          <a:srgbClr val="6F92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36800" y="3143250"/>
            <a:ext cx="7518400" cy="571501"/>
          </a:xfrm>
        </p:spPr>
        <p:txBody>
          <a:bodyPr anchor="t" anchorCtr="0">
            <a:normAutofit/>
          </a:bodyPr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Isosceles Triangle 10"/>
          <p:cNvSpPr/>
          <p:nvPr userDrawn="1"/>
        </p:nvSpPr>
        <p:spPr>
          <a:xfrm flipH="1">
            <a:off x="10958285" y="2667000"/>
            <a:ext cx="1233715" cy="41910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13" name="Isosceles Triangle 12"/>
          <p:cNvSpPr/>
          <p:nvPr userDrawn="1"/>
        </p:nvSpPr>
        <p:spPr>
          <a:xfrm>
            <a:off x="5041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67757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319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60" r:id="rId3"/>
    <p:sldLayoutId id="2147483656" r:id="rId4"/>
    <p:sldLayoutId id="2147483657" r:id="rId5"/>
    <p:sldLayoutId id="214748365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0EA8E285-EDEF-C94D-1181-69B97F027E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8228" y="5337777"/>
            <a:ext cx="3334215" cy="1114581"/>
          </a:xfrm>
          <a:prstGeom prst="rect">
            <a:avLst/>
          </a:prstGeom>
        </p:spPr>
      </p:pic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23118" y="2278063"/>
            <a:ext cx="10545763" cy="1500187"/>
          </a:xfrm>
          <a:prstGeom prst="rect">
            <a:avLst/>
          </a:prstGeo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Snart börjar… </a:t>
            </a:r>
          </a:p>
          <a:p>
            <a:r>
              <a:rPr lang="sv-SE" sz="3600" b="1" dirty="0">
                <a:solidFill>
                  <a:schemeClr val="bg1"/>
                </a:solidFill>
              </a:rPr>
              <a:t>Demo av version 2.30</a:t>
            </a:r>
          </a:p>
          <a:p>
            <a:br>
              <a:rPr lang="sv-SE" dirty="0">
                <a:solidFill>
                  <a:schemeClr val="bg1"/>
                </a:solidFill>
              </a:rPr>
            </a:br>
            <a:r>
              <a:rPr lang="sv-SE" dirty="0">
                <a:solidFill>
                  <a:schemeClr val="bg1"/>
                </a:solidFill>
              </a:rPr>
              <a:t>Mötet spelas in. Inspelningen och chatten kommer läggas upp på ladok.se. 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b="1" dirty="0">
                <a:solidFill>
                  <a:schemeClr val="bg1"/>
                </a:solidFill>
              </a:rPr>
              <a:t>Vill du vara anonym? </a:t>
            </a:r>
          </a:p>
          <a:p>
            <a:r>
              <a:rPr lang="sv-SE" dirty="0">
                <a:solidFill>
                  <a:schemeClr val="bg1"/>
                </a:solidFill>
              </a:rPr>
              <a:t>Stäng av kamera och mikrofon. Skicka direktmeddelanden i chatten till Moa Eriksson.</a:t>
            </a:r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F0CC1D79-4219-856A-24CC-171EE1E74D11}"/>
              </a:ext>
            </a:extLst>
          </p:cNvPr>
          <p:cNvGrpSpPr/>
          <p:nvPr/>
        </p:nvGrpSpPr>
        <p:grpSpPr>
          <a:xfrm>
            <a:off x="897468" y="5337778"/>
            <a:ext cx="4008361" cy="1114581"/>
            <a:chOff x="897468" y="5337778"/>
            <a:chExt cx="4008361" cy="1114581"/>
          </a:xfrm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9ABF3BD0-4BB3-F896-2BD4-6C06AD6E6F70}"/>
                </a:ext>
              </a:extLst>
            </p:cNvPr>
            <p:cNvSpPr/>
            <p:nvPr/>
          </p:nvSpPr>
          <p:spPr>
            <a:xfrm>
              <a:off x="897468" y="5337778"/>
              <a:ext cx="4008361" cy="1114581"/>
            </a:xfrm>
            <a:prstGeom prst="rect">
              <a:avLst/>
            </a:prstGeom>
            <a:solidFill>
              <a:srgbClr val="1A1A1A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5" name="Bildobjekt 4">
              <a:extLst>
                <a:ext uri="{FF2B5EF4-FFF2-40B4-BE49-F238E27FC236}">
                  <a16:creationId xmlns:a16="http://schemas.microsoft.com/office/drawing/2014/main" id="{5E83B391-A068-7CEE-8B3E-FD85FB24D8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-6999" r="67123" b="1"/>
            <a:stretch/>
          </p:blipFill>
          <p:spPr>
            <a:xfrm>
              <a:off x="897468" y="5876693"/>
              <a:ext cx="4008361" cy="575666"/>
            </a:xfrm>
            <a:prstGeom prst="rect">
              <a:avLst/>
            </a:prstGeom>
          </p:spPr>
        </p:pic>
      </p:grp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3FBDED3F-E26A-22E3-8D3E-7B961E7C7939}"/>
              </a:ext>
            </a:extLst>
          </p:cNvPr>
          <p:cNvSpPr/>
          <p:nvPr/>
        </p:nvSpPr>
        <p:spPr>
          <a:xfrm>
            <a:off x="930921" y="5798633"/>
            <a:ext cx="1745371" cy="676028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: rundade hörn 10">
            <a:extLst>
              <a:ext uri="{FF2B5EF4-FFF2-40B4-BE49-F238E27FC236}">
                <a16:creationId xmlns:a16="http://schemas.microsoft.com/office/drawing/2014/main" id="{C2DFA834-450D-1B7D-E3A1-C9AC6FB7ACFC}"/>
              </a:ext>
            </a:extLst>
          </p:cNvPr>
          <p:cNvSpPr/>
          <p:nvPr/>
        </p:nvSpPr>
        <p:spPr>
          <a:xfrm>
            <a:off x="5225148" y="5383132"/>
            <a:ext cx="1244808" cy="41625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5577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0FFC7E-D3EC-499F-9F8C-EA11B548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Nya / ändrade systemaktiviteter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E86E8A-9A1D-4939-B245-D28795A65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014" y="1300887"/>
            <a:ext cx="10357385" cy="3900145"/>
          </a:xfrm>
        </p:spPr>
        <p:txBody>
          <a:bodyPr/>
          <a:lstStyle/>
          <a:p>
            <a:r>
              <a:rPr lang="sv-SE" dirty="0"/>
              <a:t>Nya systemaktiviteter för bevakningar:</a:t>
            </a:r>
          </a:p>
          <a:p>
            <a:pPr lvl="1"/>
            <a:r>
              <a:rPr lang="sv-SE" dirty="0"/>
              <a:t>"Bevakning: Hantera alla bevakningar"</a:t>
            </a:r>
          </a:p>
          <a:p>
            <a:pPr lvl="1"/>
            <a:r>
              <a:rPr lang="sv-SE" dirty="0"/>
              <a:t>"Bevakning: Hantera bevakningsmallar"</a:t>
            </a:r>
          </a:p>
          <a:p>
            <a:pPr lvl="1"/>
            <a:r>
              <a:rPr lang="sv-SE" dirty="0"/>
              <a:t>"Bevakning: Hantera egna personliga bevakningar"</a:t>
            </a:r>
          </a:p>
          <a:p>
            <a:r>
              <a:rPr lang="sv-SE" dirty="0"/>
              <a:t>Systemaktiviteter och behörighetsprofiler för individuella studieplaner levereras i produktionsmiljön</a:t>
            </a:r>
          </a:p>
          <a:p>
            <a:r>
              <a:rPr lang="sv-SE" dirty="0"/>
              <a:t>Ny behörighetsprofil "Examen: Test av rätta/ändra utfärdat bevis” levereras i testmiljön (skapas för varje lärosäte kort efter att respektive version </a:t>
            </a:r>
            <a:r>
              <a:rPr lang="sv-SE" dirty="0" err="1"/>
              <a:t>produktionssatts</a:t>
            </a:r>
            <a:r>
              <a:rPr lang="sv-S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55770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384860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B819FF28-AD45-EF46-7F1A-6E9A62B7D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015" y="573254"/>
            <a:ext cx="10149114" cy="72763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sv-SE" b="1" dirty="0"/>
              <a:t>Bevakningar i utbildningsplanering</a:t>
            </a:r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09AA9B1C-6E99-1A84-2A9E-F36D9FEA19BA}"/>
              </a:ext>
            </a:extLst>
          </p:cNvPr>
          <p:cNvSpPr txBox="1">
            <a:spLocks/>
          </p:cNvSpPr>
          <p:nvPr/>
        </p:nvSpPr>
        <p:spPr>
          <a:xfrm>
            <a:off x="717014" y="1478927"/>
            <a:ext cx="10550425" cy="390014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Uppmärksamma användare som ska agera i en process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Flexibelt – kan användas bredare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Fungerar som filter av händelserna i Ladok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73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B819FF28-AD45-EF46-7F1A-6E9A62B7D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015" y="573254"/>
            <a:ext cx="10149114" cy="72763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sv-SE" b="1" dirty="0"/>
              <a:t>Bevakningar i utbildningsplanering</a:t>
            </a:r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09AA9B1C-6E99-1A84-2A9E-F36D9FEA19BA}"/>
              </a:ext>
            </a:extLst>
          </p:cNvPr>
          <p:cNvSpPr txBox="1">
            <a:spLocks/>
          </p:cNvSpPr>
          <p:nvPr/>
        </p:nvSpPr>
        <p:spPr>
          <a:xfrm>
            <a:off x="717014" y="1478927"/>
            <a:ext cx="10550425" cy="390014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Tre typer av bevakningar:</a:t>
            </a:r>
          </a:p>
          <a:p>
            <a:pPr marL="1028700" lvl="1" indent="-342900"/>
            <a:r>
              <a:rPr lang="sv-SE" b="1" dirty="0">
                <a:solidFill>
                  <a:schemeClr val="bg1"/>
                </a:solidFill>
              </a:rPr>
              <a:t>Personlig bevakning </a:t>
            </a:r>
          </a:p>
          <a:p>
            <a:pPr marL="1485900" lvl="2" indent="-342900"/>
            <a:r>
              <a:rPr lang="sv-SE" dirty="0">
                <a:solidFill>
                  <a:schemeClr val="bg1"/>
                </a:solidFill>
              </a:rPr>
              <a:t>Tilldelas specifika användare</a:t>
            </a:r>
          </a:p>
          <a:p>
            <a:pPr marL="1485900" lvl="2" indent="-342900"/>
            <a:r>
              <a:rPr lang="sv-SE" dirty="0">
                <a:solidFill>
                  <a:schemeClr val="bg1"/>
                </a:solidFill>
              </a:rPr>
              <a:t>Användaren kan själv skapa, ändra eller ta bort bevakningen</a:t>
            </a:r>
          </a:p>
          <a:p>
            <a:pPr marL="1028700" lvl="1" indent="-342900"/>
            <a:r>
              <a:rPr lang="sv-SE" b="1" dirty="0">
                <a:solidFill>
                  <a:schemeClr val="bg1"/>
                </a:solidFill>
              </a:rPr>
              <a:t>Obligatorisk systembevakning </a:t>
            </a:r>
          </a:p>
          <a:p>
            <a:pPr marL="1485900" lvl="2" indent="-342900"/>
            <a:r>
              <a:rPr lang="sv-SE" dirty="0">
                <a:solidFill>
                  <a:schemeClr val="bg1"/>
                </a:solidFill>
              </a:rPr>
              <a:t>Tilldelas specifika användare</a:t>
            </a:r>
          </a:p>
          <a:p>
            <a:pPr marL="1485900" lvl="2" indent="-342900"/>
            <a:r>
              <a:rPr lang="sv-SE" dirty="0">
                <a:solidFill>
                  <a:schemeClr val="bg1"/>
                </a:solidFill>
              </a:rPr>
              <a:t>Användaren kan inte själv påverka bevakningen</a:t>
            </a:r>
          </a:p>
          <a:p>
            <a:pPr marL="1028700" lvl="1" indent="-342900"/>
            <a:r>
              <a:rPr lang="sv-SE" b="1" dirty="0">
                <a:solidFill>
                  <a:schemeClr val="bg1"/>
                </a:solidFill>
              </a:rPr>
              <a:t>Rekommenderad systembevakning </a:t>
            </a:r>
          </a:p>
          <a:p>
            <a:pPr marL="1485900" lvl="2" indent="-342900"/>
            <a:r>
              <a:rPr lang="sv-SE" dirty="0">
                <a:solidFill>
                  <a:schemeClr val="bg1"/>
                </a:solidFill>
              </a:rPr>
              <a:t>Tilldelas specifika användare eller via behörighetsprofiler</a:t>
            </a:r>
          </a:p>
          <a:p>
            <a:pPr marL="1485900" lvl="2" indent="-342900"/>
            <a:r>
              <a:rPr lang="sv-SE" dirty="0">
                <a:solidFill>
                  <a:schemeClr val="bg1"/>
                </a:solidFill>
              </a:rPr>
              <a:t>Användaren kan själv inaktivera bevakningen	</a:t>
            </a:r>
          </a:p>
        </p:txBody>
      </p:sp>
    </p:spTree>
    <p:extLst>
      <p:ext uri="{BB962C8B-B14F-4D97-AF65-F5344CB8AC3E}">
        <p14:creationId xmlns:p14="http://schemas.microsoft.com/office/powerpoint/2010/main" val="1150298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B819FF28-AD45-EF46-7F1A-6E9A62B7D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015" y="573254"/>
            <a:ext cx="10149114" cy="72763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sv-SE" dirty="0"/>
              <a:t>Individuell studieplan</a:t>
            </a:r>
            <a:endParaRPr lang="sv-SE" b="1" dirty="0"/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09AA9B1C-6E99-1A84-2A9E-F36D9FEA19BA}"/>
              </a:ext>
            </a:extLst>
          </p:cNvPr>
          <p:cNvSpPr txBox="1">
            <a:spLocks/>
          </p:cNvSpPr>
          <p:nvPr/>
        </p:nvSpPr>
        <p:spPr>
          <a:xfrm>
            <a:off x="717014" y="1478927"/>
            <a:ext cx="10550425" cy="390014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Leverans till produktionsmiljön! </a:t>
            </a:r>
          </a:p>
          <a:p>
            <a:pPr marL="1028700" lvl="1" indent="-342900"/>
            <a:r>
              <a:rPr lang="sv-SE" dirty="0">
                <a:solidFill>
                  <a:schemeClr val="bg1"/>
                </a:solidFill>
              </a:rPr>
              <a:t>Ny funktionalitet</a:t>
            </a:r>
          </a:p>
          <a:p>
            <a:pPr marL="1028700" lvl="1" indent="-342900"/>
            <a:r>
              <a:rPr lang="sv-SE" dirty="0">
                <a:solidFill>
                  <a:schemeClr val="bg1"/>
                </a:solidFill>
              </a:rPr>
              <a:t>Färdig process</a:t>
            </a:r>
          </a:p>
          <a:p>
            <a:pPr marL="1028700" lvl="1" indent="-342900"/>
            <a:r>
              <a:rPr lang="sv-SE" dirty="0">
                <a:solidFill>
                  <a:schemeClr val="bg1"/>
                </a:solidFill>
              </a:rPr>
              <a:t>Behörighetsprofiler</a:t>
            </a:r>
          </a:p>
          <a:p>
            <a:pPr marL="1028700" lvl="1" indent="-342900"/>
            <a:r>
              <a:rPr lang="sv-SE" dirty="0">
                <a:solidFill>
                  <a:schemeClr val="bg1"/>
                </a:solidFill>
              </a:rPr>
              <a:t>Verksamhetsroller (grunddata)</a:t>
            </a:r>
          </a:p>
          <a:p>
            <a:pPr marL="1028700" lvl="1" indent="-342900"/>
            <a:endParaRPr lang="sv-SE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Förbättringar görs löpande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F1F282E1-B9A0-6C94-AF20-ED60D0970774}"/>
              </a:ext>
            </a:extLst>
          </p:cNvPr>
          <p:cNvSpPr/>
          <p:nvPr/>
        </p:nvSpPr>
        <p:spPr>
          <a:xfrm>
            <a:off x="717015" y="4161453"/>
            <a:ext cx="4872022" cy="727787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Utskick till lokala kontaktpersoner idag (måndag) </a:t>
            </a:r>
          </a:p>
        </p:txBody>
      </p:sp>
    </p:spTree>
    <p:extLst>
      <p:ext uri="{BB962C8B-B14F-4D97-AF65-F5344CB8AC3E}">
        <p14:creationId xmlns:p14="http://schemas.microsoft.com/office/powerpoint/2010/main" val="173477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B819FF28-AD45-EF46-7F1A-6E9A62B7D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015" y="573254"/>
            <a:ext cx="10149114" cy="72763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sv-SE" dirty="0"/>
              <a:t>Examen</a:t>
            </a:r>
            <a:endParaRPr lang="sv-SE" b="1" dirty="0"/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09AA9B1C-6E99-1A84-2A9E-F36D9FEA19BA}"/>
              </a:ext>
            </a:extLst>
          </p:cNvPr>
          <p:cNvSpPr txBox="1">
            <a:spLocks/>
          </p:cNvSpPr>
          <p:nvPr/>
        </p:nvSpPr>
        <p:spPr>
          <a:xfrm>
            <a:off x="717014" y="1478927"/>
            <a:ext cx="10550425" cy="390014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i="1" dirty="0">
                <a:solidFill>
                  <a:schemeClr val="bg1"/>
                </a:solidFill>
              </a:rPr>
              <a:t>Testmiljöer leverans: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Grunderna för digital examen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Funktionalitet för rättelser och ändringar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Detta gäller: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Version 2.30: Levereras till testmiljön 6/11. Efter ungefär fyra dagar är </a:t>
            </a:r>
            <a:r>
              <a:rPr lang="sv-SE" dirty="0" err="1">
                <a:solidFill>
                  <a:schemeClr val="bg1"/>
                </a:solidFill>
              </a:rPr>
              <a:t>migreringen</a:t>
            </a:r>
            <a:r>
              <a:rPr lang="sv-SE" dirty="0">
                <a:solidFill>
                  <a:schemeClr val="bg1"/>
                </a:solidFill>
              </a:rPr>
              <a:t> färdig och den nya funktionaliteten kan testas.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Version 2.31: Levereras till testmiljön 20/11. Direkt efter uppgraderingen kommer den nya funktionaliteten inte längre vara tillgänglig. Efter ungefär fyra dagar är </a:t>
            </a:r>
            <a:r>
              <a:rPr lang="sv-SE" dirty="0" err="1">
                <a:solidFill>
                  <a:schemeClr val="bg1"/>
                </a:solidFill>
              </a:rPr>
              <a:t>migreringen</a:t>
            </a:r>
            <a:r>
              <a:rPr lang="sv-SE" dirty="0">
                <a:solidFill>
                  <a:schemeClr val="bg1"/>
                </a:solidFill>
              </a:rPr>
              <a:t> färdig och den nya funktionaliteten kan återigen testas.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4F9BE242-5316-8D32-A1D4-95A7CA549E41}"/>
              </a:ext>
            </a:extLst>
          </p:cNvPr>
          <p:cNvSpPr/>
          <p:nvPr/>
        </p:nvSpPr>
        <p:spPr>
          <a:xfrm>
            <a:off x="6395417" y="1750070"/>
            <a:ext cx="4872022" cy="727787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Utskick till lokala kontaktpersoner 2 november</a:t>
            </a:r>
          </a:p>
        </p:txBody>
      </p:sp>
    </p:spTree>
    <p:extLst>
      <p:ext uri="{BB962C8B-B14F-4D97-AF65-F5344CB8AC3E}">
        <p14:creationId xmlns:p14="http://schemas.microsoft.com/office/powerpoint/2010/main" val="1835045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sz="1900" b="1" dirty="0">
                <a:solidFill>
                  <a:schemeClr val="tx1"/>
                </a:solidFill>
              </a:rPr>
              <a:t>Klara Nordström, </a:t>
            </a:r>
            <a:r>
              <a:rPr lang="sv-SE" sz="1900" dirty="0">
                <a:solidFill>
                  <a:schemeClr val="tx1"/>
                </a:solidFill>
              </a:rPr>
              <a:t>användarstöd och kommunikation </a:t>
            </a:r>
          </a:p>
          <a:p>
            <a:r>
              <a:rPr lang="sv-SE" sz="1900" b="1" dirty="0">
                <a:solidFill>
                  <a:schemeClr val="tx1"/>
                </a:solidFill>
              </a:rPr>
              <a:t>Moa Eriksson, </a:t>
            </a:r>
            <a:r>
              <a:rPr lang="sv-SE" sz="1900" dirty="0">
                <a:solidFill>
                  <a:schemeClr val="tx1"/>
                </a:solidFill>
              </a:rPr>
              <a:t>användarstöd och kommunikation</a:t>
            </a:r>
          </a:p>
          <a:p>
            <a:endParaRPr lang="sv-SE" dirty="0"/>
          </a:p>
          <a:p>
            <a:r>
              <a:rPr lang="sv-SE" dirty="0"/>
              <a:t>6 november 2023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2C774F7-3019-5C45-A23F-88D15036D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342" y="2797903"/>
            <a:ext cx="10666217" cy="1791201"/>
          </a:xfrm>
        </p:spPr>
        <p:txBody>
          <a:bodyPr/>
          <a:lstStyle/>
          <a:p>
            <a:r>
              <a:rPr lang="sv-SE" dirty="0"/>
              <a:t>Demo av version 2.30</a:t>
            </a:r>
          </a:p>
        </p:txBody>
      </p:sp>
    </p:spTree>
    <p:extLst>
      <p:ext uri="{BB962C8B-B14F-4D97-AF65-F5344CB8AC3E}">
        <p14:creationId xmlns:p14="http://schemas.microsoft.com/office/powerpoint/2010/main" val="922104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Detta kommer demonstreras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7015" y="1300887"/>
            <a:ext cx="9798585" cy="4866449"/>
          </a:xfrm>
        </p:spPr>
        <p:txBody>
          <a:bodyPr/>
          <a:lstStyle/>
          <a:p>
            <a:r>
              <a:rPr lang="sv-SE" b="1" dirty="0"/>
              <a:t>Utbildningsplanering</a:t>
            </a:r>
            <a:r>
              <a:rPr lang="sv-SE" dirty="0"/>
              <a:t>: Bevakningar</a:t>
            </a:r>
          </a:p>
          <a:p>
            <a:r>
              <a:rPr lang="sv-SE" b="1" dirty="0"/>
              <a:t>Processtöd: </a:t>
            </a:r>
            <a:r>
              <a:rPr lang="sv-SE" dirty="0"/>
              <a:t>Ny design på ”processbyggaren”</a:t>
            </a:r>
          </a:p>
          <a:p>
            <a:r>
              <a:rPr lang="sv-SE" b="1" dirty="0"/>
              <a:t>Individuella studieplaner</a:t>
            </a:r>
            <a:r>
              <a:rPr lang="sv-SE" dirty="0"/>
              <a:t>: Leverans till produktionsmiljön(!!) och förbättringar</a:t>
            </a:r>
          </a:p>
          <a:p>
            <a:r>
              <a:rPr lang="sv-SE" b="1" dirty="0"/>
              <a:t>Examen</a:t>
            </a:r>
            <a:r>
              <a:rPr lang="sv-SE" dirty="0"/>
              <a:t>:</a:t>
            </a:r>
          </a:p>
          <a:p>
            <a:pPr lvl="1"/>
            <a:r>
              <a:rPr lang="sv-SE" dirty="0"/>
              <a:t>Lärosätesspecifika texter för aviseringar</a:t>
            </a:r>
          </a:p>
          <a:p>
            <a:pPr lvl="1"/>
            <a:endParaRPr lang="sv-SE" dirty="0"/>
          </a:p>
          <a:p>
            <a:pPr marL="0" indent="0">
              <a:buNone/>
            </a:pPr>
            <a:r>
              <a:rPr lang="sv-SE" i="1" dirty="0"/>
              <a:t>Testmiljöer</a:t>
            </a:r>
          </a:p>
          <a:p>
            <a:r>
              <a:rPr lang="sv-SE" b="1" dirty="0"/>
              <a:t>Examen</a:t>
            </a:r>
            <a:r>
              <a:rPr lang="sv-SE" dirty="0"/>
              <a:t>: </a:t>
            </a:r>
          </a:p>
          <a:p>
            <a:pPr lvl="1"/>
            <a:r>
              <a:rPr lang="sv-SE" dirty="0"/>
              <a:t>Grunderna för digital examen</a:t>
            </a:r>
          </a:p>
          <a:p>
            <a:pPr lvl="1"/>
            <a:r>
              <a:rPr lang="sv-SE" dirty="0"/>
              <a:t>Rättelser / ändringar</a:t>
            </a:r>
          </a:p>
        </p:txBody>
      </p:sp>
    </p:spTree>
    <p:extLst>
      <p:ext uri="{BB962C8B-B14F-4D97-AF65-F5344CB8AC3E}">
        <p14:creationId xmlns:p14="http://schemas.microsoft.com/office/powerpoint/2010/main" val="160794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E5097407-EB37-2EE8-D0BC-88B95059A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Tillgodoräknande</a:t>
            </a:r>
            <a:r>
              <a:rPr lang="sv-SE" dirty="0"/>
              <a:t>: Vid val av grund för tillgodoräknande kan nu flera moduler väljas samtidigt.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1B25C9-A827-12E9-4323-D088982F3FCD}"/>
              </a:ext>
            </a:extLst>
          </p:cNvPr>
          <p:cNvSpPr txBox="1">
            <a:spLocks/>
          </p:cNvSpPr>
          <p:nvPr/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9F96023F-F086-063B-5A98-8F22A5F494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7799" y="2028520"/>
            <a:ext cx="8787545" cy="3024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739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E5097407-EB37-2EE8-D0BC-88B95059A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Utbildningsinformation</a:t>
            </a:r>
            <a:r>
              <a:rPr lang="sv-SE" dirty="0"/>
              <a:t>: I attributet "Medarbetarkoppling" är det nu möjligt att endast ta bort vald användare, utan att behöva ta bort hela raden.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1B25C9-A827-12E9-4323-D088982F3FCD}"/>
              </a:ext>
            </a:extLst>
          </p:cNvPr>
          <p:cNvSpPr txBox="1">
            <a:spLocks/>
          </p:cNvSpPr>
          <p:nvPr/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8E2F2E8-03CE-474A-2075-BDB05E5F61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000" y="3507334"/>
            <a:ext cx="6563641" cy="1047896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FBDF0022-A1BA-A471-F049-0E5EA110A7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0000" y="2443100"/>
            <a:ext cx="6439799" cy="885949"/>
          </a:xfrm>
          <a:prstGeom prst="rect">
            <a:avLst/>
          </a:prstGeom>
        </p:spPr>
      </p:pic>
      <p:sp>
        <p:nvSpPr>
          <p:cNvPr id="9" name="Pil: nedåt 8">
            <a:extLst>
              <a:ext uri="{FF2B5EF4-FFF2-40B4-BE49-F238E27FC236}">
                <a16:creationId xmlns:a16="http://schemas.microsoft.com/office/drawing/2014/main" id="{E1937171-E666-F5AF-2F40-8D424913C9AF}"/>
              </a:ext>
            </a:extLst>
          </p:cNvPr>
          <p:cNvSpPr/>
          <p:nvPr/>
        </p:nvSpPr>
        <p:spPr>
          <a:xfrm>
            <a:off x="6293655" y="3196727"/>
            <a:ext cx="373845" cy="940975"/>
          </a:xfrm>
          <a:prstGeom prst="down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1375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015" y="573254"/>
            <a:ext cx="8988960" cy="727633"/>
          </a:xfrm>
        </p:spPr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E5097407-EB37-2EE8-D0BC-88B95059A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Processtöd: </a:t>
            </a:r>
            <a:r>
              <a:rPr lang="sv-SE" dirty="0"/>
              <a:t>Det är nu möjligt att skapa processer för "Redigera befintligt kurstillfälle" samt "Redigera befintligt kurspaketeringstillfälle". Det är i och med detta möjligt att dölja grund- och tilläggsuppgifter även för utbildningstillfällen.	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1B25C9-A827-12E9-4323-D088982F3FCD}"/>
              </a:ext>
            </a:extLst>
          </p:cNvPr>
          <p:cNvSpPr txBox="1">
            <a:spLocks/>
          </p:cNvSpPr>
          <p:nvPr/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9352D013-BB05-7BEC-0EF9-2278851166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0890" y="2428857"/>
            <a:ext cx="7182852" cy="2867425"/>
          </a:xfrm>
          <a:prstGeom prst="rect">
            <a:avLst/>
          </a:prstGeom>
        </p:spPr>
      </p:pic>
      <p:sp>
        <p:nvSpPr>
          <p:cNvPr id="4" name="Pil: nedåt 3">
            <a:extLst>
              <a:ext uri="{FF2B5EF4-FFF2-40B4-BE49-F238E27FC236}">
                <a16:creationId xmlns:a16="http://schemas.microsoft.com/office/drawing/2014/main" id="{A4068C72-0845-3B9C-9659-2587758EFF84}"/>
              </a:ext>
            </a:extLst>
          </p:cNvPr>
          <p:cNvSpPr/>
          <p:nvPr/>
        </p:nvSpPr>
        <p:spPr>
          <a:xfrm>
            <a:off x="6044781" y="3346209"/>
            <a:ext cx="301924" cy="362310"/>
          </a:xfrm>
          <a:prstGeom prst="down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ektangel: rundade hörn 4">
            <a:extLst>
              <a:ext uri="{FF2B5EF4-FFF2-40B4-BE49-F238E27FC236}">
                <a16:creationId xmlns:a16="http://schemas.microsoft.com/office/drawing/2014/main" id="{AAF05BD6-62FD-4785-F081-786F80AFBFED}"/>
              </a:ext>
            </a:extLst>
          </p:cNvPr>
          <p:cNvSpPr/>
          <p:nvPr/>
        </p:nvSpPr>
        <p:spPr>
          <a:xfrm>
            <a:off x="2844381" y="3261144"/>
            <a:ext cx="2631056" cy="447375"/>
          </a:xfrm>
          <a:prstGeom prst="roundRect">
            <a:avLst/>
          </a:prstGeom>
          <a:noFill/>
          <a:ln w="28575">
            <a:solidFill>
              <a:srgbClr val="FF6600"/>
            </a:solidFill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136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4D77F25F-89B4-1929-AC92-8AED67D2EAD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128" t="3454" r="7840" b="11515"/>
          <a:stretch/>
        </p:blipFill>
        <p:spPr>
          <a:xfrm>
            <a:off x="155007" y="1975206"/>
            <a:ext cx="5160713" cy="394872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015" y="573254"/>
            <a:ext cx="8988960" cy="727633"/>
          </a:xfrm>
        </p:spPr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E5097407-EB37-2EE8-D0BC-88B95059A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Dokumentkonfiguration: </a:t>
            </a:r>
            <a:r>
              <a:rPr lang="sv-SE" dirty="0"/>
              <a:t>Nya parametrar för att styra avstånd i bevisdokument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1B25C9-A827-12E9-4323-D088982F3FCD}"/>
              </a:ext>
            </a:extLst>
          </p:cNvPr>
          <p:cNvSpPr txBox="1">
            <a:spLocks/>
          </p:cNvSpPr>
          <p:nvPr/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2523D093-485A-9B8D-9642-045E21EF60D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027" t="12791" r="6732" b="3186"/>
          <a:stretch/>
        </p:blipFill>
        <p:spPr>
          <a:xfrm>
            <a:off x="5604587" y="2977028"/>
            <a:ext cx="6469225" cy="2975903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15" name="Rak pilkoppling 14">
            <a:extLst>
              <a:ext uri="{FF2B5EF4-FFF2-40B4-BE49-F238E27FC236}">
                <a16:creationId xmlns:a16="http://schemas.microsoft.com/office/drawing/2014/main" id="{16864F42-9185-CCCD-8380-1D7BEE463C8D}"/>
              </a:ext>
            </a:extLst>
          </p:cNvPr>
          <p:cNvCxnSpPr/>
          <p:nvPr/>
        </p:nvCxnSpPr>
        <p:spPr>
          <a:xfrm>
            <a:off x="2735363" y="5136567"/>
            <a:ext cx="0" cy="251926"/>
          </a:xfrm>
          <a:prstGeom prst="straightConnector1">
            <a:avLst/>
          </a:prstGeom>
          <a:ln w="28575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pilkoppling 15">
            <a:extLst>
              <a:ext uri="{FF2B5EF4-FFF2-40B4-BE49-F238E27FC236}">
                <a16:creationId xmlns:a16="http://schemas.microsoft.com/office/drawing/2014/main" id="{22DA7012-6728-FBF9-761F-5D9CBE2A2E88}"/>
              </a:ext>
            </a:extLst>
          </p:cNvPr>
          <p:cNvCxnSpPr>
            <a:cxnSpLocks/>
            <a:endCxn id="10" idx="2"/>
          </p:cNvCxnSpPr>
          <p:nvPr/>
        </p:nvCxnSpPr>
        <p:spPr>
          <a:xfrm>
            <a:off x="8839200" y="5315285"/>
            <a:ext cx="0" cy="637646"/>
          </a:xfrm>
          <a:prstGeom prst="straightConnector1">
            <a:avLst/>
          </a:pr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pilkoppling 17">
            <a:extLst>
              <a:ext uri="{FF2B5EF4-FFF2-40B4-BE49-F238E27FC236}">
                <a16:creationId xmlns:a16="http://schemas.microsoft.com/office/drawing/2014/main" id="{31ACC45F-49F2-26E0-1F4D-48C15534CFA7}"/>
              </a:ext>
            </a:extLst>
          </p:cNvPr>
          <p:cNvCxnSpPr>
            <a:cxnSpLocks/>
          </p:cNvCxnSpPr>
          <p:nvPr/>
        </p:nvCxnSpPr>
        <p:spPr>
          <a:xfrm>
            <a:off x="8839200" y="4661361"/>
            <a:ext cx="0" cy="475206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ruta 23">
            <a:extLst>
              <a:ext uri="{FF2B5EF4-FFF2-40B4-BE49-F238E27FC236}">
                <a16:creationId xmlns:a16="http://schemas.microsoft.com/office/drawing/2014/main" id="{396F389A-89E1-EEDB-97CE-71C33771A6F9}"/>
              </a:ext>
            </a:extLst>
          </p:cNvPr>
          <p:cNvSpPr txBox="1"/>
          <p:nvPr/>
        </p:nvSpPr>
        <p:spPr>
          <a:xfrm>
            <a:off x="8857861" y="4705029"/>
            <a:ext cx="307391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200" b="0" i="1" dirty="0">
                <a:solidFill>
                  <a:srgbClr val="C00000"/>
                </a:solidFill>
                <a:effectLst/>
                <a:latin typeface="-apple-system"/>
              </a:rPr>
              <a:t>”Utrymme ovanför text i sidfot”</a:t>
            </a:r>
            <a:endParaRPr lang="sv-SE" sz="1200" i="1" dirty="0">
              <a:solidFill>
                <a:srgbClr val="C00000"/>
              </a:solidFill>
            </a:endParaRP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6A7F5164-95F2-384B-D799-CB4A82BD27E3}"/>
              </a:ext>
            </a:extLst>
          </p:cNvPr>
          <p:cNvSpPr txBox="1"/>
          <p:nvPr/>
        </p:nvSpPr>
        <p:spPr>
          <a:xfrm>
            <a:off x="8862465" y="5491533"/>
            <a:ext cx="20457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200" b="0" i="1" dirty="0">
                <a:solidFill>
                  <a:srgbClr val="C00000"/>
                </a:solidFill>
                <a:effectLst/>
                <a:latin typeface="-apple-system"/>
              </a:rPr>
              <a:t>”Utrymme för sidfot”</a:t>
            </a:r>
            <a:endParaRPr lang="sv-SE" sz="1200" i="1" dirty="0">
              <a:solidFill>
                <a:srgbClr val="C00000"/>
              </a:solidFill>
            </a:endParaRP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4B57FD39-6B3E-0DD5-7848-7FD9AC304F2F}"/>
              </a:ext>
            </a:extLst>
          </p:cNvPr>
          <p:cNvSpPr txBox="1"/>
          <p:nvPr/>
        </p:nvSpPr>
        <p:spPr>
          <a:xfrm>
            <a:off x="2754025" y="5076309"/>
            <a:ext cx="324938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200" i="1" dirty="0">
                <a:solidFill>
                  <a:srgbClr val="C00000"/>
                </a:solidFill>
                <a:latin typeface="-apple-system"/>
              </a:rPr>
              <a:t>”</a:t>
            </a:r>
            <a:r>
              <a:rPr lang="sv-SE" sz="1200" b="0" i="1" dirty="0">
                <a:solidFill>
                  <a:srgbClr val="C00000"/>
                </a:solidFill>
                <a:effectLst/>
                <a:latin typeface="-apple-system"/>
              </a:rPr>
              <a:t>Utrymme ovanför beslutsfattare”</a:t>
            </a:r>
            <a:endParaRPr lang="sv-SE" sz="12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47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E5097407-EB37-2EE8-D0BC-88B95059A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Ladok för studenter</a:t>
            </a:r>
            <a:r>
              <a:rPr lang="sv-SE" dirty="0"/>
              <a:t>: Nu finns en ny undersida för utfärdade bevis, där man kan se detaljer och kurslista gällande det specifika beviset.	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1B25C9-A827-12E9-4323-D088982F3FCD}"/>
              </a:ext>
            </a:extLst>
          </p:cNvPr>
          <p:cNvSpPr txBox="1">
            <a:spLocks/>
          </p:cNvSpPr>
          <p:nvPr/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9820B6EC-74E7-009F-F241-8FB17E1405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464" y="2250822"/>
            <a:ext cx="5720561" cy="4039164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A8527405-C15F-6A59-34A1-E7C3210418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464" y="2233675"/>
            <a:ext cx="5763430" cy="405345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E7403A8-D37E-B16F-29CC-86A44296A0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08559" y="2238439"/>
            <a:ext cx="5739614" cy="4101085"/>
          </a:xfrm>
          <a:prstGeom prst="rect">
            <a:avLst/>
          </a:prstGeom>
        </p:spPr>
      </p:pic>
      <p:sp>
        <p:nvSpPr>
          <p:cNvPr id="9" name="Pil: nedåt 8">
            <a:extLst>
              <a:ext uri="{FF2B5EF4-FFF2-40B4-BE49-F238E27FC236}">
                <a16:creationId xmlns:a16="http://schemas.microsoft.com/office/drawing/2014/main" id="{29867CEB-9EF3-493A-F67D-06B16FD41067}"/>
              </a:ext>
            </a:extLst>
          </p:cNvPr>
          <p:cNvSpPr/>
          <p:nvPr/>
        </p:nvSpPr>
        <p:spPr>
          <a:xfrm rot="18900000">
            <a:off x="9093566" y="2235708"/>
            <a:ext cx="373845" cy="642761"/>
          </a:xfrm>
          <a:prstGeom prst="down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97FBB297-4A1D-9EE5-A5F6-C61AE8E2D14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08559" y="2236056"/>
            <a:ext cx="5730087" cy="4048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08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0FFC7E-D3EC-499F-9F8C-EA11B548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Viktiga rättningar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E86E8A-9A1D-4939-B245-D28795A65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-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50010316"/>
      </p:ext>
    </p:extLst>
  </p:cSld>
  <p:clrMapOvr>
    <a:masterClrMapping/>
  </p:clrMapOvr>
</p:sld>
</file>

<file path=ppt/theme/theme1.xml><?xml version="1.0" encoding="utf-8"?>
<a:theme xmlns:a="http://schemas.openxmlformats.org/drawingml/2006/main" name="Rubrik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19533</TotalTime>
  <Words>503</Words>
  <Application>Microsoft Office PowerPoint</Application>
  <PresentationFormat>Bredbild</PresentationFormat>
  <Paragraphs>93</Paragraphs>
  <Slides>15</Slides>
  <Notes>14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19" baseType="lpstr">
      <vt:lpstr>-apple-system</vt:lpstr>
      <vt:lpstr>Arial</vt:lpstr>
      <vt:lpstr>Calibri</vt:lpstr>
      <vt:lpstr>Rubriksidor</vt:lpstr>
      <vt:lpstr>PowerPoint-presentation</vt:lpstr>
      <vt:lpstr>Demo av version 2.30</vt:lpstr>
      <vt:lpstr>Detta kommer demonstreras</vt:lpstr>
      <vt:lpstr>Andra förbättringar</vt:lpstr>
      <vt:lpstr>Andra förbättringar</vt:lpstr>
      <vt:lpstr>Andra förbättringar</vt:lpstr>
      <vt:lpstr>Andra förbättringar</vt:lpstr>
      <vt:lpstr>Andra förbättringar</vt:lpstr>
      <vt:lpstr>Viktiga rättningar</vt:lpstr>
      <vt:lpstr>Nya / ändrade systemaktiviteter</vt:lpstr>
      <vt:lpstr>DEMO</vt:lpstr>
      <vt:lpstr>Bevakningar i utbildningsplanering</vt:lpstr>
      <vt:lpstr>Bevakningar i utbildningsplanering</vt:lpstr>
      <vt:lpstr>Individuell studieplan</vt:lpstr>
      <vt:lpstr>Examen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Sprintdemo</dc:title>
  <dc:creator>Microsoft Office User</dc:creator>
  <cp:lastModifiedBy>Klara Nordström</cp:lastModifiedBy>
  <cp:revision>1045</cp:revision>
  <dcterms:created xsi:type="dcterms:W3CDTF">2021-02-26T13:28:00Z</dcterms:created>
  <dcterms:modified xsi:type="dcterms:W3CDTF">2023-11-06T07:51:37Z</dcterms:modified>
</cp:coreProperties>
</file>