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4" r:id="rId2"/>
    <p:sldMasterId id="2147483660" r:id="rId3"/>
  </p:sldMasterIdLst>
  <p:notesMasterIdLst>
    <p:notesMasterId r:id="rId26"/>
  </p:notesMasterIdLst>
  <p:sldIdLst>
    <p:sldId id="257" r:id="rId4"/>
    <p:sldId id="259" r:id="rId5"/>
    <p:sldId id="272" r:id="rId6"/>
    <p:sldId id="260" r:id="rId7"/>
    <p:sldId id="258" r:id="rId8"/>
    <p:sldId id="261" r:id="rId9"/>
    <p:sldId id="262" r:id="rId10"/>
    <p:sldId id="264" r:id="rId11"/>
    <p:sldId id="265" r:id="rId12"/>
    <p:sldId id="266" r:id="rId13"/>
    <p:sldId id="267" r:id="rId14"/>
    <p:sldId id="269" r:id="rId15"/>
    <p:sldId id="268" r:id="rId16"/>
    <p:sldId id="273" r:id="rId17"/>
    <p:sldId id="271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BA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76013" autoAdjust="0"/>
  </p:normalViewPr>
  <p:slideViewPr>
    <p:cSldViewPr snapToGrid="0" snapToObjects="1">
      <p:cViewPr>
        <p:scale>
          <a:sx n="80" d="100"/>
          <a:sy n="80" d="100"/>
        </p:scale>
        <p:origin x="1146" y="18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2DDC2F-740E-4374-B0AE-79A76FA172F9}" type="datetimeFigureOut">
              <a:rPr lang="sv-SE" smtClean="0"/>
              <a:t>2023-10-23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83A37F-9BAB-4BE7-BCE8-BF3CFA91224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1964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C98679B-B54F-A643-B010-1017E81F6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972" y="1757864"/>
            <a:ext cx="8880042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6A8EB5A-AEA9-5341-B7DD-5A426C62D4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2972" y="4637589"/>
            <a:ext cx="7060867" cy="1500187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83BA3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6C1F7F9-6814-2C43-808E-EDE47956DD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6018" y="571893"/>
            <a:ext cx="2254599" cy="640890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4225402B-A6CF-B64E-8B71-B331088310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71103" y="3560957"/>
            <a:ext cx="8620896" cy="329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048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CDA568E9-8390-364D-A613-AF7AFB6DE2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6018" y="5853928"/>
            <a:ext cx="1744123" cy="495783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76B83064-9217-F94C-8BE1-AC05780857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80421" y="4903087"/>
            <a:ext cx="5111577" cy="1954911"/>
          </a:xfrm>
          <a:prstGeom prst="rect">
            <a:avLst/>
          </a:prstGeom>
        </p:spPr>
      </p:pic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E1A2F682-C09A-014E-9126-1288248554C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1998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07725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DA1CA630-10C6-844D-92B2-747A3820A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681038"/>
            <a:ext cx="10427677" cy="4854790"/>
          </a:xfrm>
        </p:spPr>
        <p:txBody>
          <a:bodyPr/>
          <a:lstStyle/>
          <a:p>
            <a:pPr lvl="0"/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485D7EF-95A7-9341-87B1-40214232BD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6018" y="5853928"/>
            <a:ext cx="1744123" cy="495783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522E51CE-F8A8-BD4F-AD5A-8243AC9DB21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80421" y="4903087"/>
            <a:ext cx="5111577" cy="195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047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9B365F4-9335-804D-AD02-B4AFA143D0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681037"/>
            <a:ext cx="5181600" cy="4854790"/>
          </a:xfrm>
        </p:spPr>
        <p:txBody>
          <a:bodyPr/>
          <a:lstStyle/>
          <a:p>
            <a:pPr lvl="0"/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2A7AF4A-2846-0840-959B-B7FBF0BCA2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681037"/>
            <a:ext cx="5181600" cy="4854790"/>
          </a:xfrm>
        </p:spPr>
        <p:txBody>
          <a:bodyPr/>
          <a:lstStyle/>
          <a:p>
            <a:pPr lvl="0"/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254BFD2-BFCF-1548-8B7D-7F9EE5DBE9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6018" y="5853928"/>
            <a:ext cx="1744123" cy="495783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BC2F6B5F-408D-FD47-A4B1-9DC39885734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80421" y="4903087"/>
            <a:ext cx="5111577" cy="195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7479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9B365F4-9335-804D-AD02-B4AFA143D0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681037"/>
            <a:ext cx="3323492" cy="4854790"/>
          </a:xfrm>
        </p:spPr>
        <p:txBody>
          <a:bodyPr/>
          <a:lstStyle/>
          <a:p>
            <a:pPr lvl="0"/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254BFD2-BFCF-1548-8B7D-7F9EE5DBE9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6018" y="5853928"/>
            <a:ext cx="1744123" cy="495783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BC2F6B5F-408D-FD47-A4B1-9DC39885734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80421" y="4903087"/>
            <a:ext cx="5111577" cy="1954911"/>
          </a:xfrm>
          <a:prstGeom prst="rect">
            <a:avLst/>
          </a:prstGeom>
        </p:spPr>
      </p:pic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E2C32532-1357-9F4B-A097-C425A80234E4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434254" y="681037"/>
            <a:ext cx="3323492" cy="4854790"/>
          </a:xfrm>
        </p:spPr>
        <p:txBody>
          <a:bodyPr/>
          <a:lstStyle/>
          <a:p>
            <a:pPr lvl="0"/>
            <a:endParaRPr lang="sv-SE" dirty="0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ABD89224-AC29-F54E-8A28-24086E7A688C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030308" y="681037"/>
            <a:ext cx="3323492" cy="4854790"/>
          </a:xfrm>
        </p:spPr>
        <p:txBody>
          <a:bodyPr/>
          <a:lstStyle/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39462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>
            <a:extLst>
              <a:ext uri="{FF2B5EF4-FFF2-40B4-BE49-F238E27FC236}">
                <a16:creationId xmlns:a16="http://schemas.microsoft.com/office/drawing/2014/main" id="{838A98FB-182F-824C-85B1-6991656E7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5599670" cy="72763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C5CE7D8C-8463-6D40-9976-1A16EB6B9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5682"/>
            <a:ext cx="5599670" cy="3900145"/>
          </a:xfrm>
        </p:spPr>
        <p:txBody>
          <a:bodyPr/>
          <a:lstStyle>
            <a:lvl1pPr marL="0" indent="0">
              <a:buNone/>
              <a:defRPr/>
            </a:lvl1pPr>
            <a:lvl2pPr marL="685800" indent="-22860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CDA568E9-8390-364D-A613-AF7AFB6DE2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6018" y="5853928"/>
            <a:ext cx="1744123" cy="495783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76B83064-9217-F94C-8BE1-AC05780857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80421" y="4903087"/>
            <a:ext cx="5111577" cy="1954911"/>
          </a:xfrm>
          <a:prstGeom prst="rect">
            <a:avLst/>
          </a:prstGeom>
        </p:spPr>
      </p:pic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E1A2F682-C09A-014E-9126-1288248554C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90486" y="0"/>
            <a:ext cx="4901512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40128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4EBFFC32-252D-804A-B2AE-737D5115F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6995984" cy="72763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DA1CA630-10C6-844D-92B2-747A3820A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5682"/>
            <a:ext cx="6995984" cy="390014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485D7EF-95A7-9341-87B1-40214232BD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6018" y="5853928"/>
            <a:ext cx="1744123" cy="495783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522E51CE-F8A8-BD4F-AD5A-8243AC9DB21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80421" y="4903087"/>
            <a:ext cx="5111577" cy="195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500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E4C2037-889A-AE41-A44E-78FAD167E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3449"/>
            <a:ext cx="10515600" cy="389237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41020CCC-0010-E342-9C88-2356FB6CA7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6018" y="5853928"/>
            <a:ext cx="1744123" cy="495783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67339096-64E1-604B-B1CA-9C02AA7E24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80421" y="4903087"/>
            <a:ext cx="5111577" cy="1954911"/>
          </a:xfrm>
          <a:prstGeom prst="rect">
            <a:avLst/>
          </a:prstGeom>
        </p:spPr>
      </p:pic>
      <p:sp>
        <p:nvSpPr>
          <p:cNvPr id="10" name="Rubrik 1">
            <a:extLst>
              <a:ext uri="{FF2B5EF4-FFF2-40B4-BE49-F238E27FC236}">
                <a16:creationId xmlns:a16="http://schemas.microsoft.com/office/drawing/2014/main" id="{B4AC2F1C-13F0-0E40-8079-AA162379D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81037"/>
            <a:ext cx="10515599" cy="72763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697558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ACC14CD-CE4A-CE4C-8DA0-C6903765C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72763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9B365F4-9335-804D-AD02-B4AFA143D0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43449"/>
            <a:ext cx="5181600" cy="389237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2A7AF4A-2846-0840-959B-B7FBF0BCA2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43449"/>
            <a:ext cx="5181600" cy="389237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254BFD2-BFCF-1548-8B7D-7F9EE5DBE9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6018" y="5853928"/>
            <a:ext cx="1744123" cy="495783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BC2F6B5F-408D-FD47-A4B1-9DC39885734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80421" y="4903087"/>
            <a:ext cx="5111577" cy="195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310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C5CE7D8C-8463-6D40-9976-1A16EB6B9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26832"/>
            <a:ext cx="5599670" cy="4808996"/>
          </a:xfrm>
        </p:spPr>
        <p:txBody>
          <a:bodyPr/>
          <a:lstStyle>
            <a:lvl1pPr marL="0" indent="0">
              <a:buNone/>
              <a:defRPr/>
            </a:lvl1pPr>
            <a:lvl2pPr marL="685800" indent="-22860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CDA568E9-8390-364D-A613-AF7AFB6DE2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6018" y="5853928"/>
            <a:ext cx="1744123" cy="495783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76B83064-9217-F94C-8BE1-AC05780857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80421" y="4903087"/>
            <a:ext cx="5111577" cy="1954911"/>
          </a:xfrm>
          <a:prstGeom prst="rect">
            <a:avLst/>
          </a:prstGeom>
        </p:spPr>
      </p:pic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E1A2F682-C09A-014E-9126-1288248554C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90486" y="0"/>
            <a:ext cx="4901512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52719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DA1CA630-10C6-844D-92B2-747A3820A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1038"/>
            <a:ext cx="6995984" cy="485479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485D7EF-95A7-9341-87B1-40214232BD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6018" y="5853928"/>
            <a:ext cx="1744123" cy="495783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522E51CE-F8A8-BD4F-AD5A-8243AC9DB21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80421" y="4903087"/>
            <a:ext cx="5111577" cy="195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462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E4C2037-889A-AE41-A44E-78FAD167E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1037"/>
            <a:ext cx="10515600" cy="485479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41020CCC-0010-E342-9C88-2356FB6CA7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6018" y="5853928"/>
            <a:ext cx="1744123" cy="495783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67339096-64E1-604B-B1CA-9C02AA7E24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80421" y="4903087"/>
            <a:ext cx="5111577" cy="195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711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9B365F4-9335-804D-AD02-B4AFA143D0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681037"/>
            <a:ext cx="5181600" cy="485479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2A7AF4A-2846-0840-959B-B7FBF0BCA2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681037"/>
            <a:ext cx="5181600" cy="485479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254BFD2-BFCF-1548-8B7D-7F9EE5DBE9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6018" y="5853928"/>
            <a:ext cx="1744123" cy="495783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BC2F6B5F-408D-FD47-A4B1-9DC39885734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80421" y="4903087"/>
            <a:ext cx="5111577" cy="195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487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CCB133C-2033-3345-A558-7A285E9A2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F97A962-2584-BA49-9D47-3305C08690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30319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3" r:id="rId3"/>
    <p:sldLayoutId id="2147483650" r:id="rId4"/>
    <p:sldLayoutId id="214748365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CCB133C-2033-3345-A558-7A285E9A2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F97A962-2584-BA49-9D47-3305C08690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343303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CCB133C-2033-3345-A558-7A285E9A2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F97A962-2584-BA49-9D47-3305C08690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498927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2C774F7-3019-5C45-A23F-88D15036D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Utbudsomgång /</a:t>
            </a:r>
            <a:br>
              <a:rPr lang="sv-SE" dirty="0"/>
            </a:br>
            <a:r>
              <a:rPr lang="sv-SE" dirty="0"/>
              <a:t>Tematräff 2 / </a:t>
            </a:r>
            <a:br>
              <a:rPr lang="sv-SE" dirty="0"/>
            </a:br>
            <a:r>
              <a:rPr lang="sv-SE" dirty="0"/>
              <a:t>Skisser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B56BA64-F3B5-D546-9024-60189949AD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2023-10-19</a:t>
            </a:r>
          </a:p>
        </p:txBody>
      </p:sp>
    </p:spTree>
    <p:extLst>
      <p:ext uri="{BB962C8B-B14F-4D97-AF65-F5344CB8AC3E}">
        <p14:creationId xmlns:p14="http://schemas.microsoft.com/office/powerpoint/2010/main" val="922104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93F4ED1-0604-B0D9-9477-B97D5D9D5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52673"/>
          </a:xfrm>
          <a:solidFill>
            <a:srgbClr val="83BA32"/>
          </a:solidFill>
        </p:spPr>
        <p:txBody>
          <a:bodyPr/>
          <a:lstStyle/>
          <a:p>
            <a:r>
              <a:rPr lang="sv-SE" sz="2000" b="0" dirty="0">
                <a:solidFill>
                  <a:schemeClr val="bg1">
                    <a:lumMod val="95000"/>
                  </a:schemeClr>
                </a:solidFill>
              </a:rPr>
              <a:t>Central handläggare kan ändra per attribut om det ska kopieras eller ej, anges per tillfälle eller fast värde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33BE93FC-93CE-2416-A715-7E35B45679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1643"/>
          <a:stretch/>
        </p:blipFill>
        <p:spPr>
          <a:xfrm>
            <a:off x="0" y="452672"/>
            <a:ext cx="12174474" cy="640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373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93F4ED1-0604-B0D9-9477-B97D5D9D5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52673"/>
          </a:xfrm>
          <a:solidFill>
            <a:srgbClr val="83BA32"/>
          </a:solidFill>
        </p:spPr>
        <p:txBody>
          <a:bodyPr/>
          <a:lstStyle/>
          <a:p>
            <a:r>
              <a:rPr lang="sv-SE" sz="2000" b="0" dirty="0">
                <a:solidFill>
                  <a:schemeClr val="bg1">
                    <a:lumMod val="95000"/>
                  </a:schemeClr>
                </a:solidFill>
              </a:rPr>
              <a:t>I den här fliken </a:t>
            </a:r>
            <a:r>
              <a:rPr lang="sv-SE" sz="2000" dirty="0">
                <a:solidFill>
                  <a:schemeClr val="bg1">
                    <a:lumMod val="95000"/>
                  </a:schemeClr>
                </a:solidFill>
              </a:rPr>
              <a:t>Underlag</a:t>
            </a:r>
            <a:r>
              <a:rPr lang="sv-SE" sz="2000" b="0" dirty="0">
                <a:solidFill>
                  <a:schemeClr val="bg1">
                    <a:lumMod val="95000"/>
                  </a:schemeClr>
                </a:solidFill>
              </a:rPr>
              <a:t> så definieras vilka tillfällen som ska användas som underlag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D8F5745B-D67B-0919-3B8D-E283729F65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719"/>
          <a:stretch/>
        </p:blipFill>
        <p:spPr>
          <a:xfrm>
            <a:off x="0" y="452673"/>
            <a:ext cx="12169578" cy="640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270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93F4ED1-0604-B0D9-9477-B97D5D9D5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52673"/>
          </a:xfrm>
          <a:solidFill>
            <a:srgbClr val="83BA32"/>
          </a:solidFill>
        </p:spPr>
        <p:txBody>
          <a:bodyPr/>
          <a:lstStyle/>
          <a:p>
            <a:r>
              <a:rPr lang="sv-SE" sz="2000" b="0" dirty="0">
                <a:solidFill>
                  <a:schemeClr val="bg1">
                    <a:lumMod val="95000"/>
                  </a:schemeClr>
                </a:solidFill>
              </a:rPr>
              <a:t>Central handläggare väljer tillfällena i utbudsomgången HT2023 att använda som underlag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B82FD64-D81C-FA58-89F6-A09ACE3055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732"/>
          <a:stretch/>
        </p:blipFill>
        <p:spPr>
          <a:xfrm>
            <a:off x="-1" y="452673"/>
            <a:ext cx="12185415" cy="640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775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93F4ED1-0604-B0D9-9477-B97D5D9D5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52673"/>
          </a:xfrm>
          <a:solidFill>
            <a:srgbClr val="83BA32"/>
          </a:solidFill>
        </p:spPr>
        <p:txBody>
          <a:bodyPr/>
          <a:lstStyle/>
          <a:p>
            <a:r>
              <a:rPr lang="sv-SE" sz="2000" b="0" dirty="0">
                <a:solidFill>
                  <a:schemeClr val="bg1">
                    <a:lumMod val="95000"/>
                  </a:schemeClr>
                </a:solidFill>
              </a:rPr>
              <a:t>Central handläggare anger nu att hon är färdig med sin del av processen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19CB9A73-6EB8-A7B2-311B-6F9AA98926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397"/>
          <a:stretch/>
        </p:blipFill>
        <p:spPr>
          <a:xfrm>
            <a:off x="0" y="452673"/>
            <a:ext cx="12180909" cy="640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010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C796EC04-563C-7D0B-2FCD-69CDD2E0E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5400" dirty="0"/>
              <a:t>2. Institutionshandläggare lägger in alla tillfällen som ska vara med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DCD1C038-FA53-E561-F938-5632E3A07D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dirty="0"/>
              <a:t>Denna process och dess behörighet är helt konfigurerbar. Detta är endast ett exempel</a:t>
            </a:r>
          </a:p>
        </p:txBody>
      </p:sp>
    </p:spTree>
    <p:extLst>
      <p:ext uri="{BB962C8B-B14F-4D97-AF65-F5344CB8AC3E}">
        <p14:creationId xmlns:p14="http://schemas.microsoft.com/office/powerpoint/2010/main" val="1863790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93F4ED1-0604-B0D9-9477-B97D5D9D5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52673"/>
          </a:xfrm>
          <a:solidFill>
            <a:srgbClr val="83BA32"/>
          </a:solidFill>
        </p:spPr>
        <p:txBody>
          <a:bodyPr/>
          <a:lstStyle/>
          <a:p>
            <a:r>
              <a:rPr lang="sv-SE" sz="2000" b="0" dirty="0">
                <a:solidFill>
                  <a:schemeClr val="bg1">
                    <a:lumMod val="95000"/>
                  </a:schemeClr>
                </a:solidFill>
              </a:rPr>
              <a:t>Handläggaren på Datavetenskapliga institutionen väljer vilka underlag som hon ska arbeta vidare med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94436789-1517-9E26-FED6-3988A25F79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4143"/>
          <a:stretch/>
        </p:blipFill>
        <p:spPr>
          <a:xfrm>
            <a:off x="-1" y="452672"/>
            <a:ext cx="12191444" cy="6405328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E3AD4DC7-6BF4-1221-8980-3BF91ED9232E}"/>
              </a:ext>
            </a:extLst>
          </p:cNvPr>
          <p:cNvSpPr/>
          <p:nvPr/>
        </p:nvSpPr>
        <p:spPr>
          <a:xfrm>
            <a:off x="8338242" y="1595196"/>
            <a:ext cx="2237516" cy="1557078"/>
          </a:xfrm>
          <a:custGeom>
            <a:avLst/>
            <a:gdLst>
              <a:gd name="connsiteX0" fmla="*/ 0 w 2237516"/>
              <a:gd name="connsiteY0" fmla="*/ 0 h 1557078"/>
              <a:gd name="connsiteX1" fmla="*/ 514629 w 2237516"/>
              <a:gd name="connsiteY1" fmla="*/ 0 h 1557078"/>
              <a:gd name="connsiteX2" fmla="*/ 1118758 w 2237516"/>
              <a:gd name="connsiteY2" fmla="*/ 0 h 1557078"/>
              <a:gd name="connsiteX3" fmla="*/ 1700512 w 2237516"/>
              <a:gd name="connsiteY3" fmla="*/ 0 h 1557078"/>
              <a:gd name="connsiteX4" fmla="*/ 2237516 w 2237516"/>
              <a:gd name="connsiteY4" fmla="*/ 0 h 1557078"/>
              <a:gd name="connsiteX5" fmla="*/ 2237516 w 2237516"/>
              <a:gd name="connsiteY5" fmla="*/ 534597 h 1557078"/>
              <a:gd name="connsiteX6" fmla="*/ 2237516 w 2237516"/>
              <a:gd name="connsiteY6" fmla="*/ 1053623 h 1557078"/>
              <a:gd name="connsiteX7" fmla="*/ 2237516 w 2237516"/>
              <a:gd name="connsiteY7" fmla="*/ 1557078 h 1557078"/>
              <a:gd name="connsiteX8" fmla="*/ 1745262 w 2237516"/>
              <a:gd name="connsiteY8" fmla="*/ 1557078 h 1557078"/>
              <a:gd name="connsiteX9" fmla="*/ 1141133 w 2237516"/>
              <a:gd name="connsiteY9" fmla="*/ 1557078 h 1557078"/>
              <a:gd name="connsiteX10" fmla="*/ 604129 w 2237516"/>
              <a:gd name="connsiteY10" fmla="*/ 1557078 h 1557078"/>
              <a:gd name="connsiteX11" fmla="*/ 0 w 2237516"/>
              <a:gd name="connsiteY11" fmla="*/ 1557078 h 1557078"/>
              <a:gd name="connsiteX12" fmla="*/ 0 w 2237516"/>
              <a:gd name="connsiteY12" fmla="*/ 1006910 h 1557078"/>
              <a:gd name="connsiteX13" fmla="*/ 0 w 2237516"/>
              <a:gd name="connsiteY13" fmla="*/ 519026 h 1557078"/>
              <a:gd name="connsiteX14" fmla="*/ 0 w 2237516"/>
              <a:gd name="connsiteY14" fmla="*/ 0 h 1557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37516" h="1557078" extrusionOk="0">
                <a:moveTo>
                  <a:pt x="0" y="0"/>
                </a:moveTo>
                <a:cubicBezTo>
                  <a:pt x="181968" y="-23846"/>
                  <a:pt x="360711" y="25595"/>
                  <a:pt x="514629" y="0"/>
                </a:cubicBezTo>
                <a:cubicBezTo>
                  <a:pt x="668547" y="-25595"/>
                  <a:pt x="969664" y="17311"/>
                  <a:pt x="1118758" y="0"/>
                </a:cubicBezTo>
                <a:cubicBezTo>
                  <a:pt x="1267852" y="-17311"/>
                  <a:pt x="1560797" y="6551"/>
                  <a:pt x="1700512" y="0"/>
                </a:cubicBezTo>
                <a:cubicBezTo>
                  <a:pt x="1840227" y="-6551"/>
                  <a:pt x="2128002" y="-6003"/>
                  <a:pt x="2237516" y="0"/>
                </a:cubicBezTo>
                <a:cubicBezTo>
                  <a:pt x="2242075" y="172446"/>
                  <a:pt x="2238685" y="418941"/>
                  <a:pt x="2237516" y="534597"/>
                </a:cubicBezTo>
                <a:cubicBezTo>
                  <a:pt x="2236347" y="650253"/>
                  <a:pt x="2252241" y="847011"/>
                  <a:pt x="2237516" y="1053623"/>
                </a:cubicBezTo>
                <a:cubicBezTo>
                  <a:pt x="2222791" y="1260235"/>
                  <a:pt x="2249016" y="1422633"/>
                  <a:pt x="2237516" y="1557078"/>
                </a:cubicBezTo>
                <a:cubicBezTo>
                  <a:pt x="2043480" y="1556248"/>
                  <a:pt x="1952955" y="1580521"/>
                  <a:pt x="1745262" y="1557078"/>
                </a:cubicBezTo>
                <a:cubicBezTo>
                  <a:pt x="1537569" y="1533635"/>
                  <a:pt x="1274574" y="1544967"/>
                  <a:pt x="1141133" y="1557078"/>
                </a:cubicBezTo>
                <a:cubicBezTo>
                  <a:pt x="1007692" y="1569189"/>
                  <a:pt x="764283" y="1568734"/>
                  <a:pt x="604129" y="1557078"/>
                </a:cubicBezTo>
                <a:cubicBezTo>
                  <a:pt x="443975" y="1545422"/>
                  <a:pt x="202310" y="1581792"/>
                  <a:pt x="0" y="1557078"/>
                </a:cubicBezTo>
                <a:cubicBezTo>
                  <a:pt x="8418" y="1333262"/>
                  <a:pt x="17737" y="1259218"/>
                  <a:pt x="0" y="1006910"/>
                </a:cubicBezTo>
                <a:cubicBezTo>
                  <a:pt x="-17737" y="754602"/>
                  <a:pt x="16251" y="751213"/>
                  <a:pt x="0" y="519026"/>
                </a:cubicBezTo>
                <a:cubicBezTo>
                  <a:pt x="-16251" y="286839"/>
                  <a:pt x="3691" y="189785"/>
                  <a:pt x="0" y="0"/>
                </a:cubicBezTo>
                <a:close/>
              </a:path>
            </a:pathLst>
          </a:custGeom>
          <a:noFill/>
          <a:ln w="28575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36898205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84084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93F4ED1-0604-B0D9-9477-B97D5D9D5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52673"/>
          </a:xfrm>
          <a:solidFill>
            <a:srgbClr val="83BA32"/>
          </a:solidFill>
        </p:spPr>
        <p:txBody>
          <a:bodyPr/>
          <a:lstStyle/>
          <a:p>
            <a:r>
              <a:rPr lang="sv-SE" sz="2000" b="0" dirty="0">
                <a:solidFill>
                  <a:schemeClr val="bg1">
                    <a:lumMod val="95000"/>
                  </a:schemeClr>
                </a:solidFill>
              </a:rPr>
              <a:t>Ladok identifierar vilka start och slut-datum som finns i underlag. Handläggaren översätter dem till HT2024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602F23F-9C87-A064-9D14-DDF88D99BB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492" b="25883"/>
          <a:stretch/>
        </p:blipFill>
        <p:spPr>
          <a:xfrm>
            <a:off x="0" y="445169"/>
            <a:ext cx="12198248" cy="6412831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F79718B0-D431-161D-75D7-B6D7F5F2EC4B}"/>
              </a:ext>
            </a:extLst>
          </p:cNvPr>
          <p:cNvSpPr/>
          <p:nvPr/>
        </p:nvSpPr>
        <p:spPr>
          <a:xfrm>
            <a:off x="6990705" y="2118569"/>
            <a:ext cx="2237516" cy="1021673"/>
          </a:xfrm>
          <a:custGeom>
            <a:avLst/>
            <a:gdLst>
              <a:gd name="connsiteX0" fmla="*/ 0 w 2237516"/>
              <a:gd name="connsiteY0" fmla="*/ 0 h 1021673"/>
              <a:gd name="connsiteX1" fmla="*/ 514629 w 2237516"/>
              <a:gd name="connsiteY1" fmla="*/ 0 h 1021673"/>
              <a:gd name="connsiteX2" fmla="*/ 1118758 w 2237516"/>
              <a:gd name="connsiteY2" fmla="*/ 0 h 1021673"/>
              <a:gd name="connsiteX3" fmla="*/ 1700512 w 2237516"/>
              <a:gd name="connsiteY3" fmla="*/ 0 h 1021673"/>
              <a:gd name="connsiteX4" fmla="*/ 2237516 w 2237516"/>
              <a:gd name="connsiteY4" fmla="*/ 0 h 1021673"/>
              <a:gd name="connsiteX5" fmla="*/ 2237516 w 2237516"/>
              <a:gd name="connsiteY5" fmla="*/ 521053 h 1021673"/>
              <a:gd name="connsiteX6" fmla="*/ 2237516 w 2237516"/>
              <a:gd name="connsiteY6" fmla="*/ 1021673 h 1021673"/>
              <a:gd name="connsiteX7" fmla="*/ 1633387 w 2237516"/>
              <a:gd name="connsiteY7" fmla="*/ 1021673 h 1021673"/>
              <a:gd name="connsiteX8" fmla="*/ 1029257 w 2237516"/>
              <a:gd name="connsiteY8" fmla="*/ 1021673 h 1021673"/>
              <a:gd name="connsiteX9" fmla="*/ 0 w 2237516"/>
              <a:gd name="connsiteY9" fmla="*/ 1021673 h 1021673"/>
              <a:gd name="connsiteX10" fmla="*/ 0 w 2237516"/>
              <a:gd name="connsiteY10" fmla="*/ 521053 h 1021673"/>
              <a:gd name="connsiteX11" fmla="*/ 0 w 2237516"/>
              <a:gd name="connsiteY11" fmla="*/ 0 h 1021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37516" h="1021673" extrusionOk="0">
                <a:moveTo>
                  <a:pt x="0" y="0"/>
                </a:moveTo>
                <a:cubicBezTo>
                  <a:pt x="181968" y="-23846"/>
                  <a:pt x="360711" y="25595"/>
                  <a:pt x="514629" y="0"/>
                </a:cubicBezTo>
                <a:cubicBezTo>
                  <a:pt x="668547" y="-25595"/>
                  <a:pt x="969664" y="17311"/>
                  <a:pt x="1118758" y="0"/>
                </a:cubicBezTo>
                <a:cubicBezTo>
                  <a:pt x="1267852" y="-17311"/>
                  <a:pt x="1560797" y="6551"/>
                  <a:pt x="1700512" y="0"/>
                </a:cubicBezTo>
                <a:cubicBezTo>
                  <a:pt x="1840227" y="-6551"/>
                  <a:pt x="2128002" y="-6003"/>
                  <a:pt x="2237516" y="0"/>
                </a:cubicBezTo>
                <a:cubicBezTo>
                  <a:pt x="2260099" y="244471"/>
                  <a:pt x="2234290" y="301605"/>
                  <a:pt x="2237516" y="521053"/>
                </a:cubicBezTo>
                <a:cubicBezTo>
                  <a:pt x="2240742" y="740501"/>
                  <a:pt x="2239781" y="868328"/>
                  <a:pt x="2237516" y="1021673"/>
                </a:cubicBezTo>
                <a:cubicBezTo>
                  <a:pt x="2087879" y="1049324"/>
                  <a:pt x="1924392" y="1046132"/>
                  <a:pt x="1633387" y="1021673"/>
                </a:cubicBezTo>
                <a:cubicBezTo>
                  <a:pt x="1342382" y="997214"/>
                  <a:pt x="1162294" y="1035076"/>
                  <a:pt x="1029257" y="1021673"/>
                </a:cubicBezTo>
                <a:cubicBezTo>
                  <a:pt x="896220" y="1008271"/>
                  <a:pt x="493557" y="1024452"/>
                  <a:pt x="0" y="1021673"/>
                </a:cubicBezTo>
                <a:cubicBezTo>
                  <a:pt x="24242" y="857642"/>
                  <a:pt x="6283" y="621367"/>
                  <a:pt x="0" y="521053"/>
                </a:cubicBezTo>
                <a:cubicBezTo>
                  <a:pt x="-6283" y="420739"/>
                  <a:pt x="13136" y="248779"/>
                  <a:pt x="0" y="0"/>
                </a:cubicBezTo>
                <a:close/>
              </a:path>
            </a:pathLst>
          </a:custGeom>
          <a:noFill/>
          <a:ln w="28575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36898205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76426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39CC2CC0-0D84-DAEE-07E8-EAF64271E1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7507"/>
          <a:stretch/>
        </p:blipFill>
        <p:spPr>
          <a:xfrm>
            <a:off x="0" y="452673"/>
            <a:ext cx="12193614" cy="6405327"/>
          </a:xfrm>
          <a:prstGeom prst="rect">
            <a:avLst/>
          </a:prstGeom>
        </p:spPr>
      </p:pic>
      <p:sp>
        <p:nvSpPr>
          <p:cNvPr id="5" name="Rubrik 4">
            <a:extLst>
              <a:ext uri="{FF2B5EF4-FFF2-40B4-BE49-F238E27FC236}">
                <a16:creationId xmlns:a16="http://schemas.microsoft.com/office/drawing/2014/main" id="{993F4ED1-0604-B0D9-9477-B97D5D9D5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52673"/>
          </a:xfrm>
          <a:solidFill>
            <a:srgbClr val="83BA32"/>
          </a:solidFill>
        </p:spPr>
        <p:txBody>
          <a:bodyPr/>
          <a:lstStyle/>
          <a:p>
            <a:r>
              <a:rPr lang="sv-SE" sz="2000" b="0" dirty="0">
                <a:solidFill>
                  <a:schemeClr val="bg1">
                    <a:lumMod val="95000"/>
                  </a:schemeClr>
                </a:solidFill>
              </a:rPr>
              <a:t>Handläggaren anger att hon kommer att uppdatera förslag som kopieras till korrekt kursversion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79718B0-D431-161D-75D7-B6D7F5F2EC4B}"/>
              </a:ext>
            </a:extLst>
          </p:cNvPr>
          <p:cNvSpPr/>
          <p:nvPr/>
        </p:nvSpPr>
        <p:spPr>
          <a:xfrm>
            <a:off x="3284978" y="1607732"/>
            <a:ext cx="4294917" cy="1111405"/>
          </a:xfrm>
          <a:custGeom>
            <a:avLst/>
            <a:gdLst>
              <a:gd name="connsiteX0" fmla="*/ 0 w 4294917"/>
              <a:gd name="connsiteY0" fmla="*/ 0 h 1111405"/>
              <a:gd name="connsiteX1" fmla="*/ 527661 w 4294917"/>
              <a:gd name="connsiteY1" fmla="*/ 0 h 1111405"/>
              <a:gd name="connsiteX2" fmla="*/ 1227119 w 4294917"/>
              <a:gd name="connsiteY2" fmla="*/ 0 h 1111405"/>
              <a:gd name="connsiteX3" fmla="*/ 1883628 w 4294917"/>
              <a:gd name="connsiteY3" fmla="*/ 0 h 1111405"/>
              <a:gd name="connsiteX4" fmla="*/ 2368340 w 4294917"/>
              <a:gd name="connsiteY4" fmla="*/ 0 h 1111405"/>
              <a:gd name="connsiteX5" fmla="*/ 3024849 w 4294917"/>
              <a:gd name="connsiteY5" fmla="*/ 0 h 1111405"/>
              <a:gd name="connsiteX6" fmla="*/ 3638408 w 4294917"/>
              <a:gd name="connsiteY6" fmla="*/ 0 h 1111405"/>
              <a:gd name="connsiteX7" fmla="*/ 4294917 w 4294917"/>
              <a:gd name="connsiteY7" fmla="*/ 0 h 1111405"/>
              <a:gd name="connsiteX8" fmla="*/ 4294917 w 4294917"/>
              <a:gd name="connsiteY8" fmla="*/ 566817 h 1111405"/>
              <a:gd name="connsiteX9" fmla="*/ 4294917 w 4294917"/>
              <a:gd name="connsiteY9" fmla="*/ 1111405 h 1111405"/>
              <a:gd name="connsiteX10" fmla="*/ 3767256 w 4294917"/>
              <a:gd name="connsiteY10" fmla="*/ 1111405 h 1111405"/>
              <a:gd name="connsiteX11" fmla="*/ 3067798 w 4294917"/>
              <a:gd name="connsiteY11" fmla="*/ 1111405 h 1111405"/>
              <a:gd name="connsiteX12" fmla="*/ 2368340 w 4294917"/>
              <a:gd name="connsiteY12" fmla="*/ 1111405 h 1111405"/>
              <a:gd name="connsiteX13" fmla="*/ 1797730 w 4294917"/>
              <a:gd name="connsiteY13" fmla="*/ 1111405 h 1111405"/>
              <a:gd name="connsiteX14" fmla="*/ 1270068 w 4294917"/>
              <a:gd name="connsiteY14" fmla="*/ 1111405 h 1111405"/>
              <a:gd name="connsiteX15" fmla="*/ 699458 w 4294917"/>
              <a:gd name="connsiteY15" fmla="*/ 1111405 h 1111405"/>
              <a:gd name="connsiteX16" fmla="*/ 0 w 4294917"/>
              <a:gd name="connsiteY16" fmla="*/ 1111405 h 1111405"/>
              <a:gd name="connsiteX17" fmla="*/ 0 w 4294917"/>
              <a:gd name="connsiteY17" fmla="*/ 589045 h 1111405"/>
              <a:gd name="connsiteX18" fmla="*/ 0 w 4294917"/>
              <a:gd name="connsiteY18" fmla="*/ 0 h 1111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294917" h="1111405" extrusionOk="0">
                <a:moveTo>
                  <a:pt x="0" y="0"/>
                </a:moveTo>
                <a:cubicBezTo>
                  <a:pt x="161293" y="11005"/>
                  <a:pt x="267410" y="-3649"/>
                  <a:pt x="527661" y="0"/>
                </a:cubicBezTo>
                <a:cubicBezTo>
                  <a:pt x="787912" y="3649"/>
                  <a:pt x="976797" y="-33848"/>
                  <a:pt x="1227119" y="0"/>
                </a:cubicBezTo>
                <a:cubicBezTo>
                  <a:pt x="1477441" y="33848"/>
                  <a:pt x="1575137" y="27308"/>
                  <a:pt x="1883628" y="0"/>
                </a:cubicBezTo>
                <a:cubicBezTo>
                  <a:pt x="2192119" y="-27308"/>
                  <a:pt x="2159363" y="-18277"/>
                  <a:pt x="2368340" y="0"/>
                </a:cubicBezTo>
                <a:cubicBezTo>
                  <a:pt x="2577317" y="18277"/>
                  <a:pt x="2861815" y="5687"/>
                  <a:pt x="3024849" y="0"/>
                </a:cubicBezTo>
                <a:cubicBezTo>
                  <a:pt x="3187883" y="-5687"/>
                  <a:pt x="3436546" y="23625"/>
                  <a:pt x="3638408" y="0"/>
                </a:cubicBezTo>
                <a:cubicBezTo>
                  <a:pt x="3840270" y="-23625"/>
                  <a:pt x="4017794" y="-249"/>
                  <a:pt x="4294917" y="0"/>
                </a:cubicBezTo>
                <a:cubicBezTo>
                  <a:pt x="4289431" y="178674"/>
                  <a:pt x="4306445" y="424114"/>
                  <a:pt x="4294917" y="566817"/>
                </a:cubicBezTo>
                <a:cubicBezTo>
                  <a:pt x="4283389" y="709520"/>
                  <a:pt x="4309725" y="947225"/>
                  <a:pt x="4294917" y="1111405"/>
                </a:cubicBezTo>
                <a:cubicBezTo>
                  <a:pt x="4176902" y="1128004"/>
                  <a:pt x="3958668" y="1127533"/>
                  <a:pt x="3767256" y="1111405"/>
                </a:cubicBezTo>
                <a:cubicBezTo>
                  <a:pt x="3575844" y="1095277"/>
                  <a:pt x="3276483" y="1131374"/>
                  <a:pt x="3067798" y="1111405"/>
                </a:cubicBezTo>
                <a:cubicBezTo>
                  <a:pt x="2859113" y="1091436"/>
                  <a:pt x="2567933" y="1119912"/>
                  <a:pt x="2368340" y="1111405"/>
                </a:cubicBezTo>
                <a:cubicBezTo>
                  <a:pt x="2168747" y="1102898"/>
                  <a:pt x="1959627" y="1089283"/>
                  <a:pt x="1797730" y="1111405"/>
                </a:cubicBezTo>
                <a:cubicBezTo>
                  <a:pt x="1635833" y="1133528"/>
                  <a:pt x="1442312" y="1099832"/>
                  <a:pt x="1270068" y="1111405"/>
                </a:cubicBezTo>
                <a:cubicBezTo>
                  <a:pt x="1097824" y="1122978"/>
                  <a:pt x="856298" y="1109627"/>
                  <a:pt x="699458" y="1111405"/>
                </a:cubicBezTo>
                <a:cubicBezTo>
                  <a:pt x="542618" y="1113184"/>
                  <a:pt x="179146" y="1130872"/>
                  <a:pt x="0" y="1111405"/>
                </a:cubicBezTo>
                <a:cubicBezTo>
                  <a:pt x="25424" y="866684"/>
                  <a:pt x="23444" y="741413"/>
                  <a:pt x="0" y="589045"/>
                </a:cubicBezTo>
                <a:cubicBezTo>
                  <a:pt x="-23444" y="436677"/>
                  <a:pt x="-3403" y="275369"/>
                  <a:pt x="0" y="0"/>
                </a:cubicBezTo>
                <a:close/>
              </a:path>
            </a:pathLst>
          </a:custGeom>
          <a:noFill/>
          <a:ln w="28575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36898205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32522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93F4ED1-0604-B0D9-9477-B97D5D9D5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52673"/>
          </a:xfrm>
          <a:solidFill>
            <a:srgbClr val="83BA32"/>
          </a:solidFill>
        </p:spPr>
        <p:txBody>
          <a:bodyPr/>
          <a:lstStyle/>
          <a:p>
            <a:r>
              <a:rPr lang="sv-SE" sz="2000" b="0" dirty="0">
                <a:solidFill>
                  <a:schemeClr val="bg1">
                    <a:lumMod val="95000"/>
                  </a:schemeClr>
                </a:solidFill>
              </a:rPr>
              <a:t>I fliken </a:t>
            </a:r>
            <a:r>
              <a:rPr lang="sv-SE" sz="2000" dirty="0">
                <a:solidFill>
                  <a:schemeClr val="bg1">
                    <a:lumMod val="95000"/>
                  </a:schemeClr>
                </a:solidFill>
              </a:rPr>
              <a:t>Förslag</a:t>
            </a:r>
            <a:r>
              <a:rPr lang="sv-SE" sz="2000" b="0" dirty="0">
                <a:solidFill>
                  <a:schemeClr val="bg1">
                    <a:lumMod val="95000"/>
                  </a:schemeClr>
                </a:solidFill>
              </a:rPr>
              <a:t> kan handläggaren arbeta med förslagen innan hon skapar tillfällen i status ”Utkast”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CAAAAB12-9CC4-73D6-CB67-862354AEA2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7899"/>
          <a:stretch/>
        </p:blipFill>
        <p:spPr>
          <a:xfrm>
            <a:off x="0" y="452673"/>
            <a:ext cx="12211078" cy="640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270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58583232-ED4A-F376-D852-ACC12CF2B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2673"/>
            <a:ext cx="12192000" cy="6146173"/>
          </a:xfrm>
          <a:prstGeom prst="rect">
            <a:avLst/>
          </a:prstGeom>
        </p:spPr>
      </p:pic>
      <p:sp>
        <p:nvSpPr>
          <p:cNvPr id="5" name="Rubrik 4">
            <a:extLst>
              <a:ext uri="{FF2B5EF4-FFF2-40B4-BE49-F238E27FC236}">
                <a16:creationId xmlns:a16="http://schemas.microsoft.com/office/drawing/2014/main" id="{993F4ED1-0604-B0D9-9477-B97D5D9D5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52673"/>
          </a:xfrm>
          <a:solidFill>
            <a:srgbClr val="83BA32"/>
          </a:solidFill>
        </p:spPr>
        <p:txBody>
          <a:bodyPr/>
          <a:lstStyle/>
          <a:p>
            <a:r>
              <a:rPr lang="sv-SE" sz="2000" b="0" dirty="0">
                <a:solidFill>
                  <a:schemeClr val="bg1">
                    <a:lumMod val="95000"/>
                  </a:schemeClr>
                </a:solidFill>
              </a:rPr>
              <a:t>Exempelvis kan handläggaren filtrera fram alla förslag för att uppdatera tillfälleskod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6FF4534C-ED1A-9BE4-20BF-0D75586AC193}"/>
              </a:ext>
            </a:extLst>
          </p:cNvPr>
          <p:cNvSpPr/>
          <p:nvPr/>
        </p:nvSpPr>
        <p:spPr>
          <a:xfrm>
            <a:off x="4283599" y="1528010"/>
            <a:ext cx="2899254" cy="4877317"/>
          </a:xfrm>
          <a:custGeom>
            <a:avLst/>
            <a:gdLst>
              <a:gd name="connsiteX0" fmla="*/ 0 w 2899254"/>
              <a:gd name="connsiteY0" fmla="*/ 0 h 4877317"/>
              <a:gd name="connsiteX1" fmla="*/ 521866 w 2899254"/>
              <a:gd name="connsiteY1" fmla="*/ 0 h 4877317"/>
              <a:gd name="connsiteX2" fmla="*/ 1159702 w 2899254"/>
              <a:gd name="connsiteY2" fmla="*/ 0 h 4877317"/>
              <a:gd name="connsiteX3" fmla="*/ 1768545 w 2899254"/>
              <a:gd name="connsiteY3" fmla="*/ 0 h 4877317"/>
              <a:gd name="connsiteX4" fmla="*/ 2261418 w 2899254"/>
              <a:gd name="connsiteY4" fmla="*/ 0 h 4877317"/>
              <a:gd name="connsiteX5" fmla="*/ 2899254 w 2899254"/>
              <a:gd name="connsiteY5" fmla="*/ 0 h 4877317"/>
              <a:gd name="connsiteX6" fmla="*/ 2899254 w 2899254"/>
              <a:gd name="connsiteY6" fmla="*/ 696760 h 4877317"/>
              <a:gd name="connsiteX7" fmla="*/ 2899254 w 2899254"/>
              <a:gd name="connsiteY7" fmla="*/ 1491065 h 4877317"/>
              <a:gd name="connsiteX8" fmla="*/ 2899254 w 2899254"/>
              <a:gd name="connsiteY8" fmla="*/ 2041506 h 4877317"/>
              <a:gd name="connsiteX9" fmla="*/ 2899254 w 2899254"/>
              <a:gd name="connsiteY9" fmla="*/ 2689492 h 4877317"/>
              <a:gd name="connsiteX10" fmla="*/ 2899254 w 2899254"/>
              <a:gd name="connsiteY10" fmla="*/ 3288705 h 4877317"/>
              <a:gd name="connsiteX11" fmla="*/ 2899254 w 2899254"/>
              <a:gd name="connsiteY11" fmla="*/ 3839145 h 4877317"/>
              <a:gd name="connsiteX12" fmla="*/ 2899254 w 2899254"/>
              <a:gd name="connsiteY12" fmla="*/ 4877317 h 4877317"/>
              <a:gd name="connsiteX13" fmla="*/ 2290411 w 2899254"/>
              <a:gd name="connsiteY13" fmla="*/ 4877317 h 4877317"/>
              <a:gd name="connsiteX14" fmla="*/ 1768545 w 2899254"/>
              <a:gd name="connsiteY14" fmla="*/ 4877317 h 4877317"/>
              <a:gd name="connsiteX15" fmla="*/ 1217687 w 2899254"/>
              <a:gd name="connsiteY15" fmla="*/ 4877317 h 4877317"/>
              <a:gd name="connsiteX16" fmla="*/ 637836 w 2899254"/>
              <a:gd name="connsiteY16" fmla="*/ 4877317 h 4877317"/>
              <a:gd name="connsiteX17" fmla="*/ 0 w 2899254"/>
              <a:gd name="connsiteY17" fmla="*/ 4877317 h 4877317"/>
              <a:gd name="connsiteX18" fmla="*/ 0 w 2899254"/>
              <a:gd name="connsiteY18" fmla="*/ 4326877 h 4877317"/>
              <a:gd name="connsiteX19" fmla="*/ 0 w 2899254"/>
              <a:gd name="connsiteY19" fmla="*/ 3532571 h 4877317"/>
              <a:gd name="connsiteX20" fmla="*/ 0 w 2899254"/>
              <a:gd name="connsiteY20" fmla="*/ 2787038 h 4877317"/>
              <a:gd name="connsiteX21" fmla="*/ 0 w 2899254"/>
              <a:gd name="connsiteY21" fmla="*/ 2187825 h 4877317"/>
              <a:gd name="connsiteX22" fmla="*/ 0 w 2899254"/>
              <a:gd name="connsiteY22" fmla="*/ 1539839 h 4877317"/>
              <a:gd name="connsiteX23" fmla="*/ 0 w 2899254"/>
              <a:gd name="connsiteY23" fmla="*/ 989399 h 4877317"/>
              <a:gd name="connsiteX24" fmla="*/ 0 w 2899254"/>
              <a:gd name="connsiteY24" fmla="*/ 0 h 4877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99254" h="4877317" extrusionOk="0">
                <a:moveTo>
                  <a:pt x="0" y="0"/>
                </a:moveTo>
                <a:cubicBezTo>
                  <a:pt x="257766" y="13186"/>
                  <a:pt x="303379" y="6882"/>
                  <a:pt x="521866" y="0"/>
                </a:cubicBezTo>
                <a:cubicBezTo>
                  <a:pt x="740353" y="-6882"/>
                  <a:pt x="960248" y="22655"/>
                  <a:pt x="1159702" y="0"/>
                </a:cubicBezTo>
                <a:cubicBezTo>
                  <a:pt x="1359156" y="-22655"/>
                  <a:pt x="1470110" y="-22178"/>
                  <a:pt x="1768545" y="0"/>
                </a:cubicBezTo>
                <a:cubicBezTo>
                  <a:pt x="2066980" y="22178"/>
                  <a:pt x="2095820" y="4153"/>
                  <a:pt x="2261418" y="0"/>
                </a:cubicBezTo>
                <a:cubicBezTo>
                  <a:pt x="2427016" y="-4153"/>
                  <a:pt x="2711703" y="12800"/>
                  <a:pt x="2899254" y="0"/>
                </a:cubicBezTo>
                <a:cubicBezTo>
                  <a:pt x="2870561" y="238474"/>
                  <a:pt x="2901652" y="354001"/>
                  <a:pt x="2899254" y="696760"/>
                </a:cubicBezTo>
                <a:cubicBezTo>
                  <a:pt x="2896856" y="1039519"/>
                  <a:pt x="2878570" y="1267318"/>
                  <a:pt x="2899254" y="1491065"/>
                </a:cubicBezTo>
                <a:cubicBezTo>
                  <a:pt x="2919938" y="1714813"/>
                  <a:pt x="2905229" y="1799107"/>
                  <a:pt x="2899254" y="2041506"/>
                </a:cubicBezTo>
                <a:cubicBezTo>
                  <a:pt x="2893279" y="2283905"/>
                  <a:pt x="2926511" y="2471078"/>
                  <a:pt x="2899254" y="2689492"/>
                </a:cubicBezTo>
                <a:cubicBezTo>
                  <a:pt x="2871997" y="2907906"/>
                  <a:pt x="2904870" y="3124659"/>
                  <a:pt x="2899254" y="3288705"/>
                </a:cubicBezTo>
                <a:cubicBezTo>
                  <a:pt x="2893638" y="3452751"/>
                  <a:pt x="2914705" y="3629831"/>
                  <a:pt x="2899254" y="3839145"/>
                </a:cubicBezTo>
                <a:cubicBezTo>
                  <a:pt x="2883803" y="4048459"/>
                  <a:pt x="2867658" y="4509933"/>
                  <a:pt x="2899254" y="4877317"/>
                </a:cubicBezTo>
                <a:cubicBezTo>
                  <a:pt x="2673799" y="4885457"/>
                  <a:pt x="2587813" y="4884503"/>
                  <a:pt x="2290411" y="4877317"/>
                </a:cubicBezTo>
                <a:cubicBezTo>
                  <a:pt x="1993009" y="4870131"/>
                  <a:pt x="1903527" y="4886125"/>
                  <a:pt x="1768545" y="4877317"/>
                </a:cubicBezTo>
                <a:cubicBezTo>
                  <a:pt x="1633563" y="4868509"/>
                  <a:pt x="1407447" y="4893689"/>
                  <a:pt x="1217687" y="4877317"/>
                </a:cubicBezTo>
                <a:cubicBezTo>
                  <a:pt x="1027927" y="4860945"/>
                  <a:pt x="887647" y="4856088"/>
                  <a:pt x="637836" y="4877317"/>
                </a:cubicBezTo>
                <a:cubicBezTo>
                  <a:pt x="388025" y="4898546"/>
                  <a:pt x="207772" y="4891472"/>
                  <a:pt x="0" y="4877317"/>
                </a:cubicBezTo>
                <a:cubicBezTo>
                  <a:pt x="-1269" y="4712705"/>
                  <a:pt x="13864" y="4546120"/>
                  <a:pt x="0" y="4326877"/>
                </a:cubicBezTo>
                <a:cubicBezTo>
                  <a:pt x="-13864" y="4107634"/>
                  <a:pt x="-9852" y="3898687"/>
                  <a:pt x="0" y="3532571"/>
                </a:cubicBezTo>
                <a:cubicBezTo>
                  <a:pt x="9852" y="3166455"/>
                  <a:pt x="-18420" y="3052990"/>
                  <a:pt x="0" y="2787038"/>
                </a:cubicBezTo>
                <a:cubicBezTo>
                  <a:pt x="18420" y="2521086"/>
                  <a:pt x="26644" y="2480920"/>
                  <a:pt x="0" y="2187825"/>
                </a:cubicBezTo>
                <a:cubicBezTo>
                  <a:pt x="-26644" y="1894730"/>
                  <a:pt x="-499" y="1754127"/>
                  <a:pt x="0" y="1539839"/>
                </a:cubicBezTo>
                <a:cubicBezTo>
                  <a:pt x="499" y="1325551"/>
                  <a:pt x="-20225" y="1228283"/>
                  <a:pt x="0" y="989399"/>
                </a:cubicBezTo>
                <a:cubicBezTo>
                  <a:pt x="20225" y="750515"/>
                  <a:pt x="39774" y="338171"/>
                  <a:pt x="0" y="0"/>
                </a:cubicBezTo>
                <a:close/>
              </a:path>
            </a:pathLst>
          </a:custGeom>
          <a:noFill/>
          <a:ln w="28575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36898205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542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798BE4EA-47C3-22EF-F6E4-D1FDA96DA1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Central handläggare skapar utbudsomgång för en kommande termin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Institutionshandläggare lägger in alla tillfällen som ska vara med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Antagning har kontrollerat </a:t>
            </a:r>
            <a:r>
              <a:rPr lang="sv-SE" dirty="0" err="1"/>
              <a:t>behörigh</a:t>
            </a:r>
            <a:r>
              <a:rPr lang="sv-SE" dirty="0"/>
              <a:t>, urval, modell och skapar anmälningskoder (tillfälleskoder)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Granskning av utbudsomgång per institution genomförs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Granskning av utbudsomgång centralt genomförs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Innehåll i utbudsomgång fastställs/utannonseras</a:t>
            </a:r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204B03B1-510E-78DB-355D-445F92828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Tidplan / Process</a:t>
            </a:r>
          </a:p>
        </p:txBody>
      </p:sp>
    </p:spTree>
    <p:extLst>
      <p:ext uri="{BB962C8B-B14F-4D97-AF65-F5344CB8AC3E}">
        <p14:creationId xmlns:p14="http://schemas.microsoft.com/office/powerpoint/2010/main" val="13331938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B52126ED-04EB-2C2A-2AC3-FD5076A93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3919"/>
            <a:ext cx="12192000" cy="6166738"/>
          </a:xfrm>
          <a:prstGeom prst="rect">
            <a:avLst/>
          </a:prstGeom>
        </p:spPr>
      </p:pic>
      <p:sp>
        <p:nvSpPr>
          <p:cNvPr id="5" name="Rubrik 4">
            <a:extLst>
              <a:ext uri="{FF2B5EF4-FFF2-40B4-BE49-F238E27FC236}">
                <a16:creationId xmlns:a16="http://schemas.microsoft.com/office/drawing/2014/main" id="{993F4ED1-0604-B0D9-9477-B97D5D9D5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52673"/>
          </a:xfrm>
          <a:solidFill>
            <a:srgbClr val="83BA32"/>
          </a:solidFill>
        </p:spPr>
        <p:txBody>
          <a:bodyPr/>
          <a:lstStyle/>
          <a:p>
            <a:r>
              <a:rPr lang="sv-SE" sz="2000" b="0" dirty="0">
                <a:solidFill>
                  <a:schemeClr val="bg1">
                    <a:lumMod val="95000"/>
                  </a:schemeClr>
                </a:solidFill>
              </a:rPr>
              <a:t>Handläggaren kan nu välja de förslag som är färdiga och lägga dem i utbud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6FF4534C-ED1A-9BE4-20BF-0D75586AC193}"/>
              </a:ext>
            </a:extLst>
          </p:cNvPr>
          <p:cNvSpPr/>
          <p:nvPr/>
        </p:nvSpPr>
        <p:spPr>
          <a:xfrm>
            <a:off x="60160" y="1180740"/>
            <a:ext cx="1672389" cy="5304285"/>
          </a:xfrm>
          <a:custGeom>
            <a:avLst/>
            <a:gdLst>
              <a:gd name="connsiteX0" fmla="*/ 0 w 1672389"/>
              <a:gd name="connsiteY0" fmla="*/ 0 h 5304285"/>
              <a:gd name="connsiteX1" fmla="*/ 524015 w 1672389"/>
              <a:gd name="connsiteY1" fmla="*/ 0 h 5304285"/>
              <a:gd name="connsiteX2" fmla="*/ 1114926 w 1672389"/>
              <a:gd name="connsiteY2" fmla="*/ 0 h 5304285"/>
              <a:gd name="connsiteX3" fmla="*/ 1672389 w 1672389"/>
              <a:gd name="connsiteY3" fmla="*/ 0 h 5304285"/>
              <a:gd name="connsiteX4" fmla="*/ 1672389 w 1672389"/>
              <a:gd name="connsiteY4" fmla="*/ 503907 h 5304285"/>
              <a:gd name="connsiteX5" fmla="*/ 1672389 w 1672389"/>
              <a:gd name="connsiteY5" fmla="*/ 1273028 h 5304285"/>
              <a:gd name="connsiteX6" fmla="*/ 1672389 w 1672389"/>
              <a:gd name="connsiteY6" fmla="*/ 1936064 h 5304285"/>
              <a:gd name="connsiteX7" fmla="*/ 1672389 w 1672389"/>
              <a:gd name="connsiteY7" fmla="*/ 2705185 h 5304285"/>
              <a:gd name="connsiteX8" fmla="*/ 1672389 w 1672389"/>
              <a:gd name="connsiteY8" fmla="*/ 3209092 h 5304285"/>
              <a:gd name="connsiteX9" fmla="*/ 1672389 w 1672389"/>
              <a:gd name="connsiteY9" fmla="*/ 3819085 h 5304285"/>
              <a:gd name="connsiteX10" fmla="*/ 1672389 w 1672389"/>
              <a:gd name="connsiteY10" fmla="*/ 4376035 h 5304285"/>
              <a:gd name="connsiteX11" fmla="*/ 1672389 w 1672389"/>
              <a:gd name="connsiteY11" fmla="*/ 5304285 h 5304285"/>
              <a:gd name="connsiteX12" fmla="*/ 1165098 w 1672389"/>
              <a:gd name="connsiteY12" fmla="*/ 5304285 h 5304285"/>
              <a:gd name="connsiteX13" fmla="*/ 624359 w 1672389"/>
              <a:gd name="connsiteY13" fmla="*/ 5304285 h 5304285"/>
              <a:gd name="connsiteX14" fmla="*/ 0 w 1672389"/>
              <a:gd name="connsiteY14" fmla="*/ 5304285 h 5304285"/>
              <a:gd name="connsiteX15" fmla="*/ 0 w 1672389"/>
              <a:gd name="connsiteY15" fmla="*/ 4694292 h 5304285"/>
              <a:gd name="connsiteX16" fmla="*/ 0 w 1672389"/>
              <a:gd name="connsiteY16" fmla="*/ 4190385 h 5304285"/>
              <a:gd name="connsiteX17" fmla="*/ 0 w 1672389"/>
              <a:gd name="connsiteY17" fmla="*/ 3580392 h 5304285"/>
              <a:gd name="connsiteX18" fmla="*/ 0 w 1672389"/>
              <a:gd name="connsiteY18" fmla="*/ 2917357 h 5304285"/>
              <a:gd name="connsiteX19" fmla="*/ 0 w 1672389"/>
              <a:gd name="connsiteY19" fmla="*/ 2148235 h 5304285"/>
              <a:gd name="connsiteX20" fmla="*/ 0 w 1672389"/>
              <a:gd name="connsiteY20" fmla="*/ 1432157 h 5304285"/>
              <a:gd name="connsiteX21" fmla="*/ 0 w 1672389"/>
              <a:gd name="connsiteY21" fmla="*/ 875207 h 5304285"/>
              <a:gd name="connsiteX22" fmla="*/ 0 w 1672389"/>
              <a:gd name="connsiteY22" fmla="*/ 0 h 5304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672389" h="5304285" extrusionOk="0">
                <a:moveTo>
                  <a:pt x="0" y="0"/>
                </a:moveTo>
                <a:cubicBezTo>
                  <a:pt x="130463" y="-4851"/>
                  <a:pt x="392539" y="14587"/>
                  <a:pt x="524015" y="0"/>
                </a:cubicBezTo>
                <a:cubicBezTo>
                  <a:pt x="655491" y="-14587"/>
                  <a:pt x="939794" y="25992"/>
                  <a:pt x="1114926" y="0"/>
                </a:cubicBezTo>
                <a:cubicBezTo>
                  <a:pt x="1290058" y="-25992"/>
                  <a:pt x="1467503" y="19424"/>
                  <a:pt x="1672389" y="0"/>
                </a:cubicBezTo>
                <a:cubicBezTo>
                  <a:pt x="1680504" y="146430"/>
                  <a:pt x="1673333" y="307911"/>
                  <a:pt x="1672389" y="503907"/>
                </a:cubicBezTo>
                <a:cubicBezTo>
                  <a:pt x="1671445" y="699903"/>
                  <a:pt x="1685860" y="891485"/>
                  <a:pt x="1672389" y="1273028"/>
                </a:cubicBezTo>
                <a:cubicBezTo>
                  <a:pt x="1658918" y="1654571"/>
                  <a:pt x="1641009" y="1621757"/>
                  <a:pt x="1672389" y="1936064"/>
                </a:cubicBezTo>
                <a:cubicBezTo>
                  <a:pt x="1703769" y="2250371"/>
                  <a:pt x="1636760" y="2487849"/>
                  <a:pt x="1672389" y="2705185"/>
                </a:cubicBezTo>
                <a:cubicBezTo>
                  <a:pt x="1708018" y="2922521"/>
                  <a:pt x="1662809" y="3010105"/>
                  <a:pt x="1672389" y="3209092"/>
                </a:cubicBezTo>
                <a:cubicBezTo>
                  <a:pt x="1681969" y="3408079"/>
                  <a:pt x="1674312" y="3683666"/>
                  <a:pt x="1672389" y="3819085"/>
                </a:cubicBezTo>
                <a:cubicBezTo>
                  <a:pt x="1670466" y="3954504"/>
                  <a:pt x="1686948" y="4137026"/>
                  <a:pt x="1672389" y="4376035"/>
                </a:cubicBezTo>
                <a:cubicBezTo>
                  <a:pt x="1657831" y="4615044"/>
                  <a:pt x="1643684" y="4915667"/>
                  <a:pt x="1672389" y="5304285"/>
                </a:cubicBezTo>
                <a:cubicBezTo>
                  <a:pt x="1548709" y="5329648"/>
                  <a:pt x="1350771" y="5326475"/>
                  <a:pt x="1165098" y="5304285"/>
                </a:cubicBezTo>
                <a:cubicBezTo>
                  <a:pt x="979425" y="5282095"/>
                  <a:pt x="853452" y="5309854"/>
                  <a:pt x="624359" y="5304285"/>
                </a:cubicBezTo>
                <a:cubicBezTo>
                  <a:pt x="395266" y="5298716"/>
                  <a:pt x="288092" y="5331056"/>
                  <a:pt x="0" y="5304285"/>
                </a:cubicBezTo>
                <a:cubicBezTo>
                  <a:pt x="7216" y="5005423"/>
                  <a:pt x="-9015" y="4850355"/>
                  <a:pt x="0" y="4694292"/>
                </a:cubicBezTo>
                <a:cubicBezTo>
                  <a:pt x="9015" y="4538229"/>
                  <a:pt x="-21144" y="4429647"/>
                  <a:pt x="0" y="4190385"/>
                </a:cubicBezTo>
                <a:cubicBezTo>
                  <a:pt x="21144" y="3951123"/>
                  <a:pt x="-14562" y="3738482"/>
                  <a:pt x="0" y="3580392"/>
                </a:cubicBezTo>
                <a:cubicBezTo>
                  <a:pt x="14562" y="3422302"/>
                  <a:pt x="-25813" y="3154396"/>
                  <a:pt x="0" y="2917357"/>
                </a:cubicBezTo>
                <a:cubicBezTo>
                  <a:pt x="25813" y="2680319"/>
                  <a:pt x="-27849" y="2346230"/>
                  <a:pt x="0" y="2148235"/>
                </a:cubicBezTo>
                <a:cubicBezTo>
                  <a:pt x="27849" y="1950240"/>
                  <a:pt x="26459" y="1694759"/>
                  <a:pt x="0" y="1432157"/>
                </a:cubicBezTo>
                <a:cubicBezTo>
                  <a:pt x="-26459" y="1169555"/>
                  <a:pt x="27719" y="1112453"/>
                  <a:pt x="0" y="875207"/>
                </a:cubicBezTo>
                <a:cubicBezTo>
                  <a:pt x="-27719" y="637961"/>
                  <a:pt x="-33604" y="405988"/>
                  <a:pt x="0" y="0"/>
                </a:cubicBezTo>
                <a:close/>
              </a:path>
            </a:pathLst>
          </a:custGeom>
          <a:noFill/>
          <a:ln w="28575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36898205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6389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3A301B60-17C7-65E9-B9DD-DD44134273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059"/>
          <a:stretch/>
        </p:blipFill>
        <p:spPr>
          <a:xfrm>
            <a:off x="-1" y="452673"/>
            <a:ext cx="12203843" cy="6405327"/>
          </a:xfrm>
          <a:prstGeom prst="rect">
            <a:avLst/>
          </a:prstGeom>
        </p:spPr>
      </p:pic>
      <p:sp>
        <p:nvSpPr>
          <p:cNvPr id="5" name="Rubrik 4">
            <a:extLst>
              <a:ext uri="{FF2B5EF4-FFF2-40B4-BE49-F238E27FC236}">
                <a16:creationId xmlns:a16="http://schemas.microsoft.com/office/drawing/2014/main" id="{993F4ED1-0604-B0D9-9477-B97D5D9D5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52673"/>
          </a:xfrm>
          <a:solidFill>
            <a:srgbClr val="83BA32"/>
          </a:solidFill>
        </p:spPr>
        <p:txBody>
          <a:bodyPr/>
          <a:lstStyle/>
          <a:p>
            <a:r>
              <a:rPr lang="sv-SE" sz="2000" b="0" dirty="0">
                <a:solidFill>
                  <a:schemeClr val="bg1">
                    <a:lumMod val="95000"/>
                  </a:schemeClr>
                </a:solidFill>
              </a:rPr>
              <a:t>Handläggaren kan nu gå igenom fel-listan, klicka på penna och se detaljinformation i </a:t>
            </a:r>
            <a:r>
              <a:rPr lang="sv-SE" sz="2000" b="0" dirty="0" err="1">
                <a:solidFill>
                  <a:schemeClr val="bg1">
                    <a:lumMod val="95000"/>
                  </a:schemeClr>
                </a:solidFill>
              </a:rPr>
              <a:t>sidpanelen</a:t>
            </a:r>
            <a:endParaRPr lang="sv-SE" sz="2000" b="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6FF4534C-ED1A-9BE4-20BF-0D75586AC193}"/>
              </a:ext>
            </a:extLst>
          </p:cNvPr>
          <p:cNvSpPr/>
          <p:nvPr/>
        </p:nvSpPr>
        <p:spPr>
          <a:xfrm>
            <a:off x="7579897" y="452673"/>
            <a:ext cx="4623945" cy="6405327"/>
          </a:xfrm>
          <a:custGeom>
            <a:avLst/>
            <a:gdLst>
              <a:gd name="connsiteX0" fmla="*/ 0 w 4623945"/>
              <a:gd name="connsiteY0" fmla="*/ 0 h 6405327"/>
              <a:gd name="connsiteX1" fmla="*/ 568085 w 4623945"/>
              <a:gd name="connsiteY1" fmla="*/ 0 h 6405327"/>
              <a:gd name="connsiteX2" fmla="*/ 1321127 w 4623945"/>
              <a:gd name="connsiteY2" fmla="*/ 0 h 6405327"/>
              <a:gd name="connsiteX3" fmla="*/ 2027930 w 4623945"/>
              <a:gd name="connsiteY3" fmla="*/ 0 h 6405327"/>
              <a:gd name="connsiteX4" fmla="*/ 2549775 w 4623945"/>
              <a:gd name="connsiteY4" fmla="*/ 0 h 6405327"/>
              <a:gd name="connsiteX5" fmla="*/ 3256578 w 4623945"/>
              <a:gd name="connsiteY5" fmla="*/ 0 h 6405327"/>
              <a:gd name="connsiteX6" fmla="*/ 3917142 w 4623945"/>
              <a:gd name="connsiteY6" fmla="*/ 0 h 6405327"/>
              <a:gd name="connsiteX7" fmla="*/ 4623945 w 4623945"/>
              <a:gd name="connsiteY7" fmla="*/ 0 h 6405327"/>
              <a:gd name="connsiteX8" fmla="*/ 4623945 w 4623945"/>
              <a:gd name="connsiteY8" fmla="*/ 704586 h 6405327"/>
              <a:gd name="connsiteX9" fmla="*/ 4623945 w 4623945"/>
              <a:gd name="connsiteY9" fmla="*/ 1281065 h 6405327"/>
              <a:gd name="connsiteX10" fmla="*/ 4623945 w 4623945"/>
              <a:gd name="connsiteY10" fmla="*/ 1793492 h 6405327"/>
              <a:gd name="connsiteX11" fmla="*/ 4623945 w 4623945"/>
              <a:gd name="connsiteY11" fmla="*/ 2241864 h 6405327"/>
              <a:gd name="connsiteX12" fmla="*/ 4623945 w 4623945"/>
              <a:gd name="connsiteY12" fmla="*/ 2690237 h 6405327"/>
              <a:gd name="connsiteX13" fmla="*/ 4623945 w 4623945"/>
              <a:gd name="connsiteY13" fmla="*/ 3394823 h 6405327"/>
              <a:gd name="connsiteX14" fmla="*/ 4623945 w 4623945"/>
              <a:gd name="connsiteY14" fmla="*/ 3843196 h 6405327"/>
              <a:gd name="connsiteX15" fmla="*/ 4623945 w 4623945"/>
              <a:gd name="connsiteY15" fmla="*/ 4611835 h 6405327"/>
              <a:gd name="connsiteX16" fmla="*/ 4623945 w 4623945"/>
              <a:gd name="connsiteY16" fmla="*/ 5252368 h 6405327"/>
              <a:gd name="connsiteX17" fmla="*/ 4623945 w 4623945"/>
              <a:gd name="connsiteY17" fmla="*/ 6405327 h 6405327"/>
              <a:gd name="connsiteX18" fmla="*/ 4102100 w 4623945"/>
              <a:gd name="connsiteY18" fmla="*/ 6405327 h 6405327"/>
              <a:gd name="connsiteX19" fmla="*/ 3534015 w 4623945"/>
              <a:gd name="connsiteY19" fmla="*/ 6405327 h 6405327"/>
              <a:gd name="connsiteX20" fmla="*/ 2873452 w 4623945"/>
              <a:gd name="connsiteY20" fmla="*/ 6405327 h 6405327"/>
              <a:gd name="connsiteX21" fmla="*/ 2120409 w 4623945"/>
              <a:gd name="connsiteY21" fmla="*/ 6405327 h 6405327"/>
              <a:gd name="connsiteX22" fmla="*/ 1459845 w 4623945"/>
              <a:gd name="connsiteY22" fmla="*/ 6405327 h 6405327"/>
              <a:gd name="connsiteX23" fmla="*/ 891761 w 4623945"/>
              <a:gd name="connsiteY23" fmla="*/ 6405327 h 6405327"/>
              <a:gd name="connsiteX24" fmla="*/ 0 w 4623945"/>
              <a:gd name="connsiteY24" fmla="*/ 6405327 h 6405327"/>
              <a:gd name="connsiteX25" fmla="*/ 0 w 4623945"/>
              <a:gd name="connsiteY25" fmla="*/ 5892901 h 6405327"/>
              <a:gd name="connsiteX26" fmla="*/ 0 w 4623945"/>
              <a:gd name="connsiteY26" fmla="*/ 5316421 h 6405327"/>
              <a:gd name="connsiteX27" fmla="*/ 0 w 4623945"/>
              <a:gd name="connsiteY27" fmla="*/ 4675889 h 6405327"/>
              <a:gd name="connsiteX28" fmla="*/ 0 w 4623945"/>
              <a:gd name="connsiteY28" fmla="*/ 4099409 h 6405327"/>
              <a:gd name="connsiteX29" fmla="*/ 0 w 4623945"/>
              <a:gd name="connsiteY29" fmla="*/ 3522930 h 6405327"/>
              <a:gd name="connsiteX30" fmla="*/ 0 w 4623945"/>
              <a:gd name="connsiteY30" fmla="*/ 2946450 h 6405327"/>
              <a:gd name="connsiteX31" fmla="*/ 0 w 4623945"/>
              <a:gd name="connsiteY31" fmla="*/ 2498078 h 6405327"/>
              <a:gd name="connsiteX32" fmla="*/ 0 w 4623945"/>
              <a:gd name="connsiteY32" fmla="*/ 1793492 h 6405327"/>
              <a:gd name="connsiteX33" fmla="*/ 0 w 4623945"/>
              <a:gd name="connsiteY33" fmla="*/ 1345119 h 6405327"/>
              <a:gd name="connsiteX34" fmla="*/ 0 w 4623945"/>
              <a:gd name="connsiteY34" fmla="*/ 832693 h 6405327"/>
              <a:gd name="connsiteX35" fmla="*/ 0 w 4623945"/>
              <a:gd name="connsiteY35" fmla="*/ 0 h 6405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623945" h="6405327" extrusionOk="0">
                <a:moveTo>
                  <a:pt x="0" y="0"/>
                </a:moveTo>
                <a:cubicBezTo>
                  <a:pt x="125303" y="22293"/>
                  <a:pt x="285111" y="-14405"/>
                  <a:pt x="568085" y="0"/>
                </a:cubicBezTo>
                <a:cubicBezTo>
                  <a:pt x="851059" y="14405"/>
                  <a:pt x="1041326" y="-19592"/>
                  <a:pt x="1321127" y="0"/>
                </a:cubicBezTo>
                <a:cubicBezTo>
                  <a:pt x="1600928" y="19592"/>
                  <a:pt x="1785430" y="22601"/>
                  <a:pt x="2027930" y="0"/>
                </a:cubicBezTo>
                <a:cubicBezTo>
                  <a:pt x="2270430" y="-22601"/>
                  <a:pt x="2353645" y="16825"/>
                  <a:pt x="2549775" y="0"/>
                </a:cubicBezTo>
                <a:cubicBezTo>
                  <a:pt x="2745906" y="-16825"/>
                  <a:pt x="3006728" y="4129"/>
                  <a:pt x="3256578" y="0"/>
                </a:cubicBezTo>
                <a:cubicBezTo>
                  <a:pt x="3506428" y="-4129"/>
                  <a:pt x="3697064" y="-20389"/>
                  <a:pt x="3917142" y="0"/>
                </a:cubicBezTo>
                <a:cubicBezTo>
                  <a:pt x="4137220" y="20389"/>
                  <a:pt x="4434739" y="-10217"/>
                  <a:pt x="4623945" y="0"/>
                </a:cubicBezTo>
                <a:cubicBezTo>
                  <a:pt x="4610932" y="175942"/>
                  <a:pt x="4636513" y="419469"/>
                  <a:pt x="4623945" y="704586"/>
                </a:cubicBezTo>
                <a:cubicBezTo>
                  <a:pt x="4611377" y="989703"/>
                  <a:pt x="4629761" y="1129470"/>
                  <a:pt x="4623945" y="1281065"/>
                </a:cubicBezTo>
                <a:cubicBezTo>
                  <a:pt x="4618129" y="1432660"/>
                  <a:pt x="4649159" y="1639241"/>
                  <a:pt x="4623945" y="1793492"/>
                </a:cubicBezTo>
                <a:cubicBezTo>
                  <a:pt x="4598731" y="1947743"/>
                  <a:pt x="4637945" y="2067141"/>
                  <a:pt x="4623945" y="2241864"/>
                </a:cubicBezTo>
                <a:cubicBezTo>
                  <a:pt x="4609945" y="2416587"/>
                  <a:pt x="4622362" y="2508029"/>
                  <a:pt x="4623945" y="2690237"/>
                </a:cubicBezTo>
                <a:cubicBezTo>
                  <a:pt x="4625528" y="2872445"/>
                  <a:pt x="4627767" y="3185120"/>
                  <a:pt x="4623945" y="3394823"/>
                </a:cubicBezTo>
                <a:cubicBezTo>
                  <a:pt x="4620123" y="3604526"/>
                  <a:pt x="4634467" y="3657025"/>
                  <a:pt x="4623945" y="3843196"/>
                </a:cubicBezTo>
                <a:cubicBezTo>
                  <a:pt x="4613423" y="4029367"/>
                  <a:pt x="4646663" y="4288237"/>
                  <a:pt x="4623945" y="4611835"/>
                </a:cubicBezTo>
                <a:cubicBezTo>
                  <a:pt x="4601227" y="4935433"/>
                  <a:pt x="4644334" y="5071592"/>
                  <a:pt x="4623945" y="5252368"/>
                </a:cubicBezTo>
                <a:cubicBezTo>
                  <a:pt x="4603556" y="5433144"/>
                  <a:pt x="4636436" y="5930275"/>
                  <a:pt x="4623945" y="6405327"/>
                </a:cubicBezTo>
                <a:cubicBezTo>
                  <a:pt x="4394475" y="6415735"/>
                  <a:pt x="4334688" y="6398350"/>
                  <a:pt x="4102100" y="6405327"/>
                </a:cubicBezTo>
                <a:cubicBezTo>
                  <a:pt x="3869512" y="6412304"/>
                  <a:pt x="3710321" y="6428673"/>
                  <a:pt x="3534015" y="6405327"/>
                </a:cubicBezTo>
                <a:cubicBezTo>
                  <a:pt x="3357710" y="6381981"/>
                  <a:pt x="3186739" y="6406638"/>
                  <a:pt x="2873452" y="6405327"/>
                </a:cubicBezTo>
                <a:cubicBezTo>
                  <a:pt x="2560165" y="6404016"/>
                  <a:pt x="2444733" y="6407799"/>
                  <a:pt x="2120409" y="6405327"/>
                </a:cubicBezTo>
                <a:cubicBezTo>
                  <a:pt x="1796085" y="6402855"/>
                  <a:pt x="1627617" y="6404501"/>
                  <a:pt x="1459845" y="6405327"/>
                </a:cubicBezTo>
                <a:cubicBezTo>
                  <a:pt x="1292073" y="6406153"/>
                  <a:pt x="1126327" y="6411275"/>
                  <a:pt x="891761" y="6405327"/>
                </a:cubicBezTo>
                <a:cubicBezTo>
                  <a:pt x="657195" y="6399379"/>
                  <a:pt x="187325" y="6444184"/>
                  <a:pt x="0" y="6405327"/>
                </a:cubicBezTo>
                <a:cubicBezTo>
                  <a:pt x="-5421" y="6266012"/>
                  <a:pt x="8783" y="6016022"/>
                  <a:pt x="0" y="5892901"/>
                </a:cubicBezTo>
                <a:cubicBezTo>
                  <a:pt x="-8783" y="5769780"/>
                  <a:pt x="-10022" y="5524484"/>
                  <a:pt x="0" y="5316421"/>
                </a:cubicBezTo>
                <a:cubicBezTo>
                  <a:pt x="10022" y="5108358"/>
                  <a:pt x="24005" y="4830378"/>
                  <a:pt x="0" y="4675889"/>
                </a:cubicBezTo>
                <a:cubicBezTo>
                  <a:pt x="-24005" y="4521400"/>
                  <a:pt x="-4533" y="4297090"/>
                  <a:pt x="0" y="4099409"/>
                </a:cubicBezTo>
                <a:cubicBezTo>
                  <a:pt x="4533" y="3901728"/>
                  <a:pt x="15903" y="3771854"/>
                  <a:pt x="0" y="3522930"/>
                </a:cubicBezTo>
                <a:cubicBezTo>
                  <a:pt x="-15903" y="3274006"/>
                  <a:pt x="-9949" y="3155627"/>
                  <a:pt x="0" y="2946450"/>
                </a:cubicBezTo>
                <a:cubicBezTo>
                  <a:pt x="9949" y="2737273"/>
                  <a:pt x="-18972" y="2663120"/>
                  <a:pt x="0" y="2498078"/>
                </a:cubicBezTo>
                <a:cubicBezTo>
                  <a:pt x="18972" y="2333036"/>
                  <a:pt x="-24869" y="1963758"/>
                  <a:pt x="0" y="1793492"/>
                </a:cubicBezTo>
                <a:cubicBezTo>
                  <a:pt x="24869" y="1623226"/>
                  <a:pt x="-12452" y="1519562"/>
                  <a:pt x="0" y="1345119"/>
                </a:cubicBezTo>
                <a:cubicBezTo>
                  <a:pt x="12452" y="1170676"/>
                  <a:pt x="19995" y="1033915"/>
                  <a:pt x="0" y="832693"/>
                </a:cubicBezTo>
                <a:cubicBezTo>
                  <a:pt x="-19995" y="631471"/>
                  <a:pt x="-15976" y="170526"/>
                  <a:pt x="0" y="0"/>
                </a:cubicBezTo>
                <a:close/>
              </a:path>
            </a:pathLst>
          </a:custGeom>
          <a:noFill/>
          <a:ln w="28575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36898205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8" name="Rak pilkoppling 7">
            <a:extLst>
              <a:ext uri="{FF2B5EF4-FFF2-40B4-BE49-F238E27FC236}">
                <a16:creationId xmlns:a16="http://schemas.microsoft.com/office/drawing/2014/main" id="{4D5A5F87-992F-AAD0-BD3D-BD899DF0326B}"/>
              </a:ext>
            </a:extLst>
          </p:cNvPr>
          <p:cNvCxnSpPr>
            <a:cxnSpLocks/>
            <a:stCxn id="4" idx="1"/>
          </p:cNvCxnSpPr>
          <p:nvPr/>
        </p:nvCxnSpPr>
        <p:spPr>
          <a:xfrm flipH="1" flipV="1">
            <a:off x="601579" y="2875547"/>
            <a:ext cx="6978318" cy="77979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53012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0E3322F4-6D96-2248-6365-E2AD959E6E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1073"/>
          <a:stretch/>
        </p:blipFill>
        <p:spPr>
          <a:xfrm>
            <a:off x="-11842" y="452673"/>
            <a:ext cx="12212320" cy="6405327"/>
          </a:xfrm>
          <a:prstGeom prst="rect">
            <a:avLst/>
          </a:prstGeom>
        </p:spPr>
      </p:pic>
      <p:sp>
        <p:nvSpPr>
          <p:cNvPr id="5" name="Rubrik 4">
            <a:extLst>
              <a:ext uri="{FF2B5EF4-FFF2-40B4-BE49-F238E27FC236}">
                <a16:creationId xmlns:a16="http://schemas.microsoft.com/office/drawing/2014/main" id="{993F4ED1-0604-B0D9-9477-B97D5D9D5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52673"/>
          </a:xfrm>
          <a:solidFill>
            <a:srgbClr val="83BA32"/>
          </a:solidFill>
        </p:spPr>
        <p:txBody>
          <a:bodyPr/>
          <a:lstStyle/>
          <a:p>
            <a:r>
              <a:rPr lang="sv-SE" sz="2000" b="0" dirty="0">
                <a:solidFill>
                  <a:schemeClr val="bg1">
                    <a:lumMod val="95000"/>
                  </a:schemeClr>
                </a:solidFill>
              </a:rPr>
              <a:t>Kurstillfällen är nu skapade i fliken </a:t>
            </a:r>
            <a:r>
              <a:rPr lang="sv-SE" sz="2000" dirty="0">
                <a:solidFill>
                  <a:schemeClr val="bg1">
                    <a:lumMod val="95000"/>
                  </a:schemeClr>
                </a:solidFill>
              </a:rPr>
              <a:t>Utbud</a:t>
            </a:r>
            <a:r>
              <a:rPr lang="sv-SE" sz="2000" b="0" dirty="0">
                <a:solidFill>
                  <a:schemeClr val="bg1">
                    <a:lumMod val="95000"/>
                  </a:schemeClr>
                </a:solidFill>
              </a:rPr>
              <a:t> i status </a:t>
            </a:r>
            <a:r>
              <a:rPr lang="sv-SE" sz="2000" dirty="0">
                <a:solidFill>
                  <a:schemeClr val="bg1">
                    <a:lumMod val="95000"/>
                  </a:schemeClr>
                </a:solidFill>
              </a:rPr>
              <a:t>Utkast</a:t>
            </a:r>
            <a:r>
              <a:rPr lang="sv-SE" sz="2000" b="0" dirty="0">
                <a:solidFill>
                  <a:schemeClr val="bg1">
                    <a:lumMod val="95000"/>
                  </a:schemeClr>
                </a:solidFill>
              </a:rPr>
              <a:t>. Klickar man på länken går man till tillfällets sida</a:t>
            </a:r>
          </a:p>
        </p:txBody>
      </p:sp>
    </p:spTree>
    <p:extLst>
      <p:ext uri="{BB962C8B-B14F-4D97-AF65-F5344CB8AC3E}">
        <p14:creationId xmlns:p14="http://schemas.microsoft.com/office/powerpoint/2010/main" val="653967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C796EC04-563C-7D0B-2FCD-69CDD2E0E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5400" dirty="0"/>
              <a:t>1. Central handläggare skapar utbudsomgång för en kommande termin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DCD1C038-FA53-E561-F938-5632E3A07D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dirty="0"/>
              <a:t>Denna process och dess behörighet är helt konfigurerbar. Detta är endast ett exempel</a:t>
            </a:r>
          </a:p>
        </p:txBody>
      </p:sp>
    </p:spTree>
    <p:extLst>
      <p:ext uri="{BB962C8B-B14F-4D97-AF65-F5344CB8AC3E}">
        <p14:creationId xmlns:p14="http://schemas.microsoft.com/office/powerpoint/2010/main" val="1930598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93F4ED1-0604-B0D9-9477-B97D5D9D5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52673"/>
          </a:xfrm>
          <a:solidFill>
            <a:srgbClr val="83BA32"/>
          </a:solidFill>
        </p:spPr>
        <p:txBody>
          <a:bodyPr/>
          <a:lstStyle/>
          <a:p>
            <a:r>
              <a:rPr lang="sv-SE" sz="2000" b="0" dirty="0">
                <a:solidFill>
                  <a:schemeClr val="bg1">
                    <a:lumMod val="95000"/>
                  </a:schemeClr>
                </a:solidFill>
              </a:rPr>
              <a:t>Central handläggare väljer att fortsätta redigera utbudsomgång för HT2024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054A31A-AD86-033F-2BA8-BCF977DC92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2673"/>
            <a:ext cx="12192000" cy="6283369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F27EE09A-529C-728A-567F-EFC4A15664BA}"/>
              </a:ext>
            </a:extLst>
          </p:cNvPr>
          <p:cNvSpPr/>
          <p:nvPr/>
        </p:nvSpPr>
        <p:spPr>
          <a:xfrm>
            <a:off x="108642" y="5051834"/>
            <a:ext cx="5323438" cy="353085"/>
          </a:xfrm>
          <a:custGeom>
            <a:avLst/>
            <a:gdLst>
              <a:gd name="connsiteX0" fmla="*/ 0 w 5323438"/>
              <a:gd name="connsiteY0" fmla="*/ 0 h 353085"/>
              <a:gd name="connsiteX1" fmla="*/ 558961 w 5323438"/>
              <a:gd name="connsiteY1" fmla="*/ 0 h 353085"/>
              <a:gd name="connsiteX2" fmla="*/ 1330860 w 5323438"/>
              <a:gd name="connsiteY2" fmla="*/ 0 h 353085"/>
              <a:gd name="connsiteX3" fmla="*/ 2049524 w 5323438"/>
              <a:gd name="connsiteY3" fmla="*/ 0 h 353085"/>
              <a:gd name="connsiteX4" fmla="*/ 2555250 w 5323438"/>
              <a:gd name="connsiteY4" fmla="*/ 0 h 353085"/>
              <a:gd name="connsiteX5" fmla="*/ 3273914 w 5323438"/>
              <a:gd name="connsiteY5" fmla="*/ 0 h 353085"/>
              <a:gd name="connsiteX6" fmla="*/ 3939344 w 5323438"/>
              <a:gd name="connsiteY6" fmla="*/ 0 h 353085"/>
              <a:gd name="connsiteX7" fmla="*/ 4604774 w 5323438"/>
              <a:gd name="connsiteY7" fmla="*/ 0 h 353085"/>
              <a:gd name="connsiteX8" fmla="*/ 5323438 w 5323438"/>
              <a:gd name="connsiteY8" fmla="*/ 0 h 353085"/>
              <a:gd name="connsiteX9" fmla="*/ 5323438 w 5323438"/>
              <a:gd name="connsiteY9" fmla="*/ 353085 h 353085"/>
              <a:gd name="connsiteX10" fmla="*/ 4764477 w 5323438"/>
              <a:gd name="connsiteY10" fmla="*/ 353085 h 353085"/>
              <a:gd name="connsiteX11" fmla="*/ 3992579 w 5323438"/>
              <a:gd name="connsiteY11" fmla="*/ 353085 h 353085"/>
              <a:gd name="connsiteX12" fmla="*/ 3220680 w 5323438"/>
              <a:gd name="connsiteY12" fmla="*/ 353085 h 353085"/>
              <a:gd name="connsiteX13" fmla="*/ 2608485 w 5323438"/>
              <a:gd name="connsiteY13" fmla="*/ 353085 h 353085"/>
              <a:gd name="connsiteX14" fmla="*/ 2049524 w 5323438"/>
              <a:gd name="connsiteY14" fmla="*/ 353085 h 353085"/>
              <a:gd name="connsiteX15" fmla="*/ 1437328 w 5323438"/>
              <a:gd name="connsiteY15" fmla="*/ 353085 h 353085"/>
              <a:gd name="connsiteX16" fmla="*/ 771899 w 5323438"/>
              <a:gd name="connsiteY16" fmla="*/ 353085 h 353085"/>
              <a:gd name="connsiteX17" fmla="*/ 0 w 5323438"/>
              <a:gd name="connsiteY17" fmla="*/ 353085 h 353085"/>
              <a:gd name="connsiteX18" fmla="*/ 0 w 5323438"/>
              <a:gd name="connsiteY18" fmla="*/ 0 h 353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323438" h="353085" extrusionOk="0">
                <a:moveTo>
                  <a:pt x="0" y="0"/>
                </a:moveTo>
                <a:cubicBezTo>
                  <a:pt x="221616" y="5544"/>
                  <a:pt x="327421" y="17251"/>
                  <a:pt x="558961" y="0"/>
                </a:cubicBezTo>
                <a:cubicBezTo>
                  <a:pt x="790501" y="-17251"/>
                  <a:pt x="963779" y="7899"/>
                  <a:pt x="1330860" y="0"/>
                </a:cubicBezTo>
                <a:cubicBezTo>
                  <a:pt x="1697941" y="-7899"/>
                  <a:pt x="1736804" y="33560"/>
                  <a:pt x="2049524" y="0"/>
                </a:cubicBezTo>
                <a:cubicBezTo>
                  <a:pt x="2362244" y="-33560"/>
                  <a:pt x="2376741" y="-3807"/>
                  <a:pt x="2555250" y="0"/>
                </a:cubicBezTo>
                <a:cubicBezTo>
                  <a:pt x="2733759" y="3807"/>
                  <a:pt x="3019283" y="-19524"/>
                  <a:pt x="3273914" y="0"/>
                </a:cubicBezTo>
                <a:cubicBezTo>
                  <a:pt x="3528545" y="19524"/>
                  <a:pt x="3796363" y="29333"/>
                  <a:pt x="3939344" y="0"/>
                </a:cubicBezTo>
                <a:cubicBezTo>
                  <a:pt x="4082325" y="-29333"/>
                  <a:pt x="4418535" y="-1050"/>
                  <a:pt x="4604774" y="0"/>
                </a:cubicBezTo>
                <a:cubicBezTo>
                  <a:pt x="4791013" y="1050"/>
                  <a:pt x="5001009" y="16479"/>
                  <a:pt x="5323438" y="0"/>
                </a:cubicBezTo>
                <a:cubicBezTo>
                  <a:pt x="5315253" y="156128"/>
                  <a:pt x="5323642" y="247858"/>
                  <a:pt x="5323438" y="353085"/>
                </a:cubicBezTo>
                <a:cubicBezTo>
                  <a:pt x="5061749" y="371731"/>
                  <a:pt x="5010613" y="329787"/>
                  <a:pt x="4764477" y="353085"/>
                </a:cubicBezTo>
                <a:cubicBezTo>
                  <a:pt x="4518341" y="376383"/>
                  <a:pt x="4189192" y="329128"/>
                  <a:pt x="3992579" y="353085"/>
                </a:cubicBezTo>
                <a:cubicBezTo>
                  <a:pt x="3795966" y="377042"/>
                  <a:pt x="3599374" y="376277"/>
                  <a:pt x="3220680" y="353085"/>
                </a:cubicBezTo>
                <a:cubicBezTo>
                  <a:pt x="2841986" y="329893"/>
                  <a:pt x="2908368" y="368184"/>
                  <a:pt x="2608485" y="353085"/>
                </a:cubicBezTo>
                <a:cubicBezTo>
                  <a:pt x="2308602" y="337986"/>
                  <a:pt x="2230463" y="327005"/>
                  <a:pt x="2049524" y="353085"/>
                </a:cubicBezTo>
                <a:cubicBezTo>
                  <a:pt x="1868585" y="379165"/>
                  <a:pt x="1721754" y="355737"/>
                  <a:pt x="1437328" y="353085"/>
                </a:cubicBezTo>
                <a:cubicBezTo>
                  <a:pt x="1152902" y="350433"/>
                  <a:pt x="1062394" y="376352"/>
                  <a:pt x="771899" y="353085"/>
                </a:cubicBezTo>
                <a:cubicBezTo>
                  <a:pt x="481404" y="329818"/>
                  <a:pt x="349382" y="371012"/>
                  <a:pt x="0" y="353085"/>
                </a:cubicBezTo>
                <a:cubicBezTo>
                  <a:pt x="1571" y="256290"/>
                  <a:pt x="-6954" y="108266"/>
                  <a:pt x="0" y="0"/>
                </a:cubicBezTo>
                <a:close/>
              </a:path>
            </a:pathLst>
          </a:custGeom>
          <a:noFill/>
          <a:ln w="28575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36898205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8887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93F4ED1-0604-B0D9-9477-B97D5D9D5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52673"/>
          </a:xfrm>
          <a:solidFill>
            <a:srgbClr val="83BA32"/>
          </a:solidFill>
        </p:spPr>
        <p:txBody>
          <a:bodyPr/>
          <a:lstStyle/>
          <a:p>
            <a:r>
              <a:rPr lang="sv-SE" sz="2000" b="0" dirty="0">
                <a:solidFill>
                  <a:schemeClr val="bg1">
                    <a:lumMod val="95000"/>
                  </a:schemeClr>
                </a:solidFill>
              </a:rPr>
              <a:t>Central handläggare anger deadlines för utbudsomgångens tidplan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819E1B11-D0D1-3FDE-C373-A3F4365894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2673"/>
            <a:ext cx="12192000" cy="653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756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93F4ED1-0604-B0D9-9477-B97D5D9D5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52673"/>
          </a:xfrm>
          <a:solidFill>
            <a:srgbClr val="83BA32"/>
          </a:solidFill>
        </p:spPr>
        <p:txBody>
          <a:bodyPr/>
          <a:lstStyle/>
          <a:p>
            <a:r>
              <a:rPr lang="sv-SE" sz="2000" b="0" dirty="0">
                <a:solidFill>
                  <a:schemeClr val="bg1">
                    <a:lumMod val="95000"/>
                  </a:schemeClr>
                </a:solidFill>
              </a:rPr>
              <a:t>Central handläggare anger inställningar för utbudsomgången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E9630E4-C762-C807-EA35-711FB5FBDA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369"/>
          <a:stretch/>
        </p:blipFill>
        <p:spPr>
          <a:xfrm>
            <a:off x="0" y="452673"/>
            <a:ext cx="12188635" cy="640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153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93F4ED1-0604-B0D9-9477-B97D5D9D5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52673"/>
          </a:xfrm>
          <a:solidFill>
            <a:srgbClr val="83BA32"/>
          </a:solidFill>
        </p:spPr>
        <p:txBody>
          <a:bodyPr/>
          <a:lstStyle/>
          <a:p>
            <a:r>
              <a:rPr lang="sv-SE" sz="2000" b="0" dirty="0">
                <a:solidFill>
                  <a:schemeClr val="bg1">
                    <a:lumMod val="95000"/>
                  </a:schemeClr>
                </a:solidFill>
              </a:rPr>
              <a:t>Central handläggare lägger in de attribut som ska vara med i kopieringen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E9630E4-C762-C807-EA35-711FB5FBDA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369"/>
          <a:stretch/>
        </p:blipFill>
        <p:spPr>
          <a:xfrm>
            <a:off x="0" y="452673"/>
            <a:ext cx="12188635" cy="640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912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93F4ED1-0604-B0D9-9477-B97D5D9D5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52673"/>
          </a:xfrm>
          <a:solidFill>
            <a:srgbClr val="83BA32"/>
          </a:solidFill>
        </p:spPr>
        <p:txBody>
          <a:bodyPr/>
          <a:lstStyle/>
          <a:p>
            <a:r>
              <a:rPr lang="sv-SE" sz="2000" b="0" dirty="0">
                <a:solidFill>
                  <a:schemeClr val="bg1">
                    <a:lumMod val="95000"/>
                  </a:schemeClr>
                </a:solidFill>
              </a:rPr>
              <a:t>Central handläggare kontrollerar de attribut som ska vara med i kopieringen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2CBDF55B-9963-5715-ECF1-6CF75B4D05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3519"/>
          <a:stretch/>
        </p:blipFill>
        <p:spPr>
          <a:xfrm>
            <a:off x="0" y="452673"/>
            <a:ext cx="12192000" cy="640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981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93F4ED1-0604-B0D9-9477-B97D5D9D5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52673"/>
          </a:xfrm>
          <a:solidFill>
            <a:srgbClr val="83BA32"/>
          </a:solidFill>
        </p:spPr>
        <p:txBody>
          <a:bodyPr/>
          <a:lstStyle/>
          <a:p>
            <a:r>
              <a:rPr lang="sv-SE" sz="2000" b="0" dirty="0">
                <a:solidFill>
                  <a:schemeClr val="bg1">
                    <a:lumMod val="95000"/>
                  </a:schemeClr>
                </a:solidFill>
              </a:rPr>
              <a:t>Central handläggare kan lägga till flera attribut om det behövs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7304E99-87D3-E6D0-3293-F95D14F846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4734"/>
          <a:stretch/>
        </p:blipFill>
        <p:spPr>
          <a:xfrm>
            <a:off x="0" y="452673"/>
            <a:ext cx="12198584" cy="640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174365"/>
      </p:ext>
    </p:extLst>
  </p:cSld>
  <p:clrMapOvr>
    <a:masterClrMapping/>
  </p:clrMapOvr>
</p:sld>
</file>

<file path=ppt/theme/theme1.xml><?xml version="1.0" encoding="utf-8"?>
<a:theme xmlns:a="http://schemas.openxmlformats.org/drawingml/2006/main" name="Rubriksido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xtsido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ild och grafi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3031</TotalTime>
  <Words>340</Words>
  <Application>Microsoft Office PowerPoint</Application>
  <PresentationFormat>Bredbild</PresentationFormat>
  <Paragraphs>31</Paragraphs>
  <Slides>22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22</vt:i4>
      </vt:variant>
    </vt:vector>
  </HeadingPairs>
  <TitlesOfParts>
    <vt:vector size="27" baseType="lpstr">
      <vt:lpstr>Arial</vt:lpstr>
      <vt:lpstr>Calibri</vt:lpstr>
      <vt:lpstr>Rubriksidor</vt:lpstr>
      <vt:lpstr>Textsidor</vt:lpstr>
      <vt:lpstr>Bild och grafik</vt:lpstr>
      <vt:lpstr>Utbudsomgång / Tematräff 2 /  Skisser</vt:lpstr>
      <vt:lpstr>Tidplan / Process</vt:lpstr>
      <vt:lpstr>1. Central handläggare skapar utbudsomgång för en kommande termin</vt:lpstr>
      <vt:lpstr>Central handläggare väljer att fortsätta redigera utbudsomgång för HT2024</vt:lpstr>
      <vt:lpstr>Central handläggare anger deadlines för utbudsomgångens tidplan</vt:lpstr>
      <vt:lpstr>Central handläggare anger inställningar för utbudsomgången</vt:lpstr>
      <vt:lpstr>Central handläggare lägger in de attribut som ska vara med i kopieringen</vt:lpstr>
      <vt:lpstr>Central handläggare kontrollerar de attribut som ska vara med i kopieringen</vt:lpstr>
      <vt:lpstr>Central handläggare kan lägga till flera attribut om det behövs</vt:lpstr>
      <vt:lpstr>Central handläggare kan ändra per attribut om det ska kopieras eller ej, anges per tillfälle eller fast värde</vt:lpstr>
      <vt:lpstr>I den här fliken Underlag så definieras vilka tillfällen som ska användas som underlag</vt:lpstr>
      <vt:lpstr>Central handläggare väljer tillfällena i utbudsomgången HT2023 att använda som underlag</vt:lpstr>
      <vt:lpstr>Central handläggare anger nu att hon är färdig med sin del av processen</vt:lpstr>
      <vt:lpstr>2. Institutionshandläggare lägger in alla tillfällen som ska vara med</vt:lpstr>
      <vt:lpstr>Handläggaren på Datavetenskapliga institutionen väljer vilka underlag som hon ska arbeta vidare med</vt:lpstr>
      <vt:lpstr>Ladok identifierar vilka start och slut-datum som finns i underlag. Handläggaren översätter dem till HT2024</vt:lpstr>
      <vt:lpstr>Handläggaren anger att hon kommer att uppdatera förslag som kopieras till korrekt kursversion</vt:lpstr>
      <vt:lpstr>I fliken Förslag kan handläggaren arbeta med förslagen innan hon skapar tillfällen i status ”Utkast”</vt:lpstr>
      <vt:lpstr>Exempelvis kan handläggaren filtrera fram alla förslag för att uppdatera tillfälleskod</vt:lpstr>
      <vt:lpstr>Handläggaren kan nu välja de förslag som är färdiga och lägga dem i utbud</vt:lpstr>
      <vt:lpstr>Handläggaren kan nu gå igenom fel-listan, klicka på penna och se detaljinformation i sidpanelen</vt:lpstr>
      <vt:lpstr>Kurstillfällen är nu skapade i fliken Utbud i status Utkast. Klickar man på länken går man till tillfällets sida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Microsoft Office User</dc:creator>
  <cp:lastModifiedBy>Anders Stenebo</cp:lastModifiedBy>
  <cp:revision>11</cp:revision>
  <dcterms:created xsi:type="dcterms:W3CDTF">2021-02-26T13:28:00Z</dcterms:created>
  <dcterms:modified xsi:type="dcterms:W3CDTF">2023-10-23T11:59:36Z</dcterms:modified>
</cp:coreProperties>
</file>