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43"/>
  </p:notesMasterIdLst>
  <p:sldIdLst>
    <p:sldId id="257" r:id="rId5"/>
    <p:sldId id="258" r:id="rId6"/>
    <p:sldId id="265" r:id="rId7"/>
    <p:sldId id="278" r:id="rId8"/>
    <p:sldId id="279" r:id="rId9"/>
    <p:sldId id="565" r:id="rId10"/>
    <p:sldId id="260" r:id="rId11"/>
    <p:sldId id="280" r:id="rId12"/>
    <p:sldId id="551" r:id="rId13"/>
    <p:sldId id="550" r:id="rId14"/>
    <p:sldId id="552" r:id="rId15"/>
    <p:sldId id="281" r:id="rId16"/>
    <p:sldId id="266" r:id="rId17"/>
    <p:sldId id="267" r:id="rId18"/>
    <p:sldId id="269" r:id="rId19"/>
    <p:sldId id="261" r:id="rId20"/>
    <p:sldId id="561" r:id="rId21"/>
    <p:sldId id="560" r:id="rId22"/>
    <p:sldId id="559" r:id="rId23"/>
    <p:sldId id="284" r:id="rId24"/>
    <p:sldId id="274" r:id="rId25"/>
    <p:sldId id="562" r:id="rId26"/>
    <p:sldId id="271" r:id="rId27"/>
    <p:sldId id="285" r:id="rId28"/>
    <p:sldId id="287" r:id="rId29"/>
    <p:sldId id="563" r:id="rId30"/>
    <p:sldId id="282" r:id="rId31"/>
    <p:sldId id="270" r:id="rId32"/>
    <p:sldId id="555" r:id="rId33"/>
    <p:sldId id="556" r:id="rId34"/>
    <p:sldId id="558" r:id="rId35"/>
    <p:sldId id="272" r:id="rId36"/>
    <p:sldId id="290" r:id="rId37"/>
    <p:sldId id="273" r:id="rId38"/>
    <p:sldId id="553" r:id="rId39"/>
    <p:sldId id="564" r:id="rId40"/>
    <p:sldId id="262" r:id="rId41"/>
    <p:sldId id="27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3CCFF7-C6BE-4127-A181-E1F7CCCDD0E2}" v="1" dt="2023-09-29T07:08:47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72" y="13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Stenebo" userId="0144687e-fc16-403c-b327-4c59f4158127" providerId="ADAL" clId="{603CCFF7-C6BE-4127-A181-E1F7CCCDD0E2}"/>
    <pc:docChg chg="undo custSel delSld modSld">
      <pc:chgData name="Anders Stenebo" userId="0144687e-fc16-403c-b327-4c59f4158127" providerId="ADAL" clId="{603CCFF7-C6BE-4127-A181-E1F7CCCDD0E2}" dt="2023-09-29T07:10:13.850" v="137"/>
      <pc:docMkLst>
        <pc:docMk/>
      </pc:docMkLst>
      <pc:sldChg chg="modSp mod">
        <pc:chgData name="Anders Stenebo" userId="0144687e-fc16-403c-b327-4c59f4158127" providerId="ADAL" clId="{603CCFF7-C6BE-4127-A181-E1F7CCCDD0E2}" dt="2023-09-28T13:12:25.667" v="64" actId="20577"/>
        <pc:sldMkLst>
          <pc:docMk/>
          <pc:sldMk cId="498446225" sldId="262"/>
        </pc:sldMkLst>
        <pc:spChg chg="mod">
          <ac:chgData name="Anders Stenebo" userId="0144687e-fc16-403c-b327-4c59f4158127" providerId="ADAL" clId="{603CCFF7-C6BE-4127-A181-E1F7CCCDD0E2}" dt="2023-09-28T13:12:25.667" v="64" actId="20577"/>
          <ac:spMkLst>
            <pc:docMk/>
            <pc:sldMk cId="498446225" sldId="262"/>
            <ac:spMk id="2" creationId="{95604E62-3EBA-219D-0EAA-36747B4364ED}"/>
          </ac:spMkLst>
        </pc:spChg>
      </pc:sldChg>
      <pc:sldChg chg="del">
        <pc:chgData name="Anders Stenebo" userId="0144687e-fc16-403c-b327-4c59f4158127" providerId="ADAL" clId="{603CCFF7-C6BE-4127-A181-E1F7CCCDD0E2}" dt="2023-09-28T13:12:32.651" v="65" actId="47"/>
        <pc:sldMkLst>
          <pc:docMk/>
          <pc:sldMk cId="3950583154" sldId="263"/>
        </pc:sldMkLst>
      </pc:sldChg>
      <pc:sldChg chg="modSp mod">
        <pc:chgData name="Anders Stenebo" userId="0144687e-fc16-403c-b327-4c59f4158127" providerId="ADAL" clId="{603CCFF7-C6BE-4127-A181-E1F7CCCDD0E2}" dt="2023-09-28T11:51:51.993" v="44" actId="20577"/>
        <pc:sldMkLst>
          <pc:docMk/>
          <pc:sldMk cId="2607134467" sldId="267"/>
        </pc:sldMkLst>
        <pc:spChg chg="mod">
          <ac:chgData name="Anders Stenebo" userId="0144687e-fc16-403c-b327-4c59f4158127" providerId="ADAL" clId="{603CCFF7-C6BE-4127-A181-E1F7CCCDD0E2}" dt="2023-09-28T11:51:51.993" v="44" actId="20577"/>
          <ac:spMkLst>
            <pc:docMk/>
            <pc:sldMk cId="2607134467" sldId="267"/>
            <ac:spMk id="2" creationId="{1922FB32-5204-DFFB-8C13-037AB1F5B349}"/>
          </ac:spMkLst>
        </pc:spChg>
      </pc:sldChg>
      <pc:sldChg chg="del">
        <pc:chgData name="Anders Stenebo" userId="0144687e-fc16-403c-b327-4c59f4158127" providerId="ADAL" clId="{603CCFF7-C6BE-4127-A181-E1F7CCCDD0E2}" dt="2023-09-28T11:55:12.133" v="45" actId="2696"/>
        <pc:sldMkLst>
          <pc:docMk/>
          <pc:sldMk cId="542239253" sldId="268"/>
        </pc:sldMkLst>
      </pc:sldChg>
      <pc:sldChg chg="modSp mod">
        <pc:chgData name="Anders Stenebo" userId="0144687e-fc16-403c-b327-4c59f4158127" providerId="ADAL" clId="{603CCFF7-C6BE-4127-A181-E1F7CCCDD0E2}" dt="2023-09-28T11:57:21.908" v="53" actId="20577"/>
        <pc:sldMkLst>
          <pc:docMk/>
          <pc:sldMk cId="2388692048" sldId="269"/>
        </pc:sldMkLst>
        <pc:spChg chg="mod">
          <ac:chgData name="Anders Stenebo" userId="0144687e-fc16-403c-b327-4c59f4158127" providerId="ADAL" clId="{603CCFF7-C6BE-4127-A181-E1F7CCCDD0E2}" dt="2023-09-28T11:57:21.908" v="53" actId="20577"/>
          <ac:spMkLst>
            <pc:docMk/>
            <pc:sldMk cId="2388692048" sldId="269"/>
            <ac:spMk id="5" creationId="{B94CD909-7985-9F18-A543-1E4872D5527C}"/>
          </ac:spMkLst>
        </pc:spChg>
      </pc:sldChg>
      <pc:sldChg chg="modSp mod">
        <pc:chgData name="Anders Stenebo" userId="0144687e-fc16-403c-b327-4c59f4158127" providerId="ADAL" clId="{603CCFF7-C6BE-4127-A181-E1F7CCCDD0E2}" dt="2023-09-28T12:22:39.165" v="54" actId="20577"/>
        <pc:sldMkLst>
          <pc:docMk/>
          <pc:sldMk cId="4164411395" sldId="271"/>
        </pc:sldMkLst>
        <pc:spChg chg="mod">
          <ac:chgData name="Anders Stenebo" userId="0144687e-fc16-403c-b327-4c59f4158127" providerId="ADAL" clId="{603CCFF7-C6BE-4127-A181-E1F7CCCDD0E2}" dt="2023-09-28T12:22:39.165" v="54" actId="20577"/>
          <ac:spMkLst>
            <pc:docMk/>
            <pc:sldMk cId="4164411395" sldId="271"/>
            <ac:spMk id="3" creationId="{3F3CD1BC-E560-DC86-B7B6-14112812FA13}"/>
          </ac:spMkLst>
        </pc:spChg>
      </pc:sldChg>
      <pc:sldChg chg="modSp mod">
        <pc:chgData name="Anders Stenebo" userId="0144687e-fc16-403c-b327-4c59f4158127" providerId="ADAL" clId="{603CCFF7-C6BE-4127-A181-E1F7CCCDD0E2}" dt="2023-09-28T12:37:15.802" v="58" actId="5793"/>
        <pc:sldMkLst>
          <pc:docMk/>
          <pc:sldMk cId="3260663471" sldId="273"/>
        </pc:sldMkLst>
        <pc:spChg chg="mod">
          <ac:chgData name="Anders Stenebo" userId="0144687e-fc16-403c-b327-4c59f4158127" providerId="ADAL" clId="{603CCFF7-C6BE-4127-A181-E1F7CCCDD0E2}" dt="2023-09-28T12:37:15.802" v="58" actId="5793"/>
          <ac:spMkLst>
            <pc:docMk/>
            <pc:sldMk cId="3260663471" sldId="273"/>
            <ac:spMk id="3" creationId="{120B0549-6370-D795-DDC9-8655062FF46F}"/>
          </ac:spMkLst>
        </pc:spChg>
      </pc:sldChg>
      <pc:sldChg chg="delSp mod">
        <pc:chgData name="Anders Stenebo" userId="0144687e-fc16-403c-b327-4c59f4158127" providerId="ADAL" clId="{603CCFF7-C6BE-4127-A181-E1F7CCCDD0E2}" dt="2023-09-28T12:36:29.648" v="56" actId="478"/>
        <pc:sldMkLst>
          <pc:docMk/>
          <pc:sldMk cId="573350205" sldId="290"/>
        </pc:sldMkLst>
        <pc:spChg chg="del">
          <ac:chgData name="Anders Stenebo" userId="0144687e-fc16-403c-b327-4c59f4158127" providerId="ADAL" clId="{603CCFF7-C6BE-4127-A181-E1F7CCCDD0E2}" dt="2023-09-28T12:36:29.648" v="56" actId="478"/>
          <ac:spMkLst>
            <pc:docMk/>
            <pc:sldMk cId="573350205" sldId="290"/>
            <ac:spMk id="2" creationId="{6F54A969-4A14-5F0F-E5F0-112CB7E18D34}"/>
          </ac:spMkLst>
        </pc:spChg>
        <pc:cxnChg chg="del">
          <ac:chgData name="Anders Stenebo" userId="0144687e-fc16-403c-b327-4c59f4158127" providerId="ADAL" clId="{603CCFF7-C6BE-4127-A181-E1F7CCCDD0E2}" dt="2023-09-28T12:36:27.673" v="55" actId="478"/>
          <ac:cxnSpMkLst>
            <pc:docMk/>
            <pc:sldMk cId="573350205" sldId="290"/>
            <ac:cxnSpMk id="5" creationId="{4414A458-72C7-9953-F19A-8246D3F5D57D}"/>
          </ac:cxnSpMkLst>
        </pc:cxnChg>
      </pc:sldChg>
      <pc:sldChg chg="addSp modSp mod">
        <pc:chgData name="Anders Stenebo" userId="0144687e-fc16-403c-b327-4c59f4158127" providerId="ADAL" clId="{603CCFF7-C6BE-4127-A181-E1F7CCCDD0E2}" dt="2023-09-29T07:08:52.208" v="96" actId="20577"/>
        <pc:sldMkLst>
          <pc:docMk/>
          <pc:sldMk cId="2653180220" sldId="550"/>
        </pc:sldMkLst>
        <pc:spChg chg="add mod">
          <ac:chgData name="Anders Stenebo" userId="0144687e-fc16-403c-b327-4c59f4158127" providerId="ADAL" clId="{603CCFF7-C6BE-4127-A181-E1F7CCCDD0E2}" dt="2023-09-29T07:08:52.208" v="96" actId="20577"/>
          <ac:spMkLst>
            <pc:docMk/>
            <pc:sldMk cId="2653180220" sldId="550"/>
            <ac:spMk id="2" creationId="{11018839-A519-8DAE-C4DF-96B00E393811}"/>
          </ac:spMkLst>
        </pc:spChg>
        <pc:spChg chg="mod">
          <ac:chgData name="Anders Stenebo" userId="0144687e-fc16-403c-b327-4c59f4158127" providerId="ADAL" clId="{603CCFF7-C6BE-4127-A181-E1F7CCCDD0E2}" dt="2023-09-28T11:44:38.582" v="28" actId="20577"/>
          <ac:spMkLst>
            <pc:docMk/>
            <pc:sldMk cId="2653180220" sldId="550"/>
            <ac:spMk id="4" creationId="{C5D448BE-3DAC-02C5-D270-22D365DD3BBE}"/>
          </ac:spMkLst>
        </pc:spChg>
        <pc:spChg chg="mod">
          <ac:chgData name="Anders Stenebo" userId="0144687e-fc16-403c-b327-4c59f4158127" providerId="ADAL" clId="{603CCFF7-C6BE-4127-A181-E1F7CCCDD0E2}" dt="2023-09-29T07:07:06.740" v="92"/>
          <ac:spMkLst>
            <pc:docMk/>
            <pc:sldMk cId="2653180220" sldId="550"/>
            <ac:spMk id="124" creationId="{A11FDB88-EF16-C086-9915-B56B6F7CBCC2}"/>
          </ac:spMkLst>
        </pc:spChg>
      </pc:sldChg>
      <pc:sldChg chg="modSp mod">
        <pc:chgData name="Anders Stenebo" userId="0144687e-fc16-403c-b327-4c59f4158127" providerId="ADAL" clId="{603CCFF7-C6BE-4127-A181-E1F7CCCDD0E2}" dt="2023-09-29T07:06:47.142" v="91" actId="20577"/>
        <pc:sldMkLst>
          <pc:docMk/>
          <pc:sldMk cId="3733423062" sldId="551"/>
        </pc:sldMkLst>
        <pc:spChg chg="mod">
          <ac:chgData name="Anders Stenebo" userId="0144687e-fc16-403c-b327-4c59f4158127" providerId="ADAL" clId="{603CCFF7-C6BE-4127-A181-E1F7CCCDD0E2}" dt="2023-09-29T07:06:47.142" v="91" actId="20577"/>
          <ac:spMkLst>
            <pc:docMk/>
            <pc:sldMk cId="3733423062" sldId="551"/>
            <ac:spMk id="91" creationId="{2995F713-C45A-A516-9EBC-0C090220DBE4}"/>
          </ac:spMkLst>
        </pc:spChg>
      </pc:sldChg>
      <pc:sldChg chg="modSp mod">
        <pc:chgData name="Anders Stenebo" userId="0144687e-fc16-403c-b327-4c59f4158127" providerId="ADAL" clId="{603CCFF7-C6BE-4127-A181-E1F7CCCDD0E2}" dt="2023-09-29T07:10:13.850" v="137"/>
        <pc:sldMkLst>
          <pc:docMk/>
          <pc:sldMk cId="2592156054" sldId="552"/>
        </pc:sldMkLst>
        <pc:spChg chg="mod">
          <ac:chgData name="Anders Stenebo" userId="0144687e-fc16-403c-b327-4c59f4158127" providerId="ADAL" clId="{603CCFF7-C6BE-4127-A181-E1F7CCCDD0E2}" dt="2023-09-29T07:09:58.174" v="136" actId="20577"/>
          <ac:spMkLst>
            <pc:docMk/>
            <pc:sldMk cId="2592156054" sldId="552"/>
            <ac:spMk id="4" creationId="{C5D448BE-3DAC-02C5-D270-22D365DD3BBE}"/>
          </ac:spMkLst>
        </pc:spChg>
        <pc:spChg chg="mod">
          <ac:chgData name="Anders Stenebo" userId="0144687e-fc16-403c-b327-4c59f4158127" providerId="ADAL" clId="{603CCFF7-C6BE-4127-A181-E1F7CCCDD0E2}" dt="2023-09-29T07:10:13.850" v="137"/>
          <ac:spMkLst>
            <pc:docMk/>
            <pc:sldMk cId="2592156054" sldId="552"/>
            <ac:spMk id="124" creationId="{A11FDB88-EF16-C086-9915-B56B6F7CBCC2}"/>
          </ac:spMkLst>
        </pc:spChg>
      </pc:sldChg>
      <pc:sldChg chg="modSp mod">
        <pc:chgData name="Anders Stenebo" userId="0144687e-fc16-403c-b327-4c59f4158127" providerId="ADAL" clId="{603CCFF7-C6BE-4127-A181-E1F7CCCDD0E2}" dt="2023-09-28T11:42:44.332" v="17" actId="27636"/>
        <pc:sldMkLst>
          <pc:docMk/>
          <pc:sldMk cId="2225392447" sldId="562"/>
        </pc:sldMkLst>
        <pc:spChg chg="mod">
          <ac:chgData name="Anders Stenebo" userId="0144687e-fc16-403c-b327-4c59f4158127" providerId="ADAL" clId="{603CCFF7-C6BE-4127-A181-E1F7CCCDD0E2}" dt="2023-09-28T11:42:44.332" v="17" actId="27636"/>
          <ac:spMkLst>
            <pc:docMk/>
            <pc:sldMk cId="2225392447" sldId="562"/>
            <ac:spMk id="4" creationId="{B4B5B3AF-2235-FBA9-2B5E-C88F8C5627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A5DE0-3944-4FE5-B391-A18AF5F35563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4BDC3-CB0C-478D-B691-6809767094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59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1D026-D1C7-4BC2-AF52-FFBCAC9F091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062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1D026-D1C7-4BC2-AF52-FFBCAC9F091C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160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62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14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5610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459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875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353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170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904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5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53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81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963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86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97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0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39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15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B890-C584-4436-9BE6-626BA199B66E}" type="datetimeFigureOut">
              <a:rPr lang="sv-SE" smtClean="0"/>
              <a:t>2023-09-28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82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fenp9.axshare.com/p_g_ende_revidering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ffenp9.axshare.com/senast_fastst_llda_isp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699ED0-9A61-0B3E-87A3-C0250A56E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150739" cy="1646302"/>
          </a:xfrm>
        </p:spPr>
        <p:txBody>
          <a:bodyPr/>
          <a:lstStyle/>
          <a:p>
            <a:pPr algn="l"/>
            <a:r>
              <a:rPr lang="sv-SE" dirty="0">
                <a:solidFill>
                  <a:schemeClr val="tx1"/>
                </a:solidFill>
              </a:rPr>
              <a:t>Individuella studieplaner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på forskarnivå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24129F-210C-B58F-21DB-9908D2229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303382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Tematräff 04 – Ladok ISP</a:t>
            </a:r>
          </a:p>
          <a:p>
            <a:pPr algn="l"/>
            <a:r>
              <a:rPr lang="sv-SE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2023-09-29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25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5D448BE-3DAC-02C5-D270-22D365DD3BBE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dirty="0"/>
              <a:t>Våren 2024  - 10 lärosäten pilottestar Ladok </a:t>
            </a:r>
            <a:r>
              <a:rPr lang="sv-SE" sz="2000" dirty="0"/>
              <a:t>(preliminärt)</a:t>
            </a:r>
            <a:endParaRPr lang="sv-SE" dirty="0"/>
          </a:p>
        </p:txBody>
      </p:sp>
      <p:sp>
        <p:nvSpPr>
          <p:cNvPr id="92" name="Rektangel med rundade hörn 91">
            <a:extLst>
              <a:ext uri="{FF2B5EF4-FFF2-40B4-BE49-F238E27FC236}">
                <a16:creationId xmlns:a16="http://schemas.microsoft.com/office/drawing/2014/main" id="{D7CABA17-0E45-0EA8-3473-DFD228AC2DC8}"/>
              </a:ext>
            </a:extLst>
          </p:cNvPr>
          <p:cNvSpPr/>
          <p:nvPr/>
        </p:nvSpPr>
        <p:spPr>
          <a:xfrm>
            <a:off x="247952" y="3899405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UU</a:t>
            </a:r>
          </a:p>
        </p:txBody>
      </p:sp>
      <p:sp>
        <p:nvSpPr>
          <p:cNvPr id="93" name="Rektangel med rundade hörn 92">
            <a:extLst>
              <a:ext uri="{FF2B5EF4-FFF2-40B4-BE49-F238E27FC236}">
                <a16:creationId xmlns:a16="http://schemas.microsoft.com/office/drawing/2014/main" id="{0E13AAD5-586D-E0A2-2709-1184D622DF54}"/>
              </a:ext>
            </a:extLst>
          </p:cNvPr>
          <p:cNvSpPr/>
          <p:nvPr/>
        </p:nvSpPr>
        <p:spPr>
          <a:xfrm>
            <a:off x="2469275" y="315487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UMU</a:t>
            </a:r>
          </a:p>
        </p:txBody>
      </p:sp>
      <p:sp>
        <p:nvSpPr>
          <p:cNvPr id="94" name="Rektangel med rundade hörn 93">
            <a:extLst>
              <a:ext uri="{FF2B5EF4-FFF2-40B4-BE49-F238E27FC236}">
                <a16:creationId xmlns:a16="http://schemas.microsoft.com/office/drawing/2014/main" id="{EA1479D9-4CCA-FB22-1894-AA26720FF810}"/>
              </a:ext>
            </a:extLst>
          </p:cNvPr>
          <p:cNvSpPr/>
          <p:nvPr/>
        </p:nvSpPr>
        <p:spPr>
          <a:xfrm>
            <a:off x="5083899" y="1654267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KI</a:t>
            </a:r>
          </a:p>
        </p:txBody>
      </p:sp>
      <p:sp>
        <p:nvSpPr>
          <p:cNvPr id="95" name="Rektangel med rundade hörn 94">
            <a:extLst>
              <a:ext uri="{FF2B5EF4-FFF2-40B4-BE49-F238E27FC236}">
                <a16:creationId xmlns:a16="http://schemas.microsoft.com/office/drawing/2014/main" id="{8A2F483F-790E-63BF-8263-B5039C02404A}"/>
              </a:ext>
            </a:extLst>
          </p:cNvPr>
          <p:cNvSpPr/>
          <p:nvPr/>
        </p:nvSpPr>
        <p:spPr>
          <a:xfrm>
            <a:off x="3949996" y="467290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HV</a:t>
            </a:r>
          </a:p>
        </p:txBody>
      </p:sp>
      <p:sp>
        <p:nvSpPr>
          <p:cNvPr id="96" name="Rektangel med rundade hörn 95">
            <a:extLst>
              <a:ext uri="{FF2B5EF4-FFF2-40B4-BE49-F238E27FC236}">
                <a16:creationId xmlns:a16="http://schemas.microsoft.com/office/drawing/2014/main" id="{1503959E-17E0-4A69-93E6-764A8395F8A2}"/>
              </a:ext>
            </a:extLst>
          </p:cNvPr>
          <p:cNvSpPr/>
          <p:nvPr/>
        </p:nvSpPr>
        <p:spPr>
          <a:xfrm>
            <a:off x="9811527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EHS</a:t>
            </a:r>
          </a:p>
        </p:txBody>
      </p:sp>
      <p:sp>
        <p:nvSpPr>
          <p:cNvPr id="97" name="Rektangel med rundade hörn 96">
            <a:extLst>
              <a:ext uri="{FF2B5EF4-FFF2-40B4-BE49-F238E27FC236}">
                <a16:creationId xmlns:a16="http://schemas.microsoft.com/office/drawing/2014/main" id="{2892D5EA-2981-C2D2-53FF-BC75DCAF2D34}"/>
              </a:ext>
            </a:extLst>
          </p:cNvPr>
          <p:cNvSpPr/>
          <p:nvPr/>
        </p:nvSpPr>
        <p:spPr>
          <a:xfrm>
            <a:off x="5083899" y="239275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LIU</a:t>
            </a:r>
          </a:p>
        </p:txBody>
      </p:sp>
      <p:sp>
        <p:nvSpPr>
          <p:cNvPr id="98" name="Rektangel med rundade hörn 97">
            <a:extLst>
              <a:ext uri="{FF2B5EF4-FFF2-40B4-BE49-F238E27FC236}">
                <a16:creationId xmlns:a16="http://schemas.microsoft.com/office/drawing/2014/main" id="{E66747E7-9710-DD4A-7C14-4403054A1640}"/>
              </a:ext>
            </a:extLst>
          </p:cNvPr>
          <p:cNvSpPr/>
          <p:nvPr/>
        </p:nvSpPr>
        <p:spPr>
          <a:xfrm>
            <a:off x="10918125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HKR</a:t>
            </a:r>
          </a:p>
        </p:txBody>
      </p:sp>
      <p:sp>
        <p:nvSpPr>
          <p:cNvPr id="99" name="Rektangel med rundade hörn 98">
            <a:extLst>
              <a:ext uri="{FF2B5EF4-FFF2-40B4-BE49-F238E27FC236}">
                <a16:creationId xmlns:a16="http://schemas.microsoft.com/office/drawing/2014/main" id="{A45A5181-EEAC-DBE1-9B7B-B256512A0293}"/>
              </a:ext>
            </a:extLst>
          </p:cNvPr>
          <p:cNvSpPr/>
          <p:nvPr/>
        </p:nvSpPr>
        <p:spPr>
          <a:xfrm>
            <a:off x="7585707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HDA</a:t>
            </a:r>
          </a:p>
        </p:txBody>
      </p:sp>
      <p:sp>
        <p:nvSpPr>
          <p:cNvPr id="100" name="Rektangel med rundade hörn 99">
            <a:extLst>
              <a:ext uri="{FF2B5EF4-FFF2-40B4-BE49-F238E27FC236}">
                <a16:creationId xmlns:a16="http://schemas.microsoft.com/office/drawing/2014/main" id="{31ADAD9E-5817-8686-E425-DEA561070646}"/>
              </a:ext>
            </a:extLst>
          </p:cNvPr>
          <p:cNvSpPr/>
          <p:nvPr/>
        </p:nvSpPr>
        <p:spPr>
          <a:xfrm>
            <a:off x="3943593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MIUN</a:t>
            </a:r>
          </a:p>
        </p:txBody>
      </p:sp>
      <p:sp>
        <p:nvSpPr>
          <p:cNvPr id="101" name="Rektangel med rundade hörn 100">
            <a:extLst>
              <a:ext uri="{FF2B5EF4-FFF2-40B4-BE49-F238E27FC236}">
                <a16:creationId xmlns:a16="http://schemas.microsoft.com/office/drawing/2014/main" id="{FDDD5B97-A954-486E-2AAD-607660F4C6AB}"/>
              </a:ext>
            </a:extLst>
          </p:cNvPr>
          <p:cNvSpPr/>
          <p:nvPr/>
        </p:nvSpPr>
        <p:spPr>
          <a:xfrm>
            <a:off x="8697571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550" dirty="0">
                <a:solidFill>
                  <a:schemeClr val="tx1"/>
                </a:solidFill>
              </a:rPr>
              <a:t>Chalmers</a:t>
            </a:r>
          </a:p>
        </p:txBody>
      </p:sp>
      <p:sp>
        <p:nvSpPr>
          <p:cNvPr id="102" name="Rektangel med rundade hörn 101">
            <a:extLst>
              <a:ext uri="{FF2B5EF4-FFF2-40B4-BE49-F238E27FC236}">
                <a16:creationId xmlns:a16="http://schemas.microsoft.com/office/drawing/2014/main" id="{3D1615E7-CD19-ED6A-34E5-8B6144ADF3A5}"/>
              </a:ext>
            </a:extLst>
          </p:cNvPr>
          <p:cNvSpPr/>
          <p:nvPr/>
        </p:nvSpPr>
        <p:spPr>
          <a:xfrm>
            <a:off x="7585707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LTU</a:t>
            </a:r>
          </a:p>
        </p:txBody>
      </p:sp>
      <p:sp>
        <p:nvSpPr>
          <p:cNvPr id="103" name="Rektangel med rundade hörn 102">
            <a:extLst>
              <a:ext uri="{FF2B5EF4-FFF2-40B4-BE49-F238E27FC236}">
                <a16:creationId xmlns:a16="http://schemas.microsoft.com/office/drawing/2014/main" id="{9CF877B9-1A00-5C7C-604D-35B6B21592F3}"/>
              </a:ext>
            </a:extLst>
          </p:cNvPr>
          <p:cNvSpPr/>
          <p:nvPr/>
        </p:nvSpPr>
        <p:spPr>
          <a:xfrm>
            <a:off x="3972064" y="239275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KTH</a:t>
            </a:r>
          </a:p>
        </p:txBody>
      </p:sp>
      <p:sp>
        <p:nvSpPr>
          <p:cNvPr id="104" name="Rektangel med rundade hörn 103">
            <a:extLst>
              <a:ext uri="{FF2B5EF4-FFF2-40B4-BE49-F238E27FC236}">
                <a16:creationId xmlns:a16="http://schemas.microsoft.com/office/drawing/2014/main" id="{102D8757-180E-5800-B846-283A63278C70}"/>
              </a:ext>
            </a:extLst>
          </p:cNvPr>
          <p:cNvSpPr/>
          <p:nvPr/>
        </p:nvSpPr>
        <p:spPr>
          <a:xfrm>
            <a:off x="7585707" y="4647694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SH</a:t>
            </a:r>
          </a:p>
        </p:txBody>
      </p:sp>
      <p:sp>
        <p:nvSpPr>
          <p:cNvPr id="105" name="Rektangel med rundade hörn 104">
            <a:extLst>
              <a:ext uri="{FF2B5EF4-FFF2-40B4-BE49-F238E27FC236}">
                <a16:creationId xmlns:a16="http://schemas.microsoft.com/office/drawing/2014/main" id="{AF34AAD0-E7D8-74A9-5F2B-4D52078BB443}"/>
              </a:ext>
            </a:extLst>
          </p:cNvPr>
          <p:cNvSpPr/>
          <p:nvPr/>
        </p:nvSpPr>
        <p:spPr>
          <a:xfrm>
            <a:off x="3972064" y="312924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  <a:endParaRPr lang="sv-SE" sz="2400">
              <a:solidFill>
                <a:schemeClr val="tx1"/>
              </a:solidFill>
            </a:endParaRPr>
          </a:p>
        </p:txBody>
      </p:sp>
      <p:sp>
        <p:nvSpPr>
          <p:cNvPr id="106" name="textruta 105">
            <a:extLst>
              <a:ext uri="{FF2B5EF4-FFF2-40B4-BE49-F238E27FC236}">
                <a16:creationId xmlns:a16="http://schemas.microsoft.com/office/drawing/2014/main" id="{40C287E9-297D-3D3A-B8C6-5B0D3858ED42}"/>
              </a:ext>
            </a:extLst>
          </p:cNvPr>
          <p:cNvSpPr txBox="1"/>
          <p:nvPr/>
        </p:nvSpPr>
        <p:spPr>
          <a:xfrm>
            <a:off x="3934379" y="1287796"/>
            <a:ext cx="247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Göteborgs lösning – 6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07" name="Rektangel med rundade hörn 106">
            <a:extLst>
              <a:ext uri="{FF2B5EF4-FFF2-40B4-BE49-F238E27FC236}">
                <a16:creationId xmlns:a16="http://schemas.microsoft.com/office/drawing/2014/main" id="{86FB29E6-4102-82D0-3384-B14A56AFD966}"/>
              </a:ext>
            </a:extLst>
          </p:cNvPr>
          <p:cNvSpPr/>
          <p:nvPr/>
        </p:nvSpPr>
        <p:spPr>
          <a:xfrm>
            <a:off x="3972064" y="166003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GU</a:t>
            </a:r>
          </a:p>
        </p:txBody>
      </p:sp>
      <p:sp>
        <p:nvSpPr>
          <p:cNvPr id="108" name="Rektangel med rundade hörn 107">
            <a:extLst>
              <a:ext uri="{FF2B5EF4-FFF2-40B4-BE49-F238E27FC236}">
                <a16:creationId xmlns:a16="http://schemas.microsoft.com/office/drawing/2014/main" id="{A8A87816-C2F9-F81E-822F-E4D766D42958}"/>
              </a:ext>
            </a:extLst>
          </p:cNvPr>
          <p:cNvSpPr/>
          <p:nvPr/>
        </p:nvSpPr>
        <p:spPr>
          <a:xfrm>
            <a:off x="5038759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SLU</a:t>
            </a:r>
          </a:p>
        </p:txBody>
      </p:sp>
      <p:sp>
        <p:nvSpPr>
          <p:cNvPr id="109" name="Rektangel med rundade hörn 108">
            <a:extLst>
              <a:ext uri="{FF2B5EF4-FFF2-40B4-BE49-F238E27FC236}">
                <a16:creationId xmlns:a16="http://schemas.microsoft.com/office/drawing/2014/main" id="{F038ABBC-878E-2155-ACE4-669654557155}"/>
              </a:ext>
            </a:extLst>
          </p:cNvPr>
          <p:cNvSpPr/>
          <p:nvPr/>
        </p:nvSpPr>
        <p:spPr>
          <a:xfrm>
            <a:off x="7585707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ALT</a:t>
            </a:r>
          </a:p>
        </p:txBody>
      </p:sp>
      <p:sp>
        <p:nvSpPr>
          <p:cNvPr id="110" name="Rektangel med rundade hörn 109">
            <a:extLst>
              <a:ext uri="{FF2B5EF4-FFF2-40B4-BE49-F238E27FC236}">
                <a16:creationId xmlns:a16="http://schemas.microsoft.com/office/drawing/2014/main" id="{9F8651E3-961E-EDB3-1564-195892E93474}"/>
              </a:ext>
            </a:extLst>
          </p:cNvPr>
          <p:cNvSpPr/>
          <p:nvPr/>
        </p:nvSpPr>
        <p:spPr>
          <a:xfrm>
            <a:off x="9811527" y="4647694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SKH</a:t>
            </a:r>
          </a:p>
        </p:txBody>
      </p:sp>
      <p:sp>
        <p:nvSpPr>
          <p:cNvPr id="111" name="Rektangel med rundade hörn 110">
            <a:extLst>
              <a:ext uri="{FF2B5EF4-FFF2-40B4-BE49-F238E27FC236}">
                <a16:creationId xmlns:a16="http://schemas.microsoft.com/office/drawing/2014/main" id="{C6396512-5B8A-4CDE-2946-84748C24782A}"/>
              </a:ext>
            </a:extLst>
          </p:cNvPr>
          <p:cNvSpPr/>
          <p:nvPr/>
        </p:nvSpPr>
        <p:spPr>
          <a:xfrm>
            <a:off x="8697571" y="4647694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SHH</a:t>
            </a:r>
          </a:p>
        </p:txBody>
      </p:sp>
      <p:sp>
        <p:nvSpPr>
          <p:cNvPr id="112" name="Rektangel med rundade hörn 111">
            <a:extLst>
              <a:ext uri="{FF2B5EF4-FFF2-40B4-BE49-F238E27FC236}">
                <a16:creationId xmlns:a16="http://schemas.microsoft.com/office/drawing/2014/main" id="{572FF640-ED5B-E9D8-7B41-735635AFCA80}"/>
              </a:ext>
            </a:extLst>
          </p:cNvPr>
          <p:cNvSpPr/>
          <p:nvPr/>
        </p:nvSpPr>
        <p:spPr>
          <a:xfrm>
            <a:off x="8697571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MCH</a:t>
            </a:r>
          </a:p>
        </p:txBody>
      </p:sp>
      <p:sp>
        <p:nvSpPr>
          <p:cNvPr id="113" name="Rektangel med rundade hörn 112">
            <a:extLst>
              <a:ext uri="{FF2B5EF4-FFF2-40B4-BE49-F238E27FC236}">
                <a16:creationId xmlns:a16="http://schemas.microsoft.com/office/drawing/2014/main" id="{CA4176E9-B354-971D-B14D-C9740F6690C7}"/>
              </a:ext>
            </a:extLst>
          </p:cNvPr>
          <p:cNvSpPr/>
          <p:nvPr/>
        </p:nvSpPr>
        <p:spPr>
          <a:xfrm>
            <a:off x="10918125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KMH</a:t>
            </a:r>
          </a:p>
        </p:txBody>
      </p:sp>
      <p:sp>
        <p:nvSpPr>
          <p:cNvPr id="114" name="Rektangel med rundade hörn 113">
            <a:extLst>
              <a:ext uri="{FF2B5EF4-FFF2-40B4-BE49-F238E27FC236}">
                <a16:creationId xmlns:a16="http://schemas.microsoft.com/office/drawing/2014/main" id="{E3706B09-6B14-82CE-71F7-91E5B1880230}"/>
              </a:ext>
            </a:extLst>
          </p:cNvPr>
          <p:cNvSpPr/>
          <p:nvPr/>
        </p:nvSpPr>
        <p:spPr>
          <a:xfrm>
            <a:off x="1346988" y="241129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HIS</a:t>
            </a:r>
          </a:p>
        </p:txBody>
      </p:sp>
      <p:sp>
        <p:nvSpPr>
          <p:cNvPr id="115" name="Rektangel med rundade hörn 114">
            <a:extLst>
              <a:ext uri="{FF2B5EF4-FFF2-40B4-BE49-F238E27FC236}">
                <a16:creationId xmlns:a16="http://schemas.microsoft.com/office/drawing/2014/main" id="{9E4892BD-461C-A2F9-7F2F-278E502989D8}"/>
              </a:ext>
            </a:extLst>
          </p:cNvPr>
          <p:cNvSpPr/>
          <p:nvPr/>
        </p:nvSpPr>
        <p:spPr>
          <a:xfrm>
            <a:off x="2469275" y="241129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LNU</a:t>
            </a:r>
          </a:p>
        </p:txBody>
      </p:sp>
      <p:sp>
        <p:nvSpPr>
          <p:cNvPr id="116" name="Rektangel med rundade hörn 115">
            <a:extLst>
              <a:ext uri="{FF2B5EF4-FFF2-40B4-BE49-F238E27FC236}">
                <a16:creationId xmlns:a16="http://schemas.microsoft.com/office/drawing/2014/main" id="{395EC4A9-0D22-B9C5-BFFC-F61E9090D877}"/>
              </a:ext>
            </a:extLst>
          </p:cNvPr>
          <p:cNvSpPr/>
          <p:nvPr/>
        </p:nvSpPr>
        <p:spPr>
          <a:xfrm>
            <a:off x="5083899" y="312924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MAU</a:t>
            </a:r>
          </a:p>
        </p:txBody>
      </p:sp>
      <p:sp>
        <p:nvSpPr>
          <p:cNvPr id="117" name="Rektangel med rundade hörn 116">
            <a:extLst>
              <a:ext uri="{FF2B5EF4-FFF2-40B4-BE49-F238E27FC236}">
                <a16:creationId xmlns:a16="http://schemas.microsoft.com/office/drawing/2014/main" id="{B72A1279-310D-9C21-7EE3-A1739F93E1E4}"/>
              </a:ext>
            </a:extLst>
          </p:cNvPr>
          <p:cNvSpPr/>
          <p:nvPr/>
        </p:nvSpPr>
        <p:spPr>
          <a:xfrm>
            <a:off x="247952" y="1655227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BTH</a:t>
            </a:r>
          </a:p>
        </p:txBody>
      </p:sp>
      <p:sp>
        <p:nvSpPr>
          <p:cNvPr id="118" name="Rektangel med rundade hörn 117">
            <a:extLst>
              <a:ext uri="{FF2B5EF4-FFF2-40B4-BE49-F238E27FC236}">
                <a16:creationId xmlns:a16="http://schemas.microsoft.com/office/drawing/2014/main" id="{CF4992BA-CDC5-69ED-C588-F1C13617A059}"/>
              </a:ext>
            </a:extLst>
          </p:cNvPr>
          <p:cNvSpPr/>
          <p:nvPr/>
        </p:nvSpPr>
        <p:spPr>
          <a:xfrm>
            <a:off x="1346988" y="1655227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GIH</a:t>
            </a:r>
          </a:p>
        </p:txBody>
      </p:sp>
      <p:sp>
        <p:nvSpPr>
          <p:cNvPr id="119" name="Rektangel med rundade hörn 118">
            <a:extLst>
              <a:ext uri="{FF2B5EF4-FFF2-40B4-BE49-F238E27FC236}">
                <a16:creationId xmlns:a16="http://schemas.microsoft.com/office/drawing/2014/main" id="{D75536D9-C179-AA9B-1A1F-CD87201D669F}"/>
              </a:ext>
            </a:extLst>
          </p:cNvPr>
          <p:cNvSpPr/>
          <p:nvPr/>
        </p:nvSpPr>
        <p:spPr>
          <a:xfrm>
            <a:off x="9811527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HJ</a:t>
            </a:r>
          </a:p>
        </p:txBody>
      </p:sp>
      <p:sp>
        <p:nvSpPr>
          <p:cNvPr id="120" name="Rektangel med rundade hörn 119">
            <a:extLst>
              <a:ext uri="{FF2B5EF4-FFF2-40B4-BE49-F238E27FC236}">
                <a16:creationId xmlns:a16="http://schemas.microsoft.com/office/drawing/2014/main" id="{FE00428E-B2D0-119C-3C69-FF85B531EA1E}"/>
              </a:ext>
            </a:extLst>
          </p:cNvPr>
          <p:cNvSpPr/>
          <p:nvPr/>
        </p:nvSpPr>
        <p:spPr>
          <a:xfrm>
            <a:off x="240390" y="241129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HH</a:t>
            </a:r>
          </a:p>
        </p:txBody>
      </p:sp>
      <p:sp>
        <p:nvSpPr>
          <p:cNvPr id="121" name="Rektangel med rundade hörn 120">
            <a:extLst>
              <a:ext uri="{FF2B5EF4-FFF2-40B4-BE49-F238E27FC236}">
                <a16:creationId xmlns:a16="http://schemas.microsoft.com/office/drawing/2014/main" id="{A98A19F2-3495-54A8-3D41-FE9D37B4318B}"/>
              </a:ext>
            </a:extLst>
          </p:cNvPr>
          <p:cNvSpPr/>
          <p:nvPr/>
        </p:nvSpPr>
        <p:spPr>
          <a:xfrm>
            <a:off x="1346988" y="315487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MDU</a:t>
            </a:r>
          </a:p>
        </p:txBody>
      </p:sp>
      <p:sp>
        <p:nvSpPr>
          <p:cNvPr id="122" name="Rektangel med rundade hörn 121">
            <a:extLst>
              <a:ext uri="{FF2B5EF4-FFF2-40B4-BE49-F238E27FC236}">
                <a16:creationId xmlns:a16="http://schemas.microsoft.com/office/drawing/2014/main" id="{B04B9CAF-5D64-024F-00F5-33AED777D27E}"/>
              </a:ext>
            </a:extLst>
          </p:cNvPr>
          <p:cNvSpPr/>
          <p:nvPr/>
        </p:nvSpPr>
        <p:spPr>
          <a:xfrm>
            <a:off x="10918125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ORU</a:t>
            </a:r>
          </a:p>
        </p:txBody>
      </p:sp>
      <p:sp>
        <p:nvSpPr>
          <p:cNvPr id="123" name="Rektangel med rundade hörn 122">
            <a:extLst>
              <a:ext uri="{FF2B5EF4-FFF2-40B4-BE49-F238E27FC236}">
                <a16:creationId xmlns:a16="http://schemas.microsoft.com/office/drawing/2014/main" id="{05E75246-B5BB-A1A9-0494-A7A9AF09001C}"/>
              </a:ext>
            </a:extLst>
          </p:cNvPr>
          <p:cNvSpPr/>
          <p:nvPr/>
        </p:nvSpPr>
        <p:spPr>
          <a:xfrm>
            <a:off x="2469275" y="1655227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HB</a:t>
            </a:r>
          </a:p>
        </p:txBody>
      </p:sp>
      <p:sp>
        <p:nvSpPr>
          <p:cNvPr id="124" name="textruta 123">
            <a:extLst>
              <a:ext uri="{FF2B5EF4-FFF2-40B4-BE49-F238E27FC236}">
                <a16:creationId xmlns:a16="http://schemas.microsoft.com/office/drawing/2014/main" id="{A11FDB88-EF16-C086-9915-B56B6F7CBCC2}"/>
              </a:ext>
            </a:extLst>
          </p:cNvPr>
          <p:cNvSpPr txBox="1"/>
          <p:nvPr/>
        </p:nvSpPr>
        <p:spPr>
          <a:xfrm>
            <a:off x="7522183" y="1286406"/>
            <a:ext cx="3716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Manuell lösning t ex Word – 27 </a:t>
            </a:r>
            <a:r>
              <a:rPr lang="sv-SE" b="1" dirty="0" err="1"/>
              <a:t>st</a:t>
            </a:r>
            <a:endParaRPr lang="sv-SE" b="1" dirty="0"/>
          </a:p>
        </p:txBody>
      </p:sp>
      <p:sp>
        <p:nvSpPr>
          <p:cNvPr id="125" name="Rektangel med rundade hörn 124">
            <a:extLst>
              <a:ext uri="{FF2B5EF4-FFF2-40B4-BE49-F238E27FC236}">
                <a16:creationId xmlns:a16="http://schemas.microsoft.com/office/drawing/2014/main" id="{39A89E06-3A4B-734B-4B5B-D5763A4C49D4}"/>
              </a:ext>
            </a:extLst>
          </p:cNvPr>
          <p:cNvSpPr/>
          <p:nvPr/>
        </p:nvSpPr>
        <p:spPr>
          <a:xfrm>
            <a:off x="10918125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FHS</a:t>
            </a:r>
          </a:p>
        </p:txBody>
      </p:sp>
      <p:sp>
        <p:nvSpPr>
          <p:cNvPr id="126" name="Rektangel med rundade hörn 125">
            <a:extLst>
              <a:ext uri="{FF2B5EF4-FFF2-40B4-BE49-F238E27FC236}">
                <a16:creationId xmlns:a16="http://schemas.microsoft.com/office/drawing/2014/main" id="{CEFC92DA-50AC-2482-E7DE-66E565541EE5}"/>
              </a:ext>
            </a:extLst>
          </p:cNvPr>
          <p:cNvSpPr/>
          <p:nvPr/>
        </p:nvSpPr>
        <p:spPr>
          <a:xfrm>
            <a:off x="6133925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SU</a:t>
            </a:r>
          </a:p>
        </p:txBody>
      </p:sp>
      <p:sp>
        <p:nvSpPr>
          <p:cNvPr id="127" name="Rektangel med rundade hörn 126">
            <a:extLst>
              <a:ext uri="{FF2B5EF4-FFF2-40B4-BE49-F238E27FC236}">
                <a16:creationId xmlns:a16="http://schemas.microsoft.com/office/drawing/2014/main" id="{651B665C-D735-E618-F94F-40866F665B55}"/>
              </a:ext>
            </a:extLst>
          </p:cNvPr>
          <p:cNvSpPr/>
          <p:nvPr/>
        </p:nvSpPr>
        <p:spPr>
          <a:xfrm>
            <a:off x="6131556" y="467290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KAU</a:t>
            </a:r>
          </a:p>
        </p:txBody>
      </p:sp>
      <p:sp>
        <p:nvSpPr>
          <p:cNvPr id="128" name="textruta 127">
            <a:extLst>
              <a:ext uri="{FF2B5EF4-FFF2-40B4-BE49-F238E27FC236}">
                <a16:creationId xmlns:a16="http://schemas.microsoft.com/office/drawing/2014/main" id="{0A0485DE-2664-DB11-A434-71EE32A8EE59}"/>
              </a:ext>
            </a:extLst>
          </p:cNvPr>
          <p:cNvSpPr txBox="1"/>
          <p:nvPr/>
        </p:nvSpPr>
        <p:spPr>
          <a:xfrm>
            <a:off x="3914138" y="4307431"/>
            <a:ext cx="193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Egen lösning – 6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29" name="Rektangel med rundade hörn 128">
            <a:extLst>
              <a:ext uri="{FF2B5EF4-FFF2-40B4-BE49-F238E27FC236}">
                <a16:creationId xmlns:a16="http://schemas.microsoft.com/office/drawing/2014/main" id="{A91FB729-34C6-ED13-223F-D01E1AAB3958}"/>
              </a:ext>
            </a:extLst>
          </p:cNvPr>
          <p:cNvSpPr/>
          <p:nvPr/>
        </p:nvSpPr>
        <p:spPr>
          <a:xfrm>
            <a:off x="9811527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NI</a:t>
            </a:r>
          </a:p>
        </p:txBody>
      </p:sp>
      <p:sp>
        <p:nvSpPr>
          <p:cNvPr id="130" name="Rektangel med rundade hörn 129">
            <a:extLst>
              <a:ext uri="{FF2B5EF4-FFF2-40B4-BE49-F238E27FC236}">
                <a16:creationId xmlns:a16="http://schemas.microsoft.com/office/drawing/2014/main" id="{AF026D79-7C60-BC88-4211-E0A263A2F8A8}"/>
              </a:ext>
            </a:extLst>
          </p:cNvPr>
          <p:cNvSpPr/>
          <p:nvPr/>
        </p:nvSpPr>
        <p:spPr>
          <a:xfrm>
            <a:off x="7585707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JTH</a:t>
            </a:r>
          </a:p>
        </p:txBody>
      </p:sp>
      <p:sp>
        <p:nvSpPr>
          <p:cNvPr id="131" name="Rektangel med rundade hörn 130">
            <a:extLst>
              <a:ext uri="{FF2B5EF4-FFF2-40B4-BE49-F238E27FC236}">
                <a16:creationId xmlns:a16="http://schemas.microsoft.com/office/drawing/2014/main" id="{1AB85215-6B35-545F-DA67-E96155D75481}"/>
              </a:ext>
            </a:extLst>
          </p:cNvPr>
          <p:cNvSpPr/>
          <p:nvPr/>
        </p:nvSpPr>
        <p:spPr>
          <a:xfrm>
            <a:off x="9811527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KKH</a:t>
            </a:r>
          </a:p>
        </p:txBody>
      </p:sp>
      <p:sp>
        <p:nvSpPr>
          <p:cNvPr id="132" name="Rektangel med rundade hörn 131">
            <a:extLst>
              <a:ext uri="{FF2B5EF4-FFF2-40B4-BE49-F238E27FC236}">
                <a16:creationId xmlns:a16="http://schemas.microsoft.com/office/drawing/2014/main" id="{6587CA6E-F9A2-3D63-4F9A-2C65FCE13955}"/>
              </a:ext>
            </a:extLst>
          </p:cNvPr>
          <p:cNvSpPr/>
          <p:nvPr/>
        </p:nvSpPr>
        <p:spPr>
          <a:xfrm>
            <a:off x="8697571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KF</a:t>
            </a:r>
          </a:p>
        </p:txBody>
      </p:sp>
      <p:sp>
        <p:nvSpPr>
          <p:cNvPr id="133" name="Rektangel med rundade hörn 132">
            <a:extLst>
              <a:ext uri="{FF2B5EF4-FFF2-40B4-BE49-F238E27FC236}">
                <a16:creationId xmlns:a16="http://schemas.microsoft.com/office/drawing/2014/main" id="{97B9033E-223B-16EA-2E27-2D1E64030122}"/>
              </a:ext>
            </a:extLst>
          </p:cNvPr>
          <p:cNvSpPr/>
          <p:nvPr/>
        </p:nvSpPr>
        <p:spPr>
          <a:xfrm>
            <a:off x="8697571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HIG</a:t>
            </a:r>
          </a:p>
        </p:txBody>
      </p:sp>
      <p:sp>
        <p:nvSpPr>
          <p:cNvPr id="134" name="Rektangel med rundade hörn 133">
            <a:extLst>
              <a:ext uri="{FF2B5EF4-FFF2-40B4-BE49-F238E27FC236}">
                <a16:creationId xmlns:a16="http://schemas.microsoft.com/office/drawing/2014/main" id="{8E016E83-CF8F-4F4D-C3DB-3AA62AC5EF9F}"/>
              </a:ext>
            </a:extLst>
          </p:cNvPr>
          <p:cNvSpPr/>
          <p:nvPr/>
        </p:nvSpPr>
        <p:spPr>
          <a:xfrm>
            <a:off x="10918125" y="4647694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RKH</a:t>
            </a:r>
          </a:p>
        </p:txBody>
      </p:sp>
      <p:sp>
        <p:nvSpPr>
          <p:cNvPr id="135" name="Rektangel med rundade hörn 134">
            <a:extLst>
              <a:ext uri="{FF2B5EF4-FFF2-40B4-BE49-F238E27FC236}">
                <a16:creationId xmlns:a16="http://schemas.microsoft.com/office/drawing/2014/main" id="{15740D75-EAE4-58DA-DD91-E40E2107D463}"/>
              </a:ext>
            </a:extLst>
          </p:cNvPr>
          <p:cNvSpPr/>
          <p:nvPr/>
        </p:nvSpPr>
        <p:spPr>
          <a:xfrm>
            <a:off x="5036017" y="4682586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</a:p>
        </p:txBody>
      </p:sp>
      <p:sp>
        <p:nvSpPr>
          <p:cNvPr id="137" name="Rektangel med rundade hörn 136">
            <a:extLst>
              <a:ext uri="{FF2B5EF4-FFF2-40B4-BE49-F238E27FC236}">
                <a16:creationId xmlns:a16="http://schemas.microsoft.com/office/drawing/2014/main" id="{3DC21FCA-B3AC-0B62-C22A-92A97CAAD8F3}"/>
              </a:ext>
            </a:extLst>
          </p:cNvPr>
          <p:cNvSpPr/>
          <p:nvPr/>
        </p:nvSpPr>
        <p:spPr>
          <a:xfrm>
            <a:off x="247952" y="315487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C1676F9B-EC03-F6C0-7A25-6E295AB8855F}"/>
              </a:ext>
            </a:extLst>
          </p:cNvPr>
          <p:cNvSpPr txBox="1"/>
          <p:nvPr/>
        </p:nvSpPr>
        <p:spPr>
          <a:xfrm>
            <a:off x="218955" y="1285895"/>
            <a:ext cx="2256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err="1"/>
              <a:t>Ladoks</a:t>
            </a:r>
            <a:r>
              <a:rPr lang="sv-SE" b="1"/>
              <a:t> lösning – 10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39" name="textruta 138">
            <a:extLst>
              <a:ext uri="{FF2B5EF4-FFF2-40B4-BE49-F238E27FC236}">
                <a16:creationId xmlns:a16="http://schemas.microsoft.com/office/drawing/2014/main" id="{51476751-E96D-A415-58C2-593755B7295F}"/>
              </a:ext>
            </a:extLst>
          </p:cNvPr>
          <p:cNvSpPr txBox="1"/>
          <p:nvPr/>
        </p:nvSpPr>
        <p:spPr>
          <a:xfrm>
            <a:off x="182880" y="6508524"/>
            <a:ext cx="613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/>
              <a:t>*LU har flera olika lösningar, det finns det även andra lärosäten som har</a:t>
            </a:r>
          </a:p>
        </p:txBody>
      </p:sp>
      <p:sp>
        <p:nvSpPr>
          <p:cNvPr id="2" name="Rektangel med rundade hörn 103">
            <a:extLst>
              <a:ext uri="{FF2B5EF4-FFF2-40B4-BE49-F238E27FC236}">
                <a16:creationId xmlns:a16="http://schemas.microsoft.com/office/drawing/2014/main" id="{11018839-A519-8DAE-C4DF-96B00E393811}"/>
              </a:ext>
            </a:extLst>
          </p:cNvPr>
          <p:cNvSpPr/>
          <p:nvPr/>
        </p:nvSpPr>
        <p:spPr>
          <a:xfrm>
            <a:off x="7585707" y="5409482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UU*</a:t>
            </a:r>
          </a:p>
        </p:txBody>
      </p:sp>
    </p:spTree>
    <p:extLst>
      <p:ext uri="{BB962C8B-B14F-4D97-AF65-F5344CB8AC3E}">
        <p14:creationId xmlns:p14="http://schemas.microsoft.com/office/powerpoint/2010/main" val="2653180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5D448BE-3DAC-02C5-D270-22D365DD3BBE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dirty="0"/>
              <a:t>Hösten 2024  - Ytterligare tre lärosäten börjar testa</a:t>
            </a:r>
          </a:p>
        </p:txBody>
      </p:sp>
      <p:sp>
        <p:nvSpPr>
          <p:cNvPr id="92" name="Rektangel med rundade hörn 91">
            <a:extLst>
              <a:ext uri="{FF2B5EF4-FFF2-40B4-BE49-F238E27FC236}">
                <a16:creationId xmlns:a16="http://schemas.microsoft.com/office/drawing/2014/main" id="{D7CABA17-0E45-0EA8-3473-DFD228AC2DC8}"/>
              </a:ext>
            </a:extLst>
          </p:cNvPr>
          <p:cNvSpPr/>
          <p:nvPr/>
        </p:nvSpPr>
        <p:spPr>
          <a:xfrm>
            <a:off x="235017" y="465476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UU</a:t>
            </a:r>
          </a:p>
        </p:txBody>
      </p:sp>
      <p:sp>
        <p:nvSpPr>
          <p:cNvPr id="93" name="Rektangel med rundade hörn 92">
            <a:extLst>
              <a:ext uri="{FF2B5EF4-FFF2-40B4-BE49-F238E27FC236}">
                <a16:creationId xmlns:a16="http://schemas.microsoft.com/office/drawing/2014/main" id="{0E13AAD5-586D-E0A2-2709-1184D622DF54}"/>
              </a:ext>
            </a:extLst>
          </p:cNvPr>
          <p:cNvSpPr/>
          <p:nvPr/>
        </p:nvSpPr>
        <p:spPr>
          <a:xfrm>
            <a:off x="2469275" y="3906553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UMU</a:t>
            </a:r>
          </a:p>
        </p:txBody>
      </p:sp>
      <p:sp>
        <p:nvSpPr>
          <p:cNvPr id="94" name="Rektangel med rundade hörn 93">
            <a:extLst>
              <a:ext uri="{FF2B5EF4-FFF2-40B4-BE49-F238E27FC236}">
                <a16:creationId xmlns:a16="http://schemas.microsoft.com/office/drawing/2014/main" id="{EA1479D9-4CCA-FB22-1894-AA26720FF810}"/>
              </a:ext>
            </a:extLst>
          </p:cNvPr>
          <p:cNvSpPr/>
          <p:nvPr/>
        </p:nvSpPr>
        <p:spPr>
          <a:xfrm>
            <a:off x="5083899" y="1654267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KI</a:t>
            </a:r>
          </a:p>
        </p:txBody>
      </p:sp>
      <p:sp>
        <p:nvSpPr>
          <p:cNvPr id="95" name="Rektangel med rundade hörn 94">
            <a:extLst>
              <a:ext uri="{FF2B5EF4-FFF2-40B4-BE49-F238E27FC236}">
                <a16:creationId xmlns:a16="http://schemas.microsoft.com/office/drawing/2014/main" id="{8A2F483F-790E-63BF-8263-B5039C02404A}"/>
              </a:ext>
            </a:extLst>
          </p:cNvPr>
          <p:cNvSpPr/>
          <p:nvPr/>
        </p:nvSpPr>
        <p:spPr>
          <a:xfrm>
            <a:off x="3949996" y="467290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HV</a:t>
            </a:r>
          </a:p>
        </p:txBody>
      </p:sp>
      <p:sp>
        <p:nvSpPr>
          <p:cNvPr id="96" name="Rektangel med rundade hörn 95">
            <a:extLst>
              <a:ext uri="{FF2B5EF4-FFF2-40B4-BE49-F238E27FC236}">
                <a16:creationId xmlns:a16="http://schemas.microsoft.com/office/drawing/2014/main" id="{1503959E-17E0-4A69-93E6-764A8395F8A2}"/>
              </a:ext>
            </a:extLst>
          </p:cNvPr>
          <p:cNvSpPr/>
          <p:nvPr/>
        </p:nvSpPr>
        <p:spPr>
          <a:xfrm>
            <a:off x="9811527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EHS</a:t>
            </a:r>
          </a:p>
        </p:txBody>
      </p:sp>
      <p:sp>
        <p:nvSpPr>
          <p:cNvPr id="97" name="Rektangel med rundade hörn 96">
            <a:extLst>
              <a:ext uri="{FF2B5EF4-FFF2-40B4-BE49-F238E27FC236}">
                <a16:creationId xmlns:a16="http://schemas.microsoft.com/office/drawing/2014/main" id="{2892D5EA-2981-C2D2-53FF-BC75DCAF2D34}"/>
              </a:ext>
            </a:extLst>
          </p:cNvPr>
          <p:cNvSpPr/>
          <p:nvPr/>
        </p:nvSpPr>
        <p:spPr>
          <a:xfrm>
            <a:off x="5083899" y="239275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LIU</a:t>
            </a:r>
          </a:p>
        </p:txBody>
      </p:sp>
      <p:sp>
        <p:nvSpPr>
          <p:cNvPr id="98" name="Rektangel med rundade hörn 97">
            <a:extLst>
              <a:ext uri="{FF2B5EF4-FFF2-40B4-BE49-F238E27FC236}">
                <a16:creationId xmlns:a16="http://schemas.microsoft.com/office/drawing/2014/main" id="{E66747E7-9710-DD4A-7C14-4403054A1640}"/>
              </a:ext>
            </a:extLst>
          </p:cNvPr>
          <p:cNvSpPr/>
          <p:nvPr/>
        </p:nvSpPr>
        <p:spPr>
          <a:xfrm>
            <a:off x="2469275" y="239956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HKR</a:t>
            </a:r>
          </a:p>
        </p:txBody>
      </p:sp>
      <p:sp>
        <p:nvSpPr>
          <p:cNvPr id="99" name="Rektangel med rundade hörn 98">
            <a:extLst>
              <a:ext uri="{FF2B5EF4-FFF2-40B4-BE49-F238E27FC236}">
                <a16:creationId xmlns:a16="http://schemas.microsoft.com/office/drawing/2014/main" id="{A45A5181-EEAC-DBE1-9B7B-B256512A0293}"/>
              </a:ext>
            </a:extLst>
          </p:cNvPr>
          <p:cNvSpPr/>
          <p:nvPr/>
        </p:nvSpPr>
        <p:spPr>
          <a:xfrm>
            <a:off x="7585707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HDA</a:t>
            </a:r>
          </a:p>
        </p:txBody>
      </p:sp>
      <p:sp>
        <p:nvSpPr>
          <p:cNvPr id="100" name="Rektangel med rundade hörn 99">
            <a:extLst>
              <a:ext uri="{FF2B5EF4-FFF2-40B4-BE49-F238E27FC236}">
                <a16:creationId xmlns:a16="http://schemas.microsoft.com/office/drawing/2014/main" id="{31ADAD9E-5817-8686-E425-DEA561070646}"/>
              </a:ext>
            </a:extLst>
          </p:cNvPr>
          <p:cNvSpPr/>
          <p:nvPr/>
        </p:nvSpPr>
        <p:spPr>
          <a:xfrm>
            <a:off x="3943593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MIUN</a:t>
            </a:r>
          </a:p>
        </p:txBody>
      </p:sp>
      <p:sp>
        <p:nvSpPr>
          <p:cNvPr id="101" name="Rektangel med rundade hörn 100">
            <a:extLst>
              <a:ext uri="{FF2B5EF4-FFF2-40B4-BE49-F238E27FC236}">
                <a16:creationId xmlns:a16="http://schemas.microsoft.com/office/drawing/2014/main" id="{FDDD5B97-A954-486E-2AAD-607660F4C6AB}"/>
              </a:ext>
            </a:extLst>
          </p:cNvPr>
          <p:cNvSpPr/>
          <p:nvPr/>
        </p:nvSpPr>
        <p:spPr>
          <a:xfrm>
            <a:off x="8697571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550" dirty="0">
                <a:solidFill>
                  <a:schemeClr val="tx1"/>
                </a:solidFill>
              </a:rPr>
              <a:t>Chalmers</a:t>
            </a:r>
          </a:p>
        </p:txBody>
      </p:sp>
      <p:sp>
        <p:nvSpPr>
          <p:cNvPr id="102" name="Rektangel med rundade hörn 101">
            <a:extLst>
              <a:ext uri="{FF2B5EF4-FFF2-40B4-BE49-F238E27FC236}">
                <a16:creationId xmlns:a16="http://schemas.microsoft.com/office/drawing/2014/main" id="{3D1615E7-CD19-ED6A-34E5-8B6144ADF3A5}"/>
              </a:ext>
            </a:extLst>
          </p:cNvPr>
          <p:cNvSpPr/>
          <p:nvPr/>
        </p:nvSpPr>
        <p:spPr>
          <a:xfrm>
            <a:off x="10925483" y="3142436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LTU</a:t>
            </a:r>
          </a:p>
        </p:txBody>
      </p:sp>
      <p:sp>
        <p:nvSpPr>
          <p:cNvPr id="103" name="Rektangel med rundade hörn 102">
            <a:extLst>
              <a:ext uri="{FF2B5EF4-FFF2-40B4-BE49-F238E27FC236}">
                <a16:creationId xmlns:a16="http://schemas.microsoft.com/office/drawing/2014/main" id="{9CF877B9-1A00-5C7C-604D-35B6B21592F3}"/>
              </a:ext>
            </a:extLst>
          </p:cNvPr>
          <p:cNvSpPr/>
          <p:nvPr/>
        </p:nvSpPr>
        <p:spPr>
          <a:xfrm>
            <a:off x="3972064" y="239275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KTH</a:t>
            </a:r>
          </a:p>
        </p:txBody>
      </p:sp>
      <p:sp>
        <p:nvSpPr>
          <p:cNvPr id="104" name="Rektangel med rundade hörn 103">
            <a:extLst>
              <a:ext uri="{FF2B5EF4-FFF2-40B4-BE49-F238E27FC236}">
                <a16:creationId xmlns:a16="http://schemas.microsoft.com/office/drawing/2014/main" id="{102D8757-180E-5800-B846-283A63278C70}"/>
              </a:ext>
            </a:extLst>
          </p:cNvPr>
          <p:cNvSpPr/>
          <p:nvPr/>
        </p:nvSpPr>
        <p:spPr>
          <a:xfrm>
            <a:off x="1360644" y="3906553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SH</a:t>
            </a:r>
          </a:p>
        </p:txBody>
      </p:sp>
      <p:sp>
        <p:nvSpPr>
          <p:cNvPr id="105" name="Rektangel med rundade hörn 104">
            <a:extLst>
              <a:ext uri="{FF2B5EF4-FFF2-40B4-BE49-F238E27FC236}">
                <a16:creationId xmlns:a16="http://schemas.microsoft.com/office/drawing/2014/main" id="{AF34AAD0-E7D8-74A9-5F2B-4D52078BB443}"/>
              </a:ext>
            </a:extLst>
          </p:cNvPr>
          <p:cNvSpPr/>
          <p:nvPr/>
        </p:nvSpPr>
        <p:spPr>
          <a:xfrm>
            <a:off x="3972064" y="312924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  <a:endParaRPr lang="sv-SE" sz="2400">
              <a:solidFill>
                <a:schemeClr val="tx1"/>
              </a:solidFill>
            </a:endParaRPr>
          </a:p>
        </p:txBody>
      </p:sp>
      <p:sp>
        <p:nvSpPr>
          <p:cNvPr id="106" name="textruta 105">
            <a:extLst>
              <a:ext uri="{FF2B5EF4-FFF2-40B4-BE49-F238E27FC236}">
                <a16:creationId xmlns:a16="http://schemas.microsoft.com/office/drawing/2014/main" id="{40C287E9-297D-3D3A-B8C6-5B0D3858ED42}"/>
              </a:ext>
            </a:extLst>
          </p:cNvPr>
          <p:cNvSpPr txBox="1"/>
          <p:nvPr/>
        </p:nvSpPr>
        <p:spPr>
          <a:xfrm>
            <a:off x="3934379" y="1287796"/>
            <a:ext cx="247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Göteborgs lösning – 6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07" name="Rektangel med rundade hörn 106">
            <a:extLst>
              <a:ext uri="{FF2B5EF4-FFF2-40B4-BE49-F238E27FC236}">
                <a16:creationId xmlns:a16="http://schemas.microsoft.com/office/drawing/2014/main" id="{86FB29E6-4102-82D0-3384-B14A56AFD966}"/>
              </a:ext>
            </a:extLst>
          </p:cNvPr>
          <p:cNvSpPr/>
          <p:nvPr/>
        </p:nvSpPr>
        <p:spPr>
          <a:xfrm>
            <a:off x="3972064" y="166003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GU</a:t>
            </a:r>
          </a:p>
        </p:txBody>
      </p:sp>
      <p:sp>
        <p:nvSpPr>
          <p:cNvPr id="108" name="Rektangel med rundade hörn 107">
            <a:extLst>
              <a:ext uri="{FF2B5EF4-FFF2-40B4-BE49-F238E27FC236}">
                <a16:creationId xmlns:a16="http://schemas.microsoft.com/office/drawing/2014/main" id="{A8A87816-C2F9-F81E-822F-E4D766D42958}"/>
              </a:ext>
            </a:extLst>
          </p:cNvPr>
          <p:cNvSpPr/>
          <p:nvPr/>
        </p:nvSpPr>
        <p:spPr>
          <a:xfrm>
            <a:off x="5038759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SLU</a:t>
            </a:r>
          </a:p>
        </p:txBody>
      </p:sp>
      <p:sp>
        <p:nvSpPr>
          <p:cNvPr id="109" name="Rektangel med rundade hörn 108">
            <a:extLst>
              <a:ext uri="{FF2B5EF4-FFF2-40B4-BE49-F238E27FC236}">
                <a16:creationId xmlns:a16="http://schemas.microsoft.com/office/drawing/2014/main" id="{F038ABBC-878E-2155-ACE4-669654557155}"/>
              </a:ext>
            </a:extLst>
          </p:cNvPr>
          <p:cNvSpPr/>
          <p:nvPr/>
        </p:nvSpPr>
        <p:spPr>
          <a:xfrm>
            <a:off x="7585707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ALT</a:t>
            </a:r>
          </a:p>
        </p:txBody>
      </p:sp>
      <p:sp>
        <p:nvSpPr>
          <p:cNvPr id="110" name="Rektangel med rundade hörn 109">
            <a:extLst>
              <a:ext uri="{FF2B5EF4-FFF2-40B4-BE49-F238E27FC236}">
                <a16:creationId xmlns:a16="http://schemas.microsoft.com/office/drawing/2014/main" id="{9F8651E3-961E-EDB3-1564-195892E93474}"/>
              </a:ext>
            </a:extLst>
          </p:cNvPr>
          <p:cNvSpPr/>
          <p:nvPr/>
        </p:nvSpPr>
        <p:spPr>
          <a:xfrm>
            <a:off x="7585707" y="4637164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SKH</a:t>
            </a:r>
          </a:p>
        </p:txBody>
      </p:sp>
      <p:sp>
        <p:nvSpPr>
          <p:cNvPr id="111" name="Rektangel med rundade hörn 110">
            <a:extLst>
              <a:ext uri="{FF2B5EF4-FFF2-40B4-BE49-F238E27FC236}">
                <a16:creationId xmlns:a16="http://schemas.microsoft.com/office/drawing/2014/main" id="{C6396512-5B8A-4CDE-2946-84748C24782A}"/>
              </a:ext>
            </a:extLst>
          </p:cNvPr>
          <p:cNvSpPr/>
          <p:nvPr/>
        </p:nvSpPr>
        <p:spPr>
          <a:xfrm>
            <a:off x="10913291" y="38917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SHH</a:t>
            </a:r>
          </a:p>
        </p:txBody>
      </p:sp>
      <p:sp>
        <p:nvSpPr>
          <p:cNvPr id="112" name="Rektangel med rundade hörn 111">
            <a:extLst>
              <a:ext uri="{FF2B5EF4-FFF2-40B4-BE49-F238E27FC236}">
                <a16:creationId xmlns:a16="http://schemas.microsoft.com/office/drawing/2014/main" id="{572FF640-ED5B-E9D8-7B41-735635AFCA80}"/>
              </a:ext>
            </a:extLst>
          </p:cNvPr>
          <p:cNvSpPr/>
          <p:nvPr/>
        </p:nvSpPr>
        <p:spPr>
          <a:xfrm>
            <a:off x="7588099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MCH</a:t>
            </a:r>
          </a:p>
        </p:txBody>
      </p:sp>
      <p:sp>
        <p:nvSpPr>
          <p:cNvPr id="113" name="Rektangel med rundade hörn 112">
            <a:extLst>
              <a:ext uri="{FF2B5EF4-FFF2-40B4-BE49-F238E27FC236}">
                <a16:creationId xmlns:a16="http://schemas.microsoft.com/office/drawing/2014/main" id="{CA4176E9-B354-971D-B14D-C9740F6690C7}"/>
              </a:ext>
            </a:extLst>
          </p:cNvPr>
          <p:cNvSpPr/>
          <p:nvPr/>
        </p:nvSpPr>
        <p:spPr>
          <a:xfrm>
            <a:off x="9808653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KMH</a:t>
            </a:r>
          </a:p>
        </p:txBody>
      </p:sp>
      <p:sp>
        <p:nvSpPr>
          <p:cNvPr id="114" name="Rektangel med rundade hörn 113">
            <a:extLst>
              <a:ext uri="{FF2B5EF4-FFF2-40B4-BE49-F238E27FC236}">
                <a16:creationId xmlns:a16="http://schemas.microsoft.com/office/drawing/2014/main" id="{E3706B09-6B14-82CE-71F7-91E5B1880230}"/>
              </a:ext>
            </a:extLst>
          </p:cNvPr>
          <p:cNvSpPr/>
          <p:nvPr/>
        </p:nvSpPr>
        <p:spPr>
          <a:xfrm>
            <a:off x="1360644" y="239956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HIS</a:t>
            </a:r>
          </a:p>
        </p:txBody>
      </p:sp>
      <p:sp>
        <p:nvSpPr>
          <p:cNvPr id="115" name="Rektangel med rundade hörn 114">
            <a:extLst>
              <a:ext uri="{FF2B5EF4-FFF2-40B4-BE49-F238E27FC236}">
                <a16:creationId xmlns:a16="http://schemas.microsoft.com/office/drawing/2014/main" id="{9E4892BD-461C-A2F9-7F2F-278E502989D8}"/>
              </a:ext>
            </a:extLst>
          </p:cNvPr>
          <p:cNvSpPr/>
          <p:nvPr/>
        </p:nvSpPr>
        <p:spPr>
          <a:xfrm>
            <a:off x="1360644" y="315462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LNU</a:t>
            </a:r>
          </a:p>
        </p:txBody>
      </p:sp>
      <p:sp>
        <p:nvSpPr>
          <p:cNvPr id="116" name="Rektangel med rundade hörn 115">
            <a:extLst>
              <a:ext uri="{FF2B5EF4-FFF2-40B4-BE49-F238E27FC236}">
                <a16:creationId xmlns:a16="http://schemas.microsoft.com/office/drawing/2014/main" id="{395EC4A9-0D22-B9C5-BFFC-F61E9090D877}"/>
              </a:ext>
            </a:extLst>
          </p:cNvPr>
          <p:cNvSpPr/>
          <p:nvPr/>
        </p:nvSpPr>
        <p:spPr>
          <a:xfrm>
            <a:off x="5083899" y="312924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MAU</a:t>
            </a:r>
          </a:p>
        </p:txBody>
      </p:sp>
      <p:sp>
        <p:nvSpPr>
          <p:cNvPr id="117" name="Rektangel med rundade hörn 116">
            <a:extLst>
              <a:ext uri="{FF2B5EF4-FFF2-40B4-BE49-F238E27FC236}">
                <a16:creationId xmlns:a16="http://schemas.microsoft.com/office/drawing/2014/main" id="{B72A1279-310D-9C21-7EE3-A1739F93E1E4}"/>
              </a:ext>
            </a:extLst>
          </p:cNvPr>
          <p:cNvSpPr/>
          <p:nvPr/>
        </p:nvSpPr>
        <p:spPr>
          <a:xfrm>
            <a:off x="235017" y="1655227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BTH</a:t>
            </a:r>
          </a:p>
        </p:txBody>
      </p:sp>
      <p:sp>
        <p:nvSpPr>
          <p:cNvPr id="118" name="Rektangel med rundade hörn 117">
            <a:extLst>
              <a:ext uri="{FF2B5EF4-FFF2-40B4-BE49-F238E27FC236}">
                <a16:creationId xmlns:a16="http://schemas.microsoft.com/office/drawing/2014/main" id="{CF4992BA-CDC5-69ED-C588-F1C13617A059}"/>
              </a:ext>
            </a:extLst>
          </p:cNvPr>
          <p:cNvSpPr/>
          <p:nvPr/>
        </p:nvSpPr>
        <p:spPr>
          <a:xfrm>
            <a:off x="2469275" y="165630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GIH</a:t>
            </a:r>
          </a:p>
        </p:txBody>
      </p:sp>
      <p:sp>
        <p:nvSpPr>
          <p:cNvPr id="119" name="Rektangel med rundade hörn 118">
            <a:extLst>
              <a:ext uri="{FF2B5EF4-FFF2-40B4-BE49-F238E27FC236}">
                <a16:creationId xmlns:a16="http://schemas.microsoft.com/office/drawing/2014/main" id="{D75536D9-C179-AA9B-1A1F-CD87201D669F}"/>
              </a:ext>
            </a:extLst>
          </p:cNvPr>
          <p:cNvSpPr/>
          <p:nvPr/>
        </p:nvSpPr>
        <p:spPr>
          <a:xfrm>
            <a:off x="9811527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HJ</a:t>
            </a:r>
          </a:p>
        </p:txBody>
      </p:sp>
      <p:sp>
        <p:nvSpPr>
          <p:cNvPr id="120" name="Rektangel med rundade hörn 119">
            <a:extLst>
              <a:ext uri="{FF2B5EF4-FFF2-40B4-BE49-F238E27FC236}">
                <a16:creationId xmlns:a16="http://schemas.microsoft.com/office/drawing/2014/main" id="{FE00428E-B2D0-119C-3C69-FF85B531EA1E}"/>
              </a:ext>
            </a:extLst>
          </p:cNvPr>
          <p:cNvSpPr/>
          <p:nvPr/>
        </p:nvSpPr>
        <p:spPr>
          <a:xfrm>
            <a:off x="235017" y="239956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HH</a:t>
            </a:r>
          </a:p>
        </p:txBody>
      </p:sp>
      <p:sp>
        <p:nvSpPr>
          <p:cNvPr id="121" name="Rektangel med rundade hörn 120">
            <a:extLst>
              <a:ext uri="{FF2B5EF4-FFF2-40B4-BE49-F238E27FC236}">
                <a16:creationId xmlns:a16="http://schemas.microsoft.com/office/drawing/2014/main" id="{A98A19F2-3495-54A8-3D41-FE9D37B4318B}"/>
              </a:ext>
            </a:extLst>
          </p:cNvPr>
          <p:cNvSpPr/>
          <p:nvPr/>
        </p:nvSpPr>
        <p:spPr>
          <a:xfrm>
            <a:off x="235017" y="3906553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MDU</a:t>
            </a:r>
          </a:p>
        </p:txBody>
      </p:sp>
      <p:sp>
        <p:nvSpPr>
          <p:cNvPr id="122" name="Rektangel med rundade hörn 121">
            <a:extLst>
              <a:ext uri="{FF2B5EF4-FFF2-40B4-BE49-F238E27FC236}">
                <a16:creationId xmlns:a16="http://schemas.microsoft.com/office/drawing/2014/main" id="{B04B9CAF-5D64-024F-00F5-33AED777D27E}"/>
              </a:ext>
            </a:extLst>
          </p:cNvPr>
          <p:cNvSpPr/>
          <p:nvPr/>
        </p:nvSpPr>
        <p:spPr>
          <a:xfrm>
            <a:off x="9808653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ORU</a:t>
            </a:r>
          </a:p>
        </p:txBody>
      </p:sp>
      <p:sp>
        <p:nvSpPr>
          <p:cNvPr id="123" name="Rektangel med rundade hörn 122">
            <a:extLst>
              <a:ext uri="{FF2B5EF4-FFF2-40B4-BE49-F238E27FC236}">
                <a16:creationId xmlns:a16="http://schemas.microsoft.com/office/drawing/2014/main" id="{05E75246-B5BB-A1A9-0494-A7A9AF09001C}"/>
              </a:ext>
            </a:extLst>
          </p:cNvPr>
          <p:cNvSpPr/>
          <p:nvPr/>
        </p:nvSpPr>
        <p:spPr>
          <a:xfrm>
            <a:off x="1360644" y="1655227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HB</a:t>
            </a:r>
          </a:p>
        </p:txBody>
      </p:sp>
      <p:sp>
        <p:nvSpPr>
          <p:cNvPr id="124" name="textruta 123">
            <a:extLst>
              <a:ext uri="{FF2B5EF4-FFF2-40B4-BE49-F238E27FC236}">
                <a16:creationId xmlns:a16="http://schemas.microsoft.com/office/drawing/2014/main" id="{A11FDB88-EF16-C086-9915-B56B6F7CBCC2}"/>
              </a:ext>
            </a:extLst>
          </p:cNvPr>
          <p:cNvSpPr txBox="1"/>
          <p:nvPr/>
        </p:nvSpPr>
        <p:spPr>
          <a:xfrm>
            <a:off x="7522183" y="1286406"/>
            <a:ext cx="3716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Manuell lösning t ex Word – 27 </a:t>
            </a:r>
            <a:r>
              <a:rPr lang="sv-SE" b="1" dirty="0" err="1"/>
              <a:t>st</a:t>
            </a:r>
            <a:endParaRPr lang="sv-SE" b="1" dirty="0"/>
          </a:p>
        </p:txBody>
      </p:sp>
      <p:sp>
        <p:nvSpPr>
          <p:cNvPr id="125" name="Rektangel med rundade hörn 124">
            <a:extLst>
              <a:ext uri="{FF2B5EF4-FFF2-40B4-BE49-F238E27FC236}">
                <a16:creationId xmlns:a16="http://schemas.microsoft.com/office/drawing/2014/main" id="{39A89E06-3A4B-734B-4B5B-D5763A4C49D4}"/>
              </a:ext>
            </a:extLst>
          </p:cNvPr>
          <p:cNvSpPr/>
          <p:nvPr/>
        </p:nvSpPr>
        <p:spPr>
          <a:xfrm>
            <a:off x="10918125" y="16542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FHS</a:t>
            </a:r>
          </a:p>
        </p:txBody>
      </p:sp>
      <p:sp>
        <p:nvSpPr>
          <p:cNvPr id="126" name="Rektangel med rundade hörn 125">
            <a:extLst>
              <a:ext uri="{FF2B5EF4-FFF2-40B4-BE49-F238E27FC236}">
                <a16:creationId xmlns:a16="http://schemas.microsoft.com/office/drawing/2014/main" id="{CEFC92DA-50AC-2482-E7DE-66E565541EE5}"/>
              </a:ext>
            </a:extLst>
          </p:cNvPr>
          <p:cNvSpPr/>
          <p:nvPr/>
        </p:nvSpPr>
        <p:spPr>
          <a:xfrm>
            <a:off x="6133925" y="540948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SU</a:t>
            </a:r>
          </a:p>
        </p:txBody>
      </p:sp>
      <p:sp>
        <p:nvSpPr>
          <p:cNvPr id="127" name="Rektangel med rundade hörn 126">
            <a:extLst>
              <a:ext uri="{FF2B5EF4-FFF2-40B4-BE49-F238E27FC236}">
                <a16:creationId xmlns:a16="http://schemas.microsoft.com/office/drawing/2014/main" id="{651B665C-D735-E618-F94F-40866F665B55}"/>
              </a:ext>
            </a:extLst>
          </p:cNvPr>
          <p:cNvSpPr/>
          <p:nvPr/>
        </p:nvSpPr>
        <p:spPr>
          <a:xfrm>
            <a:off x="235017" y="315462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KAU</a:t>
            </a:r>
          </a:p>
        </p:txBody>
      </p:sp>
      <p:sp>
        <p:nvSpPr>
          <p:cNvPr id="128" name="textruta 127">
            <a:extLst>
              <a:ext uri="{FF2B5EF4-FFF2-40B4-BE49-F238E27FC236}">
                <a16:creationId xmlns:a16="http://schemas.microsoft.com/office/drawing/2014/main" id="{0A0485DE-2664-DB11-A434-71EE32A8EE59}"/>
              </a:ext>
            </a:extLst>
          </p:cNvPr>
          <p:cNvSpPr txBox="1"/>
          <p:nvPr/>
        </p:nvSpPr>
        <p:spPr>
          <a:xfrm>
            <a:off x="3914138" y="4307431"/>
            <a:ext cx="193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Egen lösning – 5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29" name="Rektangel med rundade hörn 128">
            <a:extLst>
              <a:ext uri="{FF2B5EF4-FFF2-40B4-BE49-F238E27FC236}">
                <a16:creationId xmlns:a16="http://schemas.microsoft.com/office/drawing/2014/main" id="{A91FB729-34C6-ED13-223F-D01E1AAB3958}"/>
              </a:ext>
            </a:extLst>
          </p:cNvPr>
          <p:cNvSpPr/>
          <p:nvPr/>
        </p:nvSpPr>
        <p:spPr>
          <a:xfrm>
            <a:off x="8702055" y="38959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NI</a:t>
            </a:r>
          </a:p>
        </p:txBody>
      </p:sp>
      <p:sp>
        <p:nvSpPr>
          <p:cNvPr id="130" name="Rektangel med rundade hörn 129">
            <a:extLst>
              <a:ext uri="{FF2B5EF4-FFF2-40B4-BE49-F238E27FC236}">
                <a16:creationId xmlns:a16="http://schemas.microsoft.com/office/drawing/2014/main" id="{AF026D79-7C60-BC88-4211-E0A263A2F8A8}"/>
              </a:ext>
            </a:extLst>
          </p:cNvPr>
          <p:cNvSpPr/>
          <p:nvPr/>
        </p:nvSpPr>
        <p:spPr>
          <a:xfrm>
            <a:off x="10925483" y="239064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JTH</a:t>
            </a:r>
          </a:p>
        </p:txBody>
      </p:sp>
      <p:sp>
        <p:nvSpPr>
          <p:cNvPr id="131" name="Rektangel med rundade hörn 130">
            <a:extLst>
              <a:ext uri="{FF2B5EF4-FFF2-40B4-BE49-F238E27FC236}">
                <a16:creationId xmlns:a16="http://schemas.microsoft.com/office/drawing/2014/main" id="{1AB85215-6B35-545F-DA67-E96155D75481}"/>
              </a:ext>
            </a:extLst>
          </p:cNvPr>
          <p:cNvSpPr/>
          <p:nvPr/>
        </p:nvSpPr>
        <p:spPr>
          <a:xfrm>
            <a:off x="8702055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KKH</a:t>
            </a:r>
          </a:p>
        </p:txBody>
      </p:sp>
      <p:sp>
        <p:nvSpPr>
          <p:cNvPr id="132" name="Rektangel med rundade hörn 131">
            <a:extLst>
              <a:ext uri="{FF2B5EF4-FFF2-40B4-BE49-F238E27FC236}">
                <a16:creationId xmlns:a16="http://schemas.microsoft.com/office/drawing/2014/main" id="{6587CA6E-F9A2-3D63-4F9A-2C65FCE13955}"/>
              </a:ext>
            </a:extLst>
          </p:cNvPr>
          <p:cNvSpPr/>
          <p:nvPr/>
        </p:nvSpPr>
        <p:spPr>
          <a:xfrm>
            <a:off x="7588099" y="314985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KF</a:t>
            </a:r>
          </a:p>
        </p:txBody>
      </p:sp>
      <p:sp>
        <p:nvSpPr>
          <p:cNvPr id="133" name="Rektangel med rundade hörn 132">
            <a:extLst>
              <a:ext uri="{FF2B5EF4-FFF2-40B4-BE49-F238E27FC236}">
                <a16:creationId xmlns:a16="http://schemas.microsoft.com/office/drawing/2014/main" id="{97B9033E-223B-16EA-2E27-2D1E64030122}"/>
              </a:ext>
            </a:extLst>
          </p:cNvPr>
          <p:cNvSpPr/>
          <p:nvPr/>
        </p:nvSpPr>
        <p:spPr>
          <a:xfrm>
            <a:off x="8697571" y="240650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HIG</a:t>
            </a:r>
          </a:p>
        </p:txBody>
      </p:sp>
      <p:sp>
        <p:nvSpPr>
          <p:cNvPr id="134" name="Rektangel med rundade hörn 133">
            <a:extLst>
              <a:ext uri="{FF2B5EF4-FFF2-40B4-BE49-F238E27FC236}">
                <a16:creationId xmlns:a16="http://schemas.microsoft.com/office/drawing/2014/main" id="{8E016E83-CF8F-4F4D-C3DB-3AA62AC5EF9F}"/>
              </a:ext>
            </a:extLst>
          </p:cNvPr>
          <p:cNvSpPr/>
          <p:nvPr/>
        </p:nvSpPr>
        <p:spPr>
          <a:xfrm>
            <a:off x="8697570" y="4645451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RKH</a:t>
            </a:r>
          </a:p>
        </p:txBody>
      </p:sp>
      <p:sp>
        <p:nvSpPr>
          <p:cNvPr id="135" name="Rektangel med rundade hörn 134">
            <a:extLst>
              <a:ext uri="{FF2B5EF4-FFF2-40B4-BE49-F238E27FC236}">
                <a16:creationId xmlns:a16="http://schemas.microsoft.com/office/drawing/2014/main" id="{15740D75-EAE4-58DA-DD91-E40E2107D463}"/>
              </a:ext>
            </a:extLst>
          </p:cNvPr>
          <p:cNvSpPr/>
          <p:nvPr/>
        </p:nvSpPr>
        <p:spPr>
          <a:xfrm>
            <a:off x="5036017" y="4682586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</a:p>
        </p:txBody>
      </p:sp>
      <p:sp>
        <p:nvSpPr>
          <p:cNvPr id="137" name="Rektangel med rundade hörn 136">
            <a:extLst>
              <a:ext uri="{FF2B5EF4-FFF2-40B4-BE49-F238E27FC236}">
                <a16:creationId xmlns:a16="http://schemas.microsoft.com/office/drawing/2014/main" id="{3DC21FCA-B3AC-0B62-C22A-92A97CAAD8F3}"/>
              </a:ext>
            </a:extLst>
          </p:cNvPr>
          <p:cNvSpPr/>
          <p:nvPr/>
        </p:nvSpPr>
        <p:spPr>
          <a:xfrm>
            <a:off x="2469275" y="315462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</a:p>
        </p:txBody>
      </p:sp>
      <p:sp>
        <p:nvSpPr>
          <p:cNvPr id="138" name="textruta 137">
            <a:extLst>
              <a:ext uri="{FF2B5EF4-FFF2-40B4-BE49-F238E27FC236}">
                <a16:creationId xmlns:a16="http://schemas.microsoft.com/office/drawing/2014/main" id="{C1676F9B-EC03-F6C0-7A25-6E295AB8855F}"/>
              </a:ext>
            </a:extLst>
          </p:cNvPr>
          <p:cNvSpPr txBox="1"/>
          <p:nvPr/>
        </p:nvSpPr>
        <p:spPr>
          <a:xfrm>
            <a:off x="218955" y="1285895"/>
            <a:ext cx="2256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err="1"/>
              <a:t>Ladoks</a:t>
            </a:r>
            <a:r>
              <a:rPr lang="sv-SE" b="1"/>
              <a:t> lösning – 13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139" name="textruta 138">
            <a:extLst>
              <a:ext uri="{FF2B5EF4-FFF2-40B4-BE49-F238E27FC236}">
                <a16:creationId xmlns:a16="http://schemas.microsoft.com/office/drawing/2014/main" id="{51476751-E96D-A415-58C2-593755B7295F}"/>
              </a:ext>
            </a:extLst>
          </p:cNvPr>
          <p:cNvSpPr txBox="1"/>
          <p:nvPr/>
        </p:nvSpPr>
        <p:spPr>
          <a:xfrm>
            <a:off x="182880" y="6508524"/>
            <a:ext cx="613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/>
              <a:t>*LU har flera olika lösningar, det finns det även andra lärosäten som har</a:t>
            </a:r>
          </a:p>
        </p:txBody>
      </p:sp>
    </p:spTree>
    <p:extLst>
      <p:ext uri="{BB962C8B-B14F-4D97-AF65-F5344CB8AC3E}">
        <p14:creationId xmlns:p14="http://schemas.microsoft.com/office/powerpoint/2010/main" val="259215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DDF1B-1094-5121-5512-D68C9F52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kommentarer om att gå in i </a:t>
            </a:r>
            <a:br>
              <a:rPr lang="sv-SE" dirty="0"/>
            </a:br>
            <a:r>
              <a:rPr lang="sv-SE" dirty="0"/>
              <a:t>Ladok ISP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8CB80D-BB55-ACAB-C6E9-A65F088EB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kommer gå in med testpiloter (nyantagna doktorander) under VT 24, så snart slutversionen levererats i produktionsmiljön och utbildning av testanvändarna genomförts.</a:t>
            </a:r>
          </a:p>
          <a:p>
            <a:r>
              <a:rPr lang="sv-SE" dirty="0"/>
              <a:t>Utifrån vad projektets resultat blir kommer vi att implementera digital ISP</a:t>
            </a:r>
            <a:br>
              <a:rPr lang="sv-SE" dirty="0"/>
            </a:br>
            <a:r>
              <a:rPr lang="sv-SE" dirty="0"/>
              <a:t>i Ladok under 2024 (för pilotstudenter). Den lokala utredningen kommer däremot inte kunna fullgöras förrän full funktionalitet finns i Ladok!</a:t>
            </a:r>
          </a:p>
        </p:txBody>
      </p:sp>
    </p:spTree>
    <p:extLst>
      <p:ext uri="{BB962C8B-B14F-4D97-AF65-F5344CB8AC3E}">
        <p14:creationId xmlns:p14="http://schemas.microsoft.com/office/powerpoint/2010/main" val="3750837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4CA372-5A1E-5ED7-F557-EA1073E38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97889" cy="757646"/>
          </a:xfrm>
        </p:spPr>
        <p:txBody>
          <a:bodyPr>
            <a:normAutofit/>
          </a:bodyPr>
          <a:lstStyle/>
          <a:p>
            <a:r>
              <a:rPr lang="sv-SE" dirty="0"/>
              <a:t>Upplägg av implementation (på lärosätet)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64A1EC-107E-E34C-7034-76DB2EF7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943"/>
            <a:ext cx="8596668" cy="3880773"/>
          </a:xfrm>
        </p:spPr>
        <p:txBody>
          <a:bodyPr/>
          <a:lstStyle/>
          <a:p>
            <a:r>
              <a:rPr lang="sv-SE" dirty="0"/>
              <a:t>Lokal utredning för att se över processer, benämningar mm.</a:t>
            </a:r>
          </a:p>
          <a:p>
            <a:r>
              <a:rPr lang="sv-SE" dirty="0"/>
              <a:t>Tillgängliggöra resurser</a:t>
            </a:r>
          </a:p>
          <a:p>
            <a:r>
              <a:rPr lang="sv-SE" dirty="0"/>
              <a:t>Jämföra funktionalitet i nuvarande lösning med Ladok ISP</a:t>
            </a:r>
          </a:p>
          <a:p>
            <a:r>
              <a:rPr lang="sv-SE" dirty="0"/>
              <a:t>Förankra och fatta beslut</a:t>
            </a:r>
          </a:p>
          <a:p>
            <a:r>
              <a:rPr lang="sv-SE" dirty="0"/>
              <a:t>Sätta igång med pilot av ett antal doktorander</a:t>
            </a:r>
          </a:p>
          <a:p>
            <a:r>
              <a:rPr lang="sv-SE" dirty="0"/>
              <a:t>Utbildning och användarstöd</a:t>
            </a:r>
          </a:p>
          <a:p>
            <a:r>
              <a:rPr lang="sv-SE" dirty="0"/>
              <a:t>Större utrullning</a:t>
            </a:r>
          </a:p>
        </p:txBody>
      </p:sp>
    </p:spTree>
    <p:extLst>
      <p:ext uri="{BB962C8B-B14F-4D97-AF65-F5344CB8AC3E}">
        <p14:creationId xmlns:p14="http://schemas.microsoft.com/office/powerpoint/2010/main" val="278419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22FB32-5204-DFFB-8C13-037AB1F5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54643" cy="748937"/>
          </a:xfrm>
        </p:spPr>
        <p:txBody>
          <a:bodyPr/>
          <a:lstStyle/>
          <a:p>
            <a:r>
              <a:rPr lang="sv-SE" dirty="0"/>
              <a:t>Ladoks stöd vid lärosätets införande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643E77-8EC1-D2D7-7F5F-C9F47EBA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8537"/>
            <a:ext cx="8596668" cy="3880773"/>
          </a:xfrm>
        </p:spPr>
        <p:txBody>
          <a:bodyPr/>
          <a:lstStyle/>
          <a:p>
            <a:r>
              <a:rPr lang="sv-SE" dirty="0"/>
              <a:t>Schemalagda supportstugor från november och framåt</a:t>
            </a:r>
          </a:p>
          <a:p>
            <a:r>
              <a:rPr lang="sv-SE" dirty="0"/>
              <a:t>Individuell hjälp att komma igång</a:t>
            </a:r>
          </a:p>
          <a:p>
            <a:r>
              <a:rPr lang="sv-SE" dirty="0"/>
              <a:t>Lathundar och sidhjälp kommer att finnas</a:t>
            </a:r>
          </a:p>
          <a:p>
            <a:r>
              <a:rPr lang="sv-SE" dirty="0"/>
              <a:t>Systemdokumentation finns och uppdateras regelbundet</a:t>
            </a:r>
          </a:p>
        </p:txBody>
      </p:sp>
    </p:spTree>
    <p:extLst>
      <p:ext uri="{BB962C8B-B14F-4D97-AF65-F5344CB8AC3E}">
        <p14:creationId xmlns:p14="http://schemas.microsoft.com/office/powerpoint/2010/main" val="2607134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BDE90B3-EE39-317D-DF92-2C471D5A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0229"/>
          </a:xfrm>
        </p:spPr>
        <p:txBody>
          <a:bodyPr/>
          <a:lstStyle/>
          <a:p>
            <a:r>
              <a:rPr lang="sv-SE" dirty="0" err="1"/>
              <a:t>Ladoks</a:t>
            </a:r>
            <a:r>
              <a:rPr lang="sv-SE" dirty="0"/>
              <a:t> förslag till leveransplan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94CD909-7985-9F18-A543-1E4872D55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4898"/>
            <a:ext cx="8596668" cy="51023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sv-SE" dirty="0">
                <a:solidFill>
                  <a:srgbClr val="000000"/>
                </a:solidFill>
                <a:latin typeface="+mj-lt"/>
              </a:rPr>
              <a:t> Inför att köra piloter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Lokala anpassningar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Speciell behörighet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Förväntat fastställandedatum och påminnelse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Pågående revidering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dirty="0">
                <a:solidFill>
                  <a:srgbClr val="000000"/>
                </a:solidFill>
                <a:latin typeface="+mj-lt"/>
              </a:rPr>
              <a:t> Institutionstjänstgöring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För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längningsgrundande aktiviteter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Ändringslogg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Inför större 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utrullning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 Utsökning av ISP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dirty="0">
                <a:latin typeface="+mj-lt"/>
              </a:rPr>
              <a:t> Ladok startsida </a:t>
            </a:r>
            <a:endParaRPr lang="sv-SE" b="0" i="0" u="none" strike="noStrike" kern="1200" dirty="0">
              <a:solidFill>
                <a:srgbClr val="000000"/>
              </a:solidFill>
              <a:effectLst/>
              <a:latin typeface="+mj-lt"/>
            </a:endParaRP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dirty="0">
                <a:solidFill>
                  <a:srgbClr val="000000"/>
                </a:solidFill>
                <a:latin typeface="+mj-lt"/>
              </a:rPr>
              <a:t> </a:t>
            </a:r>
            <a:r>
              <a:rPr lang="sv-SE" b="0" i="0" u="none" strike="noStrike" kern="1200" dirty="0">
                <a:solidFill>
                  <a:srgbClr val="000000"/>
                </a:solidFill>
                <a:effectLst/>
                <a:latin typeface="+mj-lt"/>
              </a:rPr>
              <a:t>Utsökning av huvudhandledare och handledare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</a:pPr>
            <a:r>
              <a:rPr lang="sv-SE" dirty="0">
                <a:solidFill>
                  <a:srgbClr val="000000"/>
                </a:solidFill>
                <a:latin typeface="+mj-lt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+mj-lt"/>
              </a:rPr>
              <a:t>Sammanställningsvy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 av ISP</a:t>
            </a:r>
          </a:p>
        </p:txBody>
      </p:sp>
    </p:spTree>
    <p:extLst>
      <p:ext uri="{BB962C8B-B14F-4D97-AF65-F5344CB8AC3E}">
        <p14:creationId xmlns:p14="http://schemas.microsoft.com/office/powerpoint/2010/main" val="2388692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D32ACC0-CDEB-38AE-1583-CE8D6151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958" y="1088572"/>
            <a:ext cx="8596668" cy="1392362"/>
          </a:xfrm>
        </p:spPr>
        <p:txBody>
          <a:bodyPr/>
          <a:lstStyle/>
          <a:p>
            <a:r>
              <a:rPr lang="sv-SE" dirty="0"/>
              <a:t>Beskrivning av kommande funktionalitet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53853A-F4B3-163E-2826-6E3496B9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586" y="2716065"/>
            <a:ext cx="8596668" cy="2334906"/>
          </a:xfrm>
        </p:spPr>
        <p:txBody>
          <a:bodyPr>
            <a:normAutofit/>
          </a:bodyPr>
          <a:lstStyle/>
          <a:p>
            <a:r>
              <a:rPr lang="sv-SE" dirty="0"/>
              <a:t>OBS! </a:t>
            </a:r>
          </a:p>
          <a:p>
            <a:r>
              <a:rPr lang="sv-SE" dirty="0"/>
              <a:t>Bilderna som visas är tänkta målbilder och kan komma att förändras under utvecklingsarbetet.</a:t>
            </a:r>
          </a:p>
        </p:txBody>
      </p:sp>
    </p:spTree>
    <p:extLst>
      <p:ext uri="{BB962C8B-B14F-4D97-AF65-F5344CB8AC3E}">
        <p14:creationId xmlns:p14="http://schemas.microsoft.com/office/powerpoint/2010/main" val="414734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B24523-AF06-5F39-9636-5825C853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sv-SE" dirty="0"/>
              <a:t>Begrepp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A57A4B-DCF8-F51F-7602-8DB1E82B3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0029"/>
            <a:ext cx="8596668" cy="3880773"/>
          </a:xfrm>
        </p:spPr>
        <p:txBody>
          <a:bodyPr/>
          <a:lstStyle/>
          <a:p>
            <a:r>
              <a:rPr lang="sv-SE" dirty="0"/>
              <a:t>Revision </a:t>
            </a:r>
            <a:r>
              <a:rPr lang="sv-SE" dirty="0">
                <a:sym typeface="Wingdings" panose="05000000000000000000" pitchFamily="2" charset="2"/>
              </a:rPr>
              <a:t> genomföra en granskning</a:t>
            </a:r>
          </a:p>
          <a:p>
            <a:r>
              <a:rPr lang="sv-SE" dirty="0"/>
              <a:t>Revidering </a:t>
            </a:r>
            <a:r>
              <a:rPr lang="sv-SE" dirty="0">
                <a:sym typeface="Wingdings" panose="05000000000000000000" pitchFamily="2" charset="2"/>
              </a:rPr>
              <a:t> ändra, uppdatera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I ISP gränssnitt används f.n. ”revidering”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1043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A4280A-233C-8211-DD99-713C4C35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Avbrott / Avklarad -&gt; Avsluta ISP</a:t>
            </a:r>
            <a:br>
              <a:rPr lang="sv-SE" b="0" i="0" dirty="0">
                <a:solidFill>
                  <a:srgbClr val="172B4D"/>
                </a:solidFill>
                <a:effectLst/>
                <a:latin typeface="-apple-system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481E9C-FD5A-6E45-DE0B-365396AF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8589"/>
            <a:ext cx="9228666" cy="4260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0" i="0" dirty="0">
                <a:solidFill>
                  <a:schemeClr val="tx1"/>
                </a:solidFill>
                <a:effectLst/>
                <a:latin typeface="-apple-system"/>
              </a:rPr>
              <a:t>Initialt kommer det inte att finnas några automatiska kopplingar mellan avbrott, avklarad, </a:t>
            </a:r>
            <a:r>
              <a:rPr lang="sv-SE" b="0" i="0">
                <a:solidFill>
                  <a:schemeClr val="tx1"/>
                </a:solidFill>
                <a:effectLst/>
                <a:latin typeface="-apple-system"/>
              </a:rPr>
              <a:t>utfärdad examen och </a:t>
            </a:r>
            <a:r>
              <a:rPr lang="sv-SE" b="0" i="0" dirty="0">
                <a:solidFill>
                  <a:schemeClr val="tx1"/>
                </a:solidFill>
                <a:effectLst/>
                <a:latin typeface="-apple-system"/>
              </a:rPr>
              <a:t>att avsluta en ISP. </a:t>
            </a:r>
            <a:r>
              <a:rPr lang="sv-SE" dirty="0">
                <a:solidFill>
                  <a:schemeClr val="tx1"/>
                </a:solidFill>
                <a:latin typeface="-apple-system"/>
              </a:rPr>
              <a:t>Manuell hantering av handläggaren krävs. </a:t>
            </a:r>
          </a:p>
          <a:p>
            <a:pPr marL="0" indent="0">
              <a:buNone/>
            </a:pPr>
            <a:endParaRPr lang="sv-SE" b="0" i="0" dirty="0">
              <a:solidFill>
                <a:schemeClr val="tx1"/>
              </a:solidFill>
              <a:effectLst/>
              <a:latin typeface="-apple-system"/>
            </a:endParaRPr>
          </a:p>
          <a:p>
            <a:r>
              <a:rPr lang="sv-SE" dirty="0"/>
              <a:t>Avbrott på ämne</a:t>
            </a:r>
          </a:p>
          <a:p>
            <a:pPr lvl="1"/>
            <a:r>
              <a:rPr lang="sv-SE" dirty="0"/>
              <a:t>I Studiedeltagande läggs avbrott på kurspaketering när doktoranden vill avsluta sin forskarutbildning i förtid. Innan forskarutbildningen avslutas görs kontroller på att all information om doktorandens forskarutbildning är inlagt, t.ex. studieaktivitet och finansiering, att avklarade kurser är attesterade m.m.</a:t>
            </a:r>
          </a:p>
          <a:p>
            <a:pPr lvl="1"/>
            <a:endParaRPr lang="sv-SE" dirty="0"/>
          </a:p>
          <a:p>
            <a:r>
              <a:rPr lang="sv-SE" dirty="0"/>
              <a:t>Dokumentera Avklarad på kurspaketering (ämne)</a:t>
            </a:r>
          </a:p>
          <a:p>
            <a:pPr lvl="1"/>
            <a:r>
              <a:rPr lang="sv-SE" dirty="0"/>
              <a:t>I Studiedeltagande kan Avklarad läggas på kurspaketeringen (ämnet) när examen utfärdas. 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8631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D4CA4A-1EBC-B940-1AAD-E51E89E4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Tillfällesbyte / Byte av ämne</a:t>
            </a:r>
            <a:br>
              <a:rPr lang="sv-SE" b="0" i="0" dirty="0">
                <a:solidFill>
                  <a:srgbClr val="172B4D"/>
                </a:solidFill>
                <a:effectLst/>
                <a:latin typeface="-apple-system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CEECF9-6B80-BD0D-9CA1-F7C5D216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1161"/>
            <a:ext cx="9005146" cy="5242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Initialt kommer handläggaren manuellt behöva avsluta/skapa ny ISP vid tillfällesbyte eller byte av ämne i ISP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Tillfällesbyte från licentiat till doktor</a:t>
            </a:r>
          </a:p>
          <a:p>
            <a:pPr lvl="1"/>
            <a:r>
              <a:rPr lang="sv-SE" dirty="0"/>
              <a:t>I Studiedeltagande avslutas tillfället mot licentiat när tillfället mot doktor påbörjas</a:t>
            </a:r>
          </a:p>
          <a:p>
            <a:pPr lvl="1"/>
            <a:r>
              <a:rPr lang="sv-SE" sz="1600" dirty="0"/>
              <a:t>I ISP avslutas tillfället mot licentiat manuellt av handläggaren och ny ISP skapas </a:t>
            </a:r>
            <a:br>
              <a:rPr lang="sv-SE" sz="1600" dirty="0"/>
            </a:br>
            <a:r>
              <a:rPr lang="sv-SE" sz="1600" dirty="0"/>
              <a:t>(för det nya tillfället). Huvudhandledare och handledare för det nya tillfället läggs in.</a:t>
            </a:r>
          </a:p>
          <a:p>
            <a:r>
              <a:rPr lang="sv-SE" dirty="0"/>
              <a:t>Antagning till nytt ämne (licentiat/doktor)</a:t>
            </a:r>
          </a:p>
          <a:p>
            <a:pPr lvl="1"/>
            <a:r>
              <a:rPr lang="sv-SE" dirty="0"/>
              <a:t>I Studiedeltagande läggs avbrott på det ”gamla” ämnet och nytt ämnestillfälle skapas </a:t>
            </a:r>
            <a:br>
              <a:rPr lang="sv-SE" dirty="0"/>
            </a:br>
            <a:r>
              <a:rPr lang="sv-SE" dirty="0"/>
              <a:t>för det nya ämnet och varvid doktoranden kan registreras på detta. </a:t>
            </a:r>
          </a:p>
          <a:p>
            <a:pPr marL="57150" indent="0">
              <a:buNone/>
            </a:pPr>
            <a:endParaRPr lang="sv-SE" dirty="0"/>
          </a:p>
          <a:p>
            <a:pPr marL="57150" indent="0">
              <a:buNone/>
            </a:pPr>
            <a:r>
              <a:rPr lang="sv-SE" dirty="0"/>
              <a:t>Från enkäten:</a:t>
            </a:r>
          </a:p>
          <a:p>
            <a:r>
              <a:rPr lang="sv-SE" sz="1600" dirty="0"/>
              <a:t>Möjlighet att kunna kopiera information från det tidigare tillfället automatiskt.</a:t>
            </a:r>
          </a:p>
          <a:p>
            <a:pPr lvl="1"/>
            <a:r>
              <a:rPr lang="sv-SE" dirty="0"/>
              <a:t>Information från den tidigare </a:t>
            </a:r>
            <a:r>
              <a:rPr lang="sv-SE" dirty="0" err="1"/>
              <a:t>ISP:n</a:t>
            </a:r>
            <a:r>
              <a:rPr lang="sv-SE" dirty="0"/>
              <a:t> är delvis inte relevant för den nya </a:t>
            </a:r>
            <a:r>
              <a:rPr lang="sv-SE" dirty="0" err="1"/>
              <a:t>ISP:n</a:t>
            </a:r>
            <a:r>
              <a:rPr lang="sv-SE" dirty="0"/>
              <a:t>, t.ex. lärandemål, huvudhandledare/handledare, avhandlingsarbete</a:t>
            </a:r>
          </a:p>
        </p:txBody>
      </p:sp>
    </p:spTree>
    <p:extLst>
      <p:ext uri="{BB962C8B-B14F-4D97-AF65-F5344CB8AC3E}">
        <p14:creationId xmlns:p14="http://schemas.microsoft.com/office/powerpoint/2010/main" val="153651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EF2768-A169-8CB7-3FEF-F8F60E27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B37ED2-02FF-A314-9F71-89D4D58EB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9400"/>
            <a:ext cx="8596668" cy="5122680"/>
          </a:xfrm>
        </p:spPr>
        <p:txBody>
          <a:bodyPr>
            <a:normAutofit/>
          </a:bodyPr>
          <a:lstStyle/>
          <a:p>
            <a:r>
              <a:rPr lang="sv-SE" dirty="0"/>
              <a:t>09:30 -10:15</a:t>
            </a:r>
          </a:p>
          <a:p>
            <a:pPr lvl="1"/>
            <a:r>
              <a:rPr lang="sv-SE" dirty="0"/>
              <a:t>Demo av Ladok ISP just nu</a:t>
            </a:r>
          </a:p>
          <a:p>
            <a:pPr lvl="1"/>
            <a:r>
              <a:rPr lang="sv-SE" dirty="0"/>
              <a:t>Sommarens leverans av Ladok ISP</a:t>
            </a:r>
          </a:p>
          <a:p>
            <a:pPr lvl="1"/>
            <a:r>
              <a:rPr lang="sv-SE" dirty="0"/>
              <a:t>Frågor, 5 min</a:t>
            </a:r>
          </a:p>
          <a:p>
            <a:r>
              <a:rPr lang="sv-SE" dirty="0">
                <a:solidFill>
                  <a:srgbClr val="333333"/>
                </a:solidFill>
                <a:effectLst/>
              </a:rPr>
              <a:t>10:30-11:00</a:t>
            </a:r>
          </a:p>
          <a:p>
            <a:pPr lvl="1"/>
            <a:r>
              <a:rPr lang="sv-SE" dirty="0">
                <a:solidFill>
                  <a:srgbClr val="333333"/>
                </a:solidFill>
              </a:rPr>
              <a:t>Vilka lärosäten börjar pilottesta ISP</a:t>
            </a:r>
          </a:p>
          <a:p>
            <a:pPr lvl="1"/>
            <a:r>
              <a:rPr lang="sv-SE" dirty="0">
                <a:solidFill>
                  <a:srgbClr val="333333"/>
                </a:solidFill>
                <a:effectLst/>
              </a:rPr>
              <a:t>Ladok </a:t>
            </a:r>
            <a:r>
              <a:rPr lang="sv-SE" dirty="0">
                <a:solidFill>
                  <a:srgbClr val="333333"/>
                </a:solidFill>
              </a:rPr>
              <a:t>förslag till leveransplan</a:t>
            </a:r>
          </a:p>
          <a:p>
            <a:pPr lvl="1"/>
            <a:r>
              <a:rPr lang="sv-SE" dirty="0">
                <a:solidFill>
                  <a:srgbClr val="333333"/>
                </a:solidFill>
                <a:effectLst/>
              </a:rPr>
              <a:t>Frågor, 5 min</a:t>
            </a:r>
          </a:p>
          <a:p>
            <a:r>
              <a:rPr lang="sv-SE" dirty="0">
                <a:solidFill>
                  <a:srgbClr val="333333"/>
                </a:solidFill>
                <a:effectLst/>
              </a:rPr>
              <a:t>11:10-12:00</a:t>
            </a:r>
            <a:endParaRPr lang="sv-SE" dirty="0">
              <a:solidFill>
                <a:srgbClr val="333333"/>
              </a:solidFill>
            </a:endParaRPr>
          </a:p>
          <a:p>
            <a:pPr lvl="1"/>
            <a:r>
              <a:rPr lang="sv-SE" dirty="0">
                <a:solidFill>
                  <a:srgbClr val="333333"/>
                </a:solidFill>
                <a:effectLst/>
              </a:rPr>
              <a:t>Genomgång av de olika funktionerna/vyerna i leveransplanen</a:t>
            </a:r>
          </a:p>
          <a:p>
            <a:pPr lvl="1"/>
            <a:r>
              <a:rPr lang="sv-SE" dirty="0"/>
              <a:t>Frågor, 10 min</a:t>
            </a:r>
          </a:p>
        </p:txBody>
      </p:sp>
    </p:spTree>
    <p:extLst>
      <p:ext uri="{BB962C8B-B14F-4D97-AF65-F5344CB8AC3E}">
        <p14:creationId xmlns:p14="http://schemas.microsoft.com/office/powerpoint/2010/main" val="1579076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695C42-B401-8BBF-E3DB-09462F38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Förväntat fastställandedatum och påminnelse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4C714E-8612-DFB1-F20D-87C98E677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111889" cy="3880772"/>
          </a:xfrm>
        </p:spPr>
        <p:txBody>
          <a:bodyPr>
            <a:normAutofit fontScale="92500" lnSpcReduction="20000"/>
          </a:bodyPr>
          <a:lstStyle/>
          <a:p>
            <a:r>
              <a:rPr lang="sv-SE" dirty="0">
                <a:solidFill>
                  <a:schemeClr val="tx1"/>
                </a:solidFill>
              </a:rPr>
              <a:t>Ladok ISP sparar beslutsdatum fastställande av ISP i nuvarande lösning</a:t>
            </a:r>
          </a:p>
          <a:p>
            <a:r>
              <a:rPr lang="sv-SE" dirty="0">
                <a:solidFill>
                  <a:schemeClr val="tx1"/>
                </a:solidFill>
              </a:rPr>
              <a:t>Ladok ISP kommer att spara Förväntat fastställandedatum som beslutsdatum plus 12 månader.</a:t>
            </a:r>
          </a:p>
          <a:p>
            <a:r>
              <a:rPr lang="sv-SE" dirty="0">
                <a:solidFill>
                  <a:schemeClr val="tx1"/>
                </a:solidFill>
              </a:rPr>
              <a:t>En påminnelse kommer att sparas som Förväntat fastställandedatum minus två månader. </a:t>
            </a:r>
          </a:p>
          <a:p>
            <a:r>
              <a:rPr lang="sv-SE" dirty="0">
                <a:solidFill>
                  <a:schemeClr val="tx1"/>
                </a:solidFill>
              </a:rPr>
              <a:t>Påminnelsen skickas automatiskt ut via mail och visas i Ladok för doktorand och huvudhandledare på ett tydligt sätt.</a:t>
            </a:r>
          </a:p>
          <a:p>
            <a:r>
              <a:rPr lang="sv-SE" dirty="0">
                <a:solidFill>
                  <a:schemeClr val="tx1"/>
                </a:solidFill>
              </a:rPr>
              <a:t>Det går att uppdatera Förväntat fastställandedatum samt påminnelse samt ta bort datum t ex vid avbrott eller att utbildningen är avklarad.</a:t>
            </a:r>
          </a:p>
        </p:txBody>
      </p:sp>
      <p:pic>
        <p:nvPicPr>
          <p:cNvPr id="6" name="Bildobjekt 5" descr="En bild som visar text, skärmbild, programvara, skärm&#10;&#10;Automatiskt genererad beskrivning">
            <a:extLst>
              <a:ext uri="{FF2B5EF4-FFF2-40B4-BE49-F238E27FC236}">
                <a16:creationId xmlns:a16="http://schemas.microsoft.com/office/drawing/2014/main" id="{447DA8DF-F3CA-B06E-BBCB-9776D4B0D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779" y="2160589"/>
            <a:ext cx="5592054" cy="365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81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6297F0-6044-BD2C-57B8-00FC48966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103"/>
          </a:xfrm>
        </p:spPr>
        <p:txBody>
          <a:bodyPr/>
          <a:lstStyle/>
          <a:p>
            <a:r>
              <a:rPr lang="sv-SE" dirty="0"/>
              <a:t>Lokala anpassningar av ISP-mallen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4B0406-9496-852F-608C-A43630EE7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703"/>
            <a:ext cx="8596668" cy="3880773"/>
          </a:xfrm>
        </p:spPr>
        <p:txBody>
          <a:bodyPr/>
          <a:lstStyle/>
          <a:p>
            <a:r>
              <a:rPr lang="sv-SE" dirty="0"/>
              <a:t>Anpassa vissa värden</a:t>
            </a:r>
          </a:p>
          <a:p>
            <a:pPr lvl="1"/>
            <a:r>
              <a:rPr lang="sv-SE" dirty="0"/>
              <a:t>Ange vilka delmål som finns på lärosätet (för att det ska vara utsökningsbart)</a:t>
            </a:r>
          </a:p>
          <a:p>
            <a:pPr lvl="2"/>
            <a:r>
              <a:rPr lang="sv-SE" dirty="0"/>
              <a:t>T.ex. ”Mittseminarium” istället för ”Halvtidsseminarium”</a:t>
            </a:r>
          </a:p>
          <a:p>
            <a:pPr lvl="1"/>
            <a:r>
              <a:rPr lang="sv-SE" dirty="0"/>
              <a:t>Ange faser som ska användas i planeringen av avhandling resp. del av avhandlingsarbete</a:t>
            </a:r>
          </a:p>
          <a:p>
            <a:pPr lvl="2"/>
            <a:r>
              <a:rPr lang="sv-SE" dirty="0"/>
              <a:t>T.ex. ”Manus accepterat” istället för ”Manus godkänt”</a:t>
            </a:r>
          </a:p>
          <a:p>
            <a:r>
              <a:rPr lang="sv-SE" dirty="0"/>
              <a:t>Ändra rubriker t.ex.</a:t>
            </a:r>
          </a:p>
          <a:p>
            <a:pPr lvl="1"/>
            <a:r>
              <a:rPr lang="sv-SE" dirty="0"/>
              <a:t>Planering och uppföljning kanske ska heta Progression</a:t>
            </a:r>
          </a:p>
          <a:p>
            <a:r>
              <a:rPr lang="sv-SE" dirty="0"/>
              <a:t>Dölja vissa fält</a:t>
            </a:r>
          </a:p>
          <a:p>
            <a:pPr lvl="1"/>
            <a:r>
              <a:rPr lang="sv-SE" dirty="0"/>
              <a:t>Konstnärlig examen för de som inte har det</a:t>
            </a:r>
          </a:p>
        </p:txBody>
      </p:sp>
    </p:spTree>
    <p:extLst>
      <p:ext uri="{BB962C8B-B14F-4D97-AF65-F5344CB8AC3E}">
        <p14:creationId xmlns:p14="http://schemas.microsoft.com/office/powerpoint/2010/main" val="2263487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5C3A933-D9E3-20C9-FB31-7F614C78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punkter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4B5B3AF-2235-FBA9-2B5E-C88F8C562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3051"/>
            <a:ext cx="8596668" cy="4498312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Institutionstjänstgöring</a:t>
            </a:r>
          </a:p>
          <a:p>
            <a:pPr lvl="1"/>
            <a:r>
              <a:rPr lang="sv-SE" dirty="0"/>
              <a:t>Funktion för Institutionstjänstgöring läggs in i Grunduppgifter</a:t>
            </a:r>
          </a:p>
          <a:p>
            <a:pPr lvl="1"/>
            <a:r>
              <a:rPr lang="sv-SE" dirty="0"/>
              <a:t>Ange institutionstjänstgöring per halvår och visa upp i tidplan</a:t>
            </a:r>
          </a:p>
          <a:p>
            <a:r>
              <a:rPr lang="sv-SE" dirty="0"/>
              <a:t>Förlängningsgrundande aktiviteter</a:t>
            </a:r>
          </a:p>
          <a:p>
            <a:pPr lvl="1"/>
            <a:r>
              <a:rPr lang="sv-SE" dirty="0"/>
              <a:t>Funktion för Förlängningsgrundande aktiviteter läggs in i Grunduppgifter</a:t>
            </a:r>
          </a:p>
          <a:p>
            <a:pPr lvl="1"/>
            <a:r>
              <a:rPr lang="sv-SE" dirty="0"/>
              <a:t>Ange förlängningsgrundande aktiviteter per halvår och visa upp i tidplan</a:t>
            </a:r>
          </a:p>
          <a:p>
            <a:r>
              <a:rPr lang="sv-SE" dirty="0"/>
              <a:t>Ändringslogg</a:t>
            </a:r>
          </a:p>
          <a:p>
            <a:pPr lvl="1"/>
            <a:r>
              <a:rPr lang="sv-SE" dirty="0"/>
              <a:t>Visa vad som har ändrats i ISP både för doktorand och i Ladok för personal</a:t>
            </a:r>
          </a:p>
          <a:p>
            <a:r>
              <a:rPr lang="sv-SE" dirty="0"/>
              <a:t>Begränsa möjligheten att kunna uppdatera allt för huvudhandledare och doktorand</a:t>
            </a:r>
          </a:p>
          <a:p>
            <a:pPr lvl="1"/>
            <a:r>
              <a:rPr lang="sv-SE" dirty="0"/>
              <a:t>Grunduppgifter/Antagen till</a:t>
            </a:r>
          </a:p>
          <a:p>
            <a:pPr lvl="1"/>
            <a:r>
              <a:rPr lang="sv-SE" dirty="0"/>
              <a:t>Grunduppgifter/Allmän studieplan</a:t>
            </a:r>
          </a:p>
          <a:p>
            <a:pPr lvl="1"/>
            <a:r>
              <a:rPr lang="sv-SE" dirty="0"/>
              <a:t>Handledare och beslutsfattare/Handledarinsats</a:t>
            </a:r>
          </a:p>
        </p:txBody>
      </p:sp>
    </p:spTree>
    <p:extLst>
      <p:ext uri="{BB962C8B-B14F-4D97-AF65-F5344CB8AC3E}">
        <p14:creationId xmlns:p14="http://schemas.microsoft.com/office/powerpoint/2010/main" val="2225392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8CAFA-502E-8D5F-5D2B-2133C47B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sv-SE" dirty="0"/>
              <a:t>Pågående revidering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3CD1BC-E560-DC86-B7B6-14112812F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3880773"/>
          </a:xfrm>
        </p:spPr>
        <p:txBody>
          <a:bodyPr/>
          <a:lstStyle/>
          <a:p>
            <a:r>
              <a:rPr lang="sv-SE" dirty="0"/>
              <a:t>För de doktorander som är inne i en revidering</a:t>
            </a:r>
          </a:p>
          <a:p>
            <a:pPr lvl="1"/>
            <a:r>
              <a:rPr lang="sv-SE" dirty="0"/>
              <a:t>Var befinner sig </a:t>
            </a:r>
            <a:r>
              <a:rPr lang="sv-SE" dirty="0" err="1"/>
              <a:t>ISP:n</a:t>
            </a:r>
            <a:r>
              <a:rPr lang="sv-SE" dirty="0"/>
              <a:t> i processen, dvs i vilken arbetsuppgift,  t.ex. ”Huvudhandledaren granskar version”</a:t>
            </a:r>
          </a:p>
          <a:p>
            <a:pPr lvl="1"/>
            <a:r>
              <a:rPr lang="sv-SE" dirty="0"/>
              <a:t>När </a:t>
            </a:r>
            <a:r>
              <a:rPr lang="sv-SE" dirty="0" err="1"/>
              <a:t>ISP:n</a:t>
            </a:r>
            <a:r>
              <a:rPr lang="sv-SE" dirty="0"/>
              <a:t> nådde en viss arbetsuppgift t ex ”Granskare granskar version”, för </a:t>
            </a:r>
            <a:br>
              <a:rPr lang="sv-SE" dirty="0"/>
            </a:br>
            <a:r>
              <a:rPr lang="sv-SE" dirty="0"/>
              <a:t>att kunna se om det finns flaskhalsar</a:t>
            </a:r>
          </a:p>
          <a:p>
            <a:r>
              <a:rPr lang="sv-SE" dirty="0"/>
              <a:t>Se vilka </a:t>
            </a:r>
            <a:r>
              <a:rPr lang="sv-SE" dirty="0" err="1"/>
              <a:t>ISP:ar</a:t>
            </a:r>
            <a:r>
              <a:rPr lang="sv-SE" dirty="0"/>
              <a:t> som står i steget att fastställas</a:t>
            </a:r>
          </a:p>
          <a:p>
            <a:r>
              <a:rPr lang="sv-SE" dirty="0" err="1"/>
              <a:t>Labbyta</a:t>
            </a:r>
            <a:r>
              <a:rPr lang="sv-SE" dirty="0"/>
              <a:t>: </a:t>
            </a:r>
            <a:r>
              <a:rPr lang="sv-SE" dirty="0">
                <a:hlinkClick r:id="rId2"/>
              </a:rPr>
              <a:t>https://ffenp9.axshare.com/p_g_ende_revidering.html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4411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B38504E-6E83-F213-72C5-1D6070037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4" y="469900"/>
            <a:ext cx="12081123" cy="63881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7F0CB42-F1A2-AE20-EA97-36779108686A}"/>
              </a:ext>
            </a:extLst>
          </p:cNvPr>
          <p:cNvSpPr/>
          <p:nvPr/>
        </p:nvSpPr>
        <p:spPr>
          <a:xfrm>
            <a:off x="4762500" y="2184400"/>
            <a:ext cx="3759199" cy="6476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B5373F0-1960-7F05-26CB-48DE34B3C7E8}"/>
              </a:ext>
            </a:extLst>
          </p:cNvPr>
          <p:cNvSpPr/>
          <p:nvPr/>
        </p:nvSpPr>
        <p:spPr>
          <a:xfrm>
            <a:off x="5899150" y="3170940"/>
            <a:ext cx="1339850" cy="34838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385300" cy="469900"/>
          </a:xfrm>
        </p:spPr>
        <p:txBody>
          <a:bodyPr>
            <a:normAutofit fontScale="90000"/>
          </a:bodyPr>
          <a:lstStyle/>
          <a:p>
            <a:r>
              <a:rPr lang="sv-SE" sz="2400" dirty="0"/>
              <a:t>Hur ser det ut för RISP som ska fastställas inom närmaste två månader</a:t>
            </a:r>
          </a:p>
        </p:txBody>
      </p:sp>
    </p:spTree>
    <p:extLst>
      <p:ext uri="{BB962C8B-B14F-4D97-AF65-F5344CB8AC3E}">
        <p14:creationId xmlns:p14="http://schemas.microsoft.com/office/powerpoint/2010/main" val="2505545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6189B8C9-A9F0-567F-28A2-1597DFDA5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1990"/>
            <a:ext cx="12198834" cy="499141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7F0CB42-F1A2-AE20-EA97-36779108686A}"/>
              </a:ext>
            </a:extLst>
          </p:cNvPr>
          <p:cNvSpPr/>
          <p:nvPr/>
        </p:nvSpPr>
        <p:spPr>
          <a:xfrm>
            <a:off x="8178801" y="2349500"/>
            <a:ext cx="2324099" cy="558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B5373F0-1960-7F05-26CB-48DE34B3C7E8}"/>
              </a:ext>
            </a:extLst>
          </p:cNvPr>
          <p:cNvSpPr/>
          <p:nvPr/>
        </p:nvSpPr>
        <p:spPr>
          <a:xfrm>
            <a:off x="7004050" y="3234440"/>
            <a:ext cx="3143250" cy="18582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385300" cy="469900"/>
          </a:xfrm>
        </p:spPr>
        <p:txBody>
          <a:bodyPr>
            <a:normAutofit/>
          </a:bodyPr>
          <a:lstStyle/>
          <a:p>
            <a:r>
              <a:rPr lang="sv-SE" sz="2400" dirty="0"/>
              <a:t>Vilka </a:t>
            </a:r>
            <a:r>
              <a:rPr lang="sv-SE" sz="2400" dirty="0" err="1"/>
              <a:t>ISP:ar</a:t>
            </a:r>
            <a:r>
              <a:rPr lang="sv-SE" sz="2400" dirty="0"/>
              <a:t> ligger klara för fastställande?</a:t>
            </a:r>
          </a:p>
        </p:txBody>
      </p:sp>
    </p:spTree>
    <p:extLst>
      <p:ext uri="{BB962C8B-B14F-4D97-AF65-F5344CB8AC3E}">
        <p14:creationId xmlns:p14="http://schemas.microsoft.com/office/powerpoint/2010/main" val="3982862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2AE41D5-1338-67B9-22FD-68C162E6E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Större utrullning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7D989B-6CBC-05B7-1F93-BB33D65ABF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49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082F0-2146-EBE5-BE0E-095FEE54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7977"/>
          </a:xfrm>
        </p:spPr>
        <p:txBody>
          <a:bodyPr/>
          <a:lstStyle/>
          <a:p>
            <a:r>
              <a:rPr lang="sv-SE" dirty="0"/>
              <a:t>Det vi lärde oss från enkäten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C2FEEF-9C0B-6E5A-8C16-48852B3FA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940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Ange om doktoranden följer sin plan med checkbox</a:t>
            </a:r>
          </a:p>
          <a:p>
            <a:pPr lvl="1"/>
            <a:r>
              <a:rPr lang="sv-SE" dirty="0"/>
              <a:t>Förvaltningsrådet för GU:s system sade nej </a:t>
            </a:r>
          </a:p>
          <a:p>
            <a:pPr lvl="1"/>
            <a:r>
              <a:rPr lang="sv-SE" dirty="0"/>
              <a:t>5 av 7 lärosäten svarade nej</a:t>
            </a:r>
          </a:p>
          <a:p>
            <a:pPr lvl="1"/>
            <a:r>
              <a:rPr lang="sv-SE" dirty="0"/>
              <a:t>För trubbigt verktyg</a:t>
            </a:r>
          </a:p>
          <a:p>
            <a:r>
              <a:rPr lang="sv-SE" dirty="0"/>
              <a:t>Delmål i forskarutbildningen (tidigare milstolpar)</a:t>
            </a:r>
          </a:p>
          <a:p>
            <a:pPr lvl="1"/>
            <a:r>
              <a:rPr lang="sv-SE" dirty="0"/>
              <a:t>13 lärosäten angav att de ville ha det</a:t>
            </a:r>
          </a:p>
          <a:p>
            <a:r>
              <a:rPr lang="sv-SE" dirty="0"/>
              <a:t>Fastställd ISP / Beslutsdatum</a:t>
            </a:r>
          </a:p>
          <a:p>
            <a:r>
              <a:rPr lang="sv-SE" dirty="0"/>
              <a:t>Internationell mobilitet/deltagande</a:t>
            </a:r>
          </a:p>
          <a:p>
            <a:r>
              <a:rPr lang="sv-SE" dirty="0"/>
              <a:t>Finansieringsform</a:t>
            </a:r>
          </a:p>
          <a:p>
            <a:r>
              <a:rPr lang="sv-SE" dirty="0"/>
              <a:t>Aktivitetsgrad</a:t>
            </a:r>
          </a:p>
          <a:p>
            <a:r>
              <a:rPr lang="sv-SE" dirty="0"/>
              <a:t>Doktorander som saknar studieplan</a:t>
            </a:r>
          </a:p>
        </p:txBody>
      </p:sp>
    </p:spTree>
    <p:extLst>
      <p:ext uri="{BB962C8B-B14F-4D97-AF65-F5344CB8AC3E}">
        <p14:creationId xmlns:p14="http://schemas.microsoft.com/office/powerpoint/2010/main" val="1688656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C0BDDB-932F-19BD-91B5-3FEB27E5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sv-SE" dirty="0"/>
              <a:t>Utsökning av ISP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E1652E-4C02-03EC-9A0B-5BB28CDD9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002" y="1376818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Syftet är att kunna söka ut flera doktoranders information i en fastställd ISP</a:t>
            </a:r>
          </a:p>
          <a:p>
            <a:pPr lvl="1"/>
            <a:r>
              <a:rPr lang="sv-SE" dirty="0"/>
              <a:t>Vilka delmål är uppnådda?</a:t>
            </a:r>
            <a:br>
              <a:rPr lang="sv-SE" dirty="0"/>
            </a:br>
            <a:endParaRPr lang="sv-SE" dirty="0"/>
          </a:p>
          <a:p>
            <a:r>
              <a:rPr lang="sv-SE" dirty="0"/>
              <a:t>Söka ut doktorander med ISP utifrån organisation resp. ämne på forskarnivå</a:t>
            </a:r>
          </a:p>
          <a:p>
            <a:r>
              <a:rPr lang="sv-SE" dirty="0"/>
              <a:t>Söka ut ifrån doktoranders ämnestillfälle dvs start- resp. slutdatum</a:t>
            </a:r>
          </a:p>
          <a:p>
            <a:r>
              <a:rPr lang="sv-SE" dirty="0"/>
              <a:t>Vilka doktorander som inte har skapat sin första ISP</a:t>
            </a:r>
          </a:p>
          <a:p>
            <a:r>
              <a:rPr lang="sv-SE" dirty="0"/>
              <a:t>När fastställdes senaste versionen av </a:t>
            </a:r>
            <a:r>
              <a:rPr lang="sv-SE" dirty="0" err="1"/>
              <a:t>ISP:n</a:t>
            </a:r>
            <a:r>
              <a:rPr lang="sv-SE" dirty="0"/>
              <a:t>, kunna söka ut på tidsperioder</a:t>
            </a:r>
          </a:p>
          <a:p>
            <a:r>
              <a:rPr lang="sv-SE" dirty="0"/>
              <a:t>När ska </a:t>
            </a:r>
            <a:r>
              <a:rPr lang="sv-SE" dirty="0" err="1"/>
              <a:t>ISP:n</a:t>
            </a:r>
            <a:r>
              <a:rPr lang="sv-SE" dirty="0"/>
              <a:t> fastställas nästa gång</a:t>
            </a:r>
          </a:p>
          <a:p>
            <a:endParaRPr lang="sv-SE" dirty="0"/>
          </a:p>
          <a:p>
            <a:r>
              <a:rPr lang="sv-SE" dirty="0"/>
              <a:t>Ackumulerad studieaktivitet</a:t>
            </a:r>
          </a:p>
          <a:p>
            <a:r>
              <a:rPr lang="sv-SE" dirty="0"/>
              <a:t>Söka ut ”industridoktorander” (finansieringstyp)</a:t>
            </a:r>
          </a:p>
          <a:p>
            <a:r>
              <a:rPr lang="sv-SE" dirty="0"/>
              <a:t>Länk till </a:t>
            </a:r>
            <a:r>
              <a:rPr lang="sv-SE" dirty="0" err="1"/>
              <a:t>labbyta</a:t>
            </a:r>
            <a:r>
              <a:rPr lang="sv-SE" dirty="0"/>
              <a:t> </a:t>
            </a:r>
            <a:r>
              <a:rPr lang="sv-SE" dirty="0">
                <a:hlinkClick r:id="rId2"/>
              </a:rPr>
              <a:t>https://ffenp9.axshare.com/senast_fastst_llda_isp.html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8300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338F2A87-0920-328E-D316-DE186BB75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877"/>
          <a:stretch/>
        </p:blipFill>
        <p:spPr>
          <a:xfrm>
            <a:off x="0" y="469900"/>
            <a:ext cx="12221115" cy="63881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7F0CB42-F1A2-AE20-EA97-36779108686A}"/>
              </a:ext>
            </a:extLst>
          </p:cNvPr>
          <p:cNvSpPr/>
          <p:nvPr/>
        </p:nvSpPr>
        <p:spPr>
          <a:xfrm>
            <a:off x="2971801" y="1041400"/>
            <a:ext cx="1422400" cy="4699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B5373F0-1960-7F05-26CB-48DE34B3C7E8}"/>
              </a:ext>
            </a:extLst>
          </p:cNvPr>
          <p:cNvSpPr/>
          <p:nvPr/>
        </p:nvSpPr>
        <p:spPr>
          <a:xfrm>
            <a:off x="5086350" y="1687070"/>
            <a:ext cx="755650" cy="15641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385300" cy="469900"/>
          </a:xfrm>
        </p:spPr>
        <p:txBody>
          <a:bodyPr>
            <a:normAutofit/>
          </a:bodyPr>
          <a:lstStyle/>
          <a:p>
            <a:r>
              <a:rPr lang="sv-SE" sz="2400" dirty="0"/>
              <a:t>Söka ut vilka doktorander som började i höstas</a:t>
            </a:r>
          </a:p>
        </p:txBody>
      </p:sp>
    </p:spTree>
    <p:extLst>
      <p:ext uri="{BB962C8B-B14F-4D97-AF65-F5344CB8AC3E}">
        <p14:creationId xmlns:p14="http://schemas.microsoft.com/office/powerpoint/2010/main" val="27298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24D6740-A786-DE7A-25AE-D410EE60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Sommarens leverans av Ladok ISP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FC6BF01-E393-8FF6-354E-C2ADC84A29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Var det bra att testa tidigt?</a:t>
            </a:r>
          </a:p>
        </p:txBody>
      </p:sp>
    </p:spTree>
    <p:extLst>
      <p:ext uri="{BB962C8B-B14F-4D97-AF65-F5344CB8AC3E}">
        <p14:creationId xmlns:p14="http://schemas.microsoft.com/office/powerpoint/2010/main" val="3567449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EDE46C0-BD3D-48B6-2867-1065C9B00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12192000" cy="4944765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7F0CB42-F1A2-AE20-EA97-36779108686A}"/>
              </a:ext>
            </a:extLst>
          </p:cNvPr>
          <p:cNvSpPr/>
          <p:nvPr/>
        </p:nvSpPr>
        <p:spPr>
          <a:xfrm>
            <a:off x="4419600" y="1568305"/>
            <a:ext cx="666750" cy="3811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B5373F0-1960-7F05-26CB-48DE34B3C7E8}"/>
              </a:ext>
            </a:extLst>
          </p:cNvPr>
          <p:cNvSpPr/>
          <p:nvPr/>
        </p:nvSpPr>
        <p:spPr>
          <a:xfrm>
            <a:off x="7200900" y="1949450"/>
            <a:ext cx="1339850" cy="3016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385300" cy="469900"/>
          </a:xfrm>
        </p:spPr>
        <p:txBody>
          <a:bodyPr>
            <a:normAutofit/>
          </a:bodyPr>
          <a:lstStyle/>
          <a:p>
            <a:r>
              <a:rPr lang="sv-SE" sz="2400" dirty="0"/>
              <a:t>Söka ut vilka doktorander som inte har någon ISP</a:t>
            </a:r>
          </a:p>
        </p:txBody>
      </p:sp>
    </p:spTree>
    <p:extLst>
      <p:ext uri="{BB962C8B-B14F-4D97-AF65-F5344CB8AC3E}">
        <p14:creationId xmlns:p14="http://schemas.microsoft.com/office/powerpoint/2010/main" val="227761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4851F78-6B9E-1822-7D72-DA96C6F3A1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69900"/>
            <a:ext cx="12192000" cy="5225143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7F0CB42-F1A2-AE20-EA97-36779108686A}"/>
              </a:ext>
            </a:extLst>
          </p:cNvPr>
          <p:cNvSpPr/>
          <p:nvPr/>
        </p:nvSpPr>
        <p:spPr>
          <a:xfrm>
            <a:off x="7375451" y="1568305"/>
            <a:ext cx="3778102" cy="3811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B5373F0-1960-7F05-26CB-48DE34B3C7E8}"/>
              </a:ext>
            </a:extLst>
          </p:cNvPr>
          <p:cNvSpPr/>
          <p:nvPr/>
        </p:nvSpPr>
        <p:spPr>
          <a:xfrm>
            <a:off x="9157291" y="2130203"/>
            <a:ext cx="762886" cy="12987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057321" cy="469900"/>
          </a:xfrm>
        </p:spPr>
        <p:txBody>
          <a:bodyPr>
            <a:normAutofit/>
          </a:bodyPr>
          <a:lstStyle/>
          <a:p>
            <a:r>
              <a:rPr lang="sv-SE" sz="2400" dirty="0"/>
              <a:t>Söka ut vilka doktorander som hade ett halvtidsseminarium förra ha</a:t>
            </a:r>
            <a:r>
              <a:rPr lang="sv-SE" sz="2400" dirty="0">
                <a:solidFill>
                  <a:schemeClr val="bg1"/>
                </a:solidFill>
              </a:rPr>
              <a:t>lvåret</a:t>
            </a:r>
          </a:p>
        </p:txBody>
      </p:sp>
    </p:spTree>
    <p:extLst>
      <p:ext uri="{BB962C8B-B14F-4D97-AF65-F5344CB8AC3E}">
        <p14:creationId xmlns:p14="http://schemas.microsoft.com/office/powerpoint/2010/main" val="2020644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12A016-13AE-DE78-4857-2598E4B3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sv-SE" dirty="0" err="1"/>
              <a:t>Ladoks</a:t>
            </a:r>
            <a:r>
              <a:rPr lang="sv-SE" dirty="0"/>
              <a:t> startsida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E045F2-5D9F-761B-81C8-0F1EC2EA3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3606"/>
            <a:ext cx="8596668" cy="3880773"/>
          </a:xfrm>
        </p:spPr>
        <p:txBody>
          <a:bodyPr/>
          <a:lstStyle/>
          <a:p>
            <a:r>
              <a:rPr lang="sv-SE" dirty="0"/>
              <a:t>Syftet är att huvudhandledare och handledare inte ska behöva söka fram sina doktorander </a:t>
            </a:r>
          </a:p>
          <a:p>
            <a:r>
              <a:rPr lang="sv-SE" dirty="0"/>
              <a:t>Startsidan visar alla doktorander med personkoppling till inloggad användare</a:t>
            </a:r>
          </a:p>
          <a:p>
            <a:r>
              <a:rPr lang="sv-SE" dirty="0"/>
              <a:t>Startsidan visar om doktoranden har en pågående revidering och i såna fall vilken arbetsuppgift </a:t>
            </a:r>
            <a:r>
              <a:rPr lang="sv-SE" dirty="0" err="1"/>
              <a:t>ISP:n</a:t>
            </a:r>
            <a:r>
              <a:rPr lang="sv-SE" dirty="0"/>
              <a:t> befinner sig i.</a:t>
            </a:r>
          </a:p>
          <a:p>
            <a:r>
              <a:rPr lang="sv-SE" dirty="0"/>
              <a:t>På något sätt uppmärksamma användaren när hen har något att utföra</a:t>
            </a:r>
          </a:p>
          <a:p>
            <a:r>
              <a:rPr lang="sv-SE" dirty="0"/>
              <a:t>Något att fundera på: Ni kan utnyttja funktionaliteten genom att personkoppla en professor t ex som huvudhandledare, handledare, referens, granskare så att professorn ser alla doktorander som hen behöver se</a:t>
            </a:r>
          </a:p>
        </p:txBody>
      </p:sp>
    </p:spTree>
    <p:extLst>
      <p:ext uri="{BB962C8B-B14F-4D97-AF65-F5344CB8AC3E}">
        <p14:creationId xmlns:p14="http://schemas.microsoft.com/office/powerpoint/2010/main" val="3064616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D2276710-5D76-970A-3FC2-C47ADB4FC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b="15074"/>
          <a:stretch/>
        </p:blipFill>
        <p:spPr>
          <a:xfrm>
            <a:off x="0" y="482600"/>
            <a:ext cx="12212323" cy="6375400"/>
          </a:xfrm>
          <a:prstGeom prst="rect">
            <a:avLst/>
          </a:prstGeom>
        </p:spPr>
      </p:pic>
      <p:sp>
        <p:nvSpPr>
          <p:cNvPr id="8" name="Rubrik 7">
            <a:extLst>
              <a:ext uri="{FF2B5EF4-FFF2-40B4-BE49-F238E27FC236}">
                <a16:creationId xmlns:a16="http://schemas.microsoft.com/office/drawing/2014/main" id="{4D372FC3-8A0F-4C98-60AE-56F508A8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385300" cy="469900"/>
          </a:xfrm>
        </p:spPr>
        <p:txBody>
          <a:bodyPr>
            <a:normAutofit/>
          </a:bodyPr>
          <a:lstStyle/>
          <a:p>
            <a:r>
              <a:rPr lang="sv-SE" sz="2400" dirty="0"/>
              <a:t>En professor ser sina doktorander och vad som ska göras just nu</a:t>
            </a:r>
          </a:p>
        </p:txBody>
      </p:sp>
    </p:spTree>
    <p:extLst>
      <p:ext uri="{BB962C8B-B14F-4D97-AF65-F5344CB8AC3E}">
        <p14:creationId xmlns:p14="http://schemas.microsoft.com/office/powerpoint/2010/main" val="573350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3DCC3-2D95-74D7-7951-4F1F609A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646"/>
          </a:xfrm>
        </p:spPr>
        <p:txBody>
          <a:bodyPr/>
          <a:lstStyle/>
          <a:p>
            <a:r>
              <a:rPr lang="sv-SE" dirty="0"/>
              <a:t>Huvudhandledare och handledare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0B0549-6370-D795-DDC9-8655062FF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7246"/>
            <a:ext cx="8596668" cy="3880773"/>
          </a:xfrm>
        </p:spPr>
        <p:txBody>
          <a:bodyPr/>
          <a:lstStyle/>
          <a:p>
            <a:r>
              <a:rPr lang="sv-SE" dirty="0"/>
              <a:t>Syftet är att t.ex. en forskningshandläggare ska kunna se vilka personer som är huvudhandledare resp. handledare och om det finns personkopplingar till doktorand/doktorander</a:t>
            </a:r>
          </a:p>
          <a:p>
            <a:r>
              <a:rPr lang="sv-SE" dirty="0"/>
              <a:t>Söka ut huvudhandledare på en organisation och vilka doktorander respektive huvudhandledare har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0663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1DE788-198D-9DE5-E891-724FEC15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Överblick av ISP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5C57EA-44B9-1FCE-68FF-3E5D2E47D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3031"/>
            <a:ext cx="8596668" cy="4658332"/>
          </a:xfrm>
        </p:spPr>
        <p:txBody>
          <a:bodyPr>
            <a:normAutofit/>
          </a:bodyPr>
          <a:lstStyle/>
          <a:p>
            <a:r>
              <a:rPr lang="sv-SE" dirty="0"/>
              <a:t>Syftet är att ge användaren en snabb överblick av doktorandens totala aktiviteter över hela utbildningen </a:t>
            </a:r>
          </a:p>
          <a:p>
            <a:r>
              <a:rPr lang="sv-SE" dirty="0"/>
              <a:t>Vill man se mer detaljer t ex datum mm så går man till tidplanen och kalenderhalvåret för att se en mer detaljerad bild.</a:t>
            </a:r>
          </a:p>
          <a:p>
            <a:r>
              <a:rPr lang="sv-SE" dirty="0"/>
              <a:t>Studieaktivitet och finansiering är självförklarande hoppas vi.</a:t>
            </a:r>
          </a:p>
          <a:p>
            <a:r>
              <a:rPr lang="sv-SE" dirty="0"/>
              <a:t>Delmål i forskarutbildning. Där visas det delmål som har genomförts eller planerats i resp. år</a:t>
            </a:r>
          </a:p>
          <a:p>
            <a:r>
              <a:rPr lang="sv-SE" dirty="0"/>
              <a:t>Handledarsamtal visar endast att det har genomförts ett handledarsamtal</a:t>
            </a:r>
          </a:p>
          <a:p>
            <a:r>
              <a:rPr lang="sv-SE" dirty="0"/>
              <a:t>Avhandling och del av avhandlingsarbete är lite svårare </a:t>
            </a:r>
            <a:r>
              <a:rPr lang="sv-SE" dirty="0" err="1"/>
              <a:t>pga</a:t>
            </a:r>
            <a:r>
              <a:rPr lang="sv-SE" dirty="0"/>
              <a:t> mängden av information och komplexitet. I förslaget visas de aktivitetstyper man har valt t ex Planering, Datainsamling mm.</a:t>
            </a:r>
          </a:p>
          <a:p>
            <a:r>
              <a:rPr lang="sv-SE" dirty="0"/>
              <a:t>Kurser är också självförklarande. Där visas avklarade poäng och i framtiden visas planerade poäng.</a:t>
            </a:r>
          </a:p>
        </p:txBody>
      </p:sp>
    </p:spTree>
    <p:extLst>
      <p:ext uri="{BB962C8B-B14F-4D97-AF65-F5344CB8AC3E}">
        <p14:creationId xmlns:p14="http://schemas.microsoft.com/office/powerpoint/2010/main" val="354178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1DE788-198D-9DE5-E891-724FEC15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468630"/>
          </a:xfrm>
        </p:spPr>
        <p:txBody>
          <a:bodyPr>
            <a:normAutofit/>
          </a:bodyPr>
          <a:lstStyle/>
          <a:p>
            <a:r>
              <a:rPr lang="sv-SE" sz="2400" dirty="0"/>
              <a:t>Överblick av ISP</a:t>
            </a:r>
          </a:p>
        </p:txBody>
      </p:sp>
      <p:pic>
        <p:nvPicPr>
          <p:cNvPr id="6" name="Bildobjekt 5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839CA538-B6AC-71C5-0454-21DE1838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489"/>
            <a:ext cx="12192000" cy="58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96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604E62-3EBA-219D-0EAA-36747B43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33CDF34-23CB-52D6-C667-7735EAC0FE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446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1EA874-45BE-E81A-5B54-47AF6EA9C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steg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12E3D7-8C6D-6066-420B-42334F522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774" y="1561149"/>
            <a:ext cx="8596668" cy="3880773"/>
          </a:xfrm>
        </p:spPr>
        <p:txBody>
          <a:bodyPr/>
          <a:lstStyle/>
          <a:p>
            <a:r>
              <a:rPr lang="sv-SE" dirty="0"/>
              <a:t>Supportstugor</a:t>
            </a:r>
          </a:p>
          <a:p>
            <a:pPr lvl="1"/>
            <a:r>
              <a:rPr lang="sv-SE" dirty="0"/>
              <a:t>Den första äger rum i vecka 47, 23 november </a:t>
            </a:r>
            <a:r>
              <a:rPr lang="sv-SE" dirty="0" err="1"/>
              <a:t>kl</a:t>
            </a:r>
            <a:r>
              <a:rPr lang="sv-SE" dirty="0"/>
              <a:t> 13-14 (prel.)</a:t>
            </a:r>
          </a:p>
          <a:p>
            <a:pPr lvl="1"/>
            <a:endParaRPr lang="sv-SE" dirty="0"/>
          </a:p>
          <a:p>
            <a:r>
              <a:rPr lang="sv-SE" dirty="0"/>
              <a:t>Tematräff (prel.)</a:t>
            </a:r>
          </a:p>
          <a:p>
            <a:pPr lvl="1"/>
            <a:r>
              <a:rPr lang="sv-SE" dirty="0"/>
              <a:t>8 december, fm. Tematräff med redovisning av enkätsvar och den fortsatta utvecklingen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616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2B72BF0-2794-F167-9976-2358929F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Gav det någon nytta att leverera innan sommaren</a:t>
            </a:r>
            <a:br>
              <a:rPr lang="sv-SE" b="1" dirty="0"/>
            </a:br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14D4A5D-086E-02EB-184F-CF0BF2B51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9 av 27 lärosäten har hunnit testa tillräckligt</a:t>
            </a:r>
          </a:p>
          <a:p>
            <a:pPr lvl="1"/>
            <a:r>
              <a:rPr lang="sv-SE" dirty="0"/>
              <a:t>Positiva till tidig leverans - 7 </a:t>
            </a:r>
          </a:p>
          <a:p>
            <a:pPr lvl="1"/>
            <a:r>
              <a:rPr lang="sv-SE" dirty="0"/>
              <a:t>Negativa till tidig leverans - 2</a:t>
            </a:r>
          </a:p>
          <a:p>
            <a:pPr lvl="1"/>
            <a:r>
              <a:rPr lang="sv-SE" dirty="0"/>
              <a:t>Leveransen var tillräckligt tidig - 9</a:t>
            </a:r>
          </a:p>
          <a:p>
            <a:r>
              <a:rPr lang="sv-SE" dirty="0"/>
              <a:t>14 av 27 lärosäten har inte hunnit testa tillräckligt</a:t>
            </a:r>
          </a:p>
          <a:p>
            <a:pPr lvl="1"/>
            <a:r>
              <a:rPr lang="sv-SE" dirty="0"/>
              <a:t>Positiva - 12</a:t>
            </a:r>
          </a:p>
          <a:p>
            <a:pPr lvl="1"/>
            <a:r>
              <a:rPr lang="sv-SE" dirty="0"/>
              <a:t>Leveransen var tillräckligt tidig - 9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360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A0589F-8BA1-9F3F-1E4B-967BC87F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kommentarer om en tidig leverans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8D41A5-AE41-8FCF-D1A2-33C50E934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20" y="1488613"/>
            <a:ext cx="8596668" cy="3880773"/>
          </a:xfrm>
        </p:spPr>
        <p:txBody>
          <a:bodyPr/>
          <a:lstStyle/>
          <a:p>
            <a:r>
              <a:rPr lang="sv-SE" dirty="0"/>
              <a:t>Speciellt möjligheten att förstå hur vi kan skapa våra egna processer och därigenom haft möjlighet att planera inför framtiden</a:t>
            </a:r>
          </a:p>
          <a:p>
            <a:r>
              <a:rPr lang="sv-SE" dirty="0"/>
              <a:t>Tycker testversionen är lite för prematur, testningen känns inte helt värdefull. </a:t>
            </a:r>
          </a:p>
          <a:p>
            <a:r>
              <a:rPr lang="sv-SE" dirty="0"/>
              <a:t>Det har varit nyttigt men är dock lite förvirrande att veta vad som kommer att levereras i slutversionen och inte.</a:t>
            </a:r>
          </a:p>
          <a:p>
            <a:r>
              <a:rPr lang="sv-SE" dirty="0">
                <a:solidFill>
                  <a:srgbClr val="1F1F1F"/>
                </a:solidFill>
                <a:effectLst/>
              </a:rPr>
              <a:t>Det är bra att kunna titta på funktionaliteten i förväg, men som ovan användare i området blir det väldigt svårt att få ett helhetsperspektiv när </a:t>
            </a:r>
            <a:br>
              <a:rPr lang="sv-SE" dirty="0">
                <a:solidFill>
                  <a:srgbClr val="1F1F1F"/>
                </a:solidFill>
                <a:effectLst/>
              </a:rPr>
            </a:br>
            <a:r>
              <a:rPr lang="sv-SE" dirty="0">
                <a:solidFill>
                  <a:srgbClr val="1F1F1F"/>
                </a:solidFill>
                <a:effectLst/>
              </a:rPr>
              <a:t>all funktionalitet inte finns på plats.</a:t>
            </a:r>
          </a:p>
          <a:p>
            <a:r>
              <a:rPr lang="sv-SE" dirty="0"/>
              <a:t>Nej, vi har inte varit redo och ju mer avskalad version vi får desto större frågetecken avseende vad slutprodukten kommer inkludera. </a:t>
            </a:r>
          </a:p>
        </p:txBody>
      </p:sp>
    </p:spTree>
    <p:extLst>
      <p:ext uri="{BB962C8B-B14F-4D97-AF65-F5344CB8AC3E}">
        <p14:creationId xmlns:p14="http://schemas.microsoft.com/office/powerpoint/2010/main" val="1850885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DB16E9C-E07C-99EC-8174-E986300C2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Demo av Ladok ISP just nu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0FF9AFA-C4C7-8F06-4D71-8701D844F5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34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D71080A-0C0E-0879-F7AA-3655E622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Tidplaner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B01E397-6295-2647-10DA-CB505F21C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328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EEFD26-5C2D-4FB8-547E-2311FC82C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Hur många lärosäten vill gå in 2024 och </a:t>
            </a:r>
            <a:br>
              <a:rPr lang="sv-SE" b="1" dirty="0"/>
            </a:br>
            <a:r>
              <a:rPr lang="sv-SE" b="1" dirty="0"/>
              <a:t>vad behöver de?</a:t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667013-BCB7-3AE5-4F96-97BBC3E5F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645057"/>
          </a:xfrm>
        </p:spPr>
        <p:txBody>
          <a:bodyPr/>
          <a:lstStyle/>
          <a:p>
            <a:r>
              <a:rPr lang="sv-SE" dirty="0"/>
              <a:t>Våren 2024: 10 av 27</a:t>
            </a:r>
          </a:p>
          <a:p>
            <a:r>
              <a:rPr lang="sv-SE" dirty="0"/>
              <a:t>Hösten 2024: 4 av 27</a:t>
            </a:r>
          </a:p>
          <a:p>
            <a:r>
              <a:rPr lang="sv-SE" dirty="0"/>
              <a:t>Senare: 9 av 27</a:t>
            </a:r>
          </a:p>
        </p:txBody>
      </p:sp>
    </p:spTree>
    <p:extLst>
      <p:ext uri="{BB962C8B-B14F-4D97-AF65-F5344CB8AC3E}">
        <p14:creationId xmlns:p14="http://schemas.microsoft.com/office/powerpoint/2010/main" val="366731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5D448BE-3DAC-02C5-D270-22D365DD3BBE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dirty="0"/>
              <a:t>Inventering 2022 – befintliga lösningar för ISP </a:t>
            </a:r>
            <a:r>
              <a:rPr lang="sv-SE" sz="1800" dirty="0"/>
              <a:t>(från förstudien)</a:t>
            </a:r>
          </a:p>
        </p:txBody>
      </p:sp>
      <p:sp>
        <p:nvSpPr>
          <p:cNvPr id="56" name="Rektangel med rundade hörn 55">
            <a:extLst>
              <a:ext uri="{FF2B5EF4-FFF2-40B4-BE49-F238E27FC236}">
                <a16:creationId xmlns:a16="http://schemas.microsoft.com/office/drawing/2014/main" id="{06D67630-19DE-E7CC-03C6-A9EBAFBBF5ED}"/>
              </a:ext>
            </a:extLst>
          </p:cNvPr>
          <p:cNvSpPr/>
          <p:nvPr/>
        </p:nvSpPr>
        <p:spPr>
          <a:xfrm>
            <a:off x="9128775" y="602546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UU</a:t>
            </a:r>
          </a:p>
        </p:txBody>
      </p:sp>
      <p:sp>
        <p:nvSpPr>
          <p:cNvPr id="57" name="Rektangel med rundade hörn 56">
            <a:extLst>
              <a:ext uri="{FF2B5EF4-FFF2-40B4-BE49-F238E27FC236}">
                <a16:creationId xmlns:a16="http://schemas.microsoft.com/office/drawing/2014/main" id="{B2C0E949-AAE0-A1C3-5124-EFAD4787E6D1}"/>
              </a:ext>
            </a:extLst>
          </p:cNvPr>
          <p:cNvSpPr/>
          <p:nvPr/>
        </p:nvSpPr>
        <p:spPr>
          <a:xfrm>
            <a:off x="4876034" y="520221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UMU</a:t>
            </a:r>
          </a:p>
        </p:txBody>
      </p:sp>
      <p:sp>
        <p:nvSpPr>
          <p:cNvPr id="58" name="Rektangel med rundade hörn 57">
            <a:extLst>
              <a:ext uri="{FF2B5EF4-FFF2-40B4-BE49-F238E27FC236}">
                <a16:creationId xmlns:a16="http://schemas.microsoft.com/office/drawing/2014/main" id="{9C822AAF-7ACB-A680-DAD9-978AE83E5EE7}"/>
              </a:ext>
            </a:extLst>
          </p:cNvPr>
          <p:cNvSpPr/>
          <p:nvPr/>
        </p:nvSpPr>
        <p:spPr>
          <a:xfrm>
            <a:off x="2730843" y="150877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KI</a:t>
            </a:r>
          </a:p>
        </p:txBody>
      </p:sp>
      <p:sp>
        <p:nvSpPr>
          <p:cNvPr id="59" name="Rektangel med rundade hörn 58">
            <a:extLst>
              <a:ext uri="{FF2B5EF4-FFF2-40B4-BE49-F238E27FC236}">
                <a16:creationId xmlns:a16="http://schemas.microsoft.com/office/drawing/2014/main" id="{A0437D2C-EF6A-803E-6E13-CE6852F4680C}"/>
              </a:ext>
            </a:extLst>
          </p:cNvPr>
          <p:cNvSpPr/>
          <p:nvPr/>
        </p:nvSpPr>
        <p:spPr>
          <a:xfrm>
            <a:off x="1596940" y="446563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HV</a:t>
            </a:r>
          </a:p>
        </p:txBody>
      </p:sp>
      <p:sp>
        <p:nvSpPr>
          <p:cNvPr id="61" name="Rektangel med rundade hörn 60">
            <a:extLst>
              <a:ext uri="{FF2B5EF4-FFF2-40B4-BE49-F238E27FC236}">
                <a16:creationId xmlns:a16="http://schemas.microsoft.com/office/drawing/2014/main" id="{B6BE5A46-2F25-4729-119A-497288D4A802}"/>
              </a:ext>
            </a:extLst>
          </p:cNvPr>
          <p:cNvSpPr/>
          <p:nvPr/>
        </p:nvSpPr>
        <p:spPr>
          <a:xfrm>
            <a:off x="10240639" y="150877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EHS</a:t>
            </a:r>
          </a:p>
        </p:txBody>
      </p:sp>
      <p:sp>
        <p:nvSpPr>
          <p:cNvPr id="62" name="Rektangel med rundade hörn 61">
            <a:extLst>
              <a:ext uri="{FF2B5EF4-FFF2-40B4-BE49-F238E27FC236}">
                <a16:creationId xmlns:a16="http://schemas.microsoft.com/office/drawing/2014/main" id="{88F157E3-9416-CCEB-1627-DD3529B02B59}"/>
              </a:ext>
            </a:extLst>
          </p:cNvPr>
          <p:cNvSpPr/>
          <p:nvPr/>
        </p:nvSpPr>
        <p:spPr>
          <a:xfrm>
            <a:off x="2730843" y="2246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LIU</a:t>
            </a:r>
          </a:p>
        </p:txBody>
      </p:sp>
      <p:sp>
        <p:nvSpPr>
          <p:cNvPr id="63" name="Rektangel med rundade hörn 62">
            <a:extLst>
              <a:ext uri="{FF2B5EF4-FFF2-40B4-BE49-F238E27FC236}">
                <a16:creationId xmlns:a16="http://schemas.microsoft.com/office/drawing/2014/main" id="{2F5FAAD1-44B6-169F-EBD9-41EE135A8C07}"/>
              </a:ext>
            </a:extLst>
          </p:cNvPr>
          <p:cNvSpPr/>
          <p:nvPr/>
        </p:nvSpPr>
        <p:spPr>
          <a:xfrm>
            <a:off x="6912704" y="376061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HKR</a:t>
            </a:r>
          </a:p>
        </p:txBody>
      </p:sp>
      <p:sp>
        <p:nvSpPr>
          <p:cNvPr id="64" name="Rektangel med rundade hörn 63">
            <a:extLst>
              <a:ext uri="{FF2B5EF4-FFF2-40B4-BE49-F238E27FC236}">
                <a16:creationId xmlns:a16="http://schemas.microsoft.com/office/drawing/2014/main" id="{DA49DD95-C9FD-4D3D-F71E-467DBB746C93}"/>
              </a:ext>
            </a:extLst>
          </p:cNvPr>
          <p:cNvSpPr/>
          <p:nvPr/>
        </p:nvSpPr>
        <p:spPr>
          <a:xfrm>
            <a:off x="10240639" y="2250720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HDA</a:t>
            </a:r>
          </a:p>
        </p:txBody>
      </p:sp>
      <p:sp>
        <p:nvSpPr>
          <p:cNvPr id="66" name="Rektangel med rundade hörn 65">
            <a:extLst>
              <a:ext uri="{FF2B5EF4-FFF2-40B4-BE49-F238E27FC236}">
                <a16:creationId xmlns:a16="http://schemas.microsoft.com/office/drawing/2014/main" id="{7044B15C-F0A1-F361-A7E6-2B7F5E66A5FA}"/>
              </a:ext>
            </a:extLst>
          </p:cNvPr>
          <p:cNvSpPr/>
          <p:nvPr/>
        </p:nvSpPr>
        <p:spPr>
          <a:xfrm>
            <a:off x="1590537" y="520221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MIUN</a:t>
            </a:r>
          </a:p>
        </p:txBody>
      </p:sp>
      <p:sp>
        <p:nvSpPr>
          <p:cNvPr id="67" name="Rektangel med rundade hörn 66">
            <a:extLst>
              <a:ext uri="{FF2B5EF4-FFF2-40B4-BE49-F238E27FC236}">
                <a16:creationId xmlns:a16="http://schemas.microsoft.com/office/drawing/2014/main" id="{1F4FB687-0686-ABED-94D2-A872BEE956EF}"/>
              </a:ext>
            </a:extLst>
          </p:cNvPr>
          <p:cNvSpPr/>
          <p:nvPr/>
        </p:nvSpPr>
        <p:spPr>
          <a:xfrm>
            <a:off x="9128775" y="150877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550" dirty="0">
                <a:solidFill>
                  <a:schemeClr val="tx1"/>
                </a:solidFill>
              </a:rPr>
              <a:t>Chalmers</a:t>
            </a:r>
          </a:p>
        </p:txBody>
      </p:sp>
      <p:sp>
        <p:nvSpPr>
          <p:cNvPr id="68" name="Rektangel med rundade hörn 67">
            <a:extLst>
              <a:ext uri="{FF2B5EF4-FFF2-40B4-BE49-F238E27FC236}">
                <a16:creationId xmlns:a16="http://schemas.microsoft.com/office/drawing/2014/main" id="{543FE12E-2795-81E4-804C-1FA4C495DDA3}"/>
              </a:ext>
            </a:extLst>
          </p:cNvPr>
          <p:cNvSpPr/>
          <p:nvPr/>
        </p:nvSpPr>
        <p:spPr>
          <a:xfrm>
            <a:off x="9128775" y="45155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LTU</a:t>
            </a:r>
          </a:p>
        </p:txBody>
      </p:sp>
      <p:sp>
        <p:nvSpPr>
          <p:cNvPr id="69" name="Rektangel med rundade hörn 68">
            <a:extLst>
              <a:ext uri="{FF2B5EF4-FFF2-40B4-BE49-F238E27FC236}">
                <a16:creationId xmlns:a16="http://schemas.microsoft.com/office/drawing/2014/main" id="{8BF48EE0-29D4-EDB1-C532-57BC6B05F54A}"/>
              </a:ext>
            </a:extLst>
          </p:cNvPr>
          <p:cNvSpPr/>
          <p:nvPr/>
        </p:nvSpPr>
        <p:spPr>
          <a:xfrm>
            <a:off x="1619008" y="2246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KTH</a:t>
            </a:r>
          </a:p>
        </p:txBody>
      </p:sp>
      <p:sp>
        <p:nvSpPr>
          <p:cNvPr id="70" name="Rektangel med rundade hörn 69">
            <a:extLst>
              <a:ext uri="{FF2B5EF4-FFF2-40B4-BE49-F238E27FC236}">
                <a16:creationId xmlns:a16="http://schemas.microsoft.com/office/drawing/2014/main" id="{41D790E0-4E62-DF56-18FF-E2EE89BFC35C}"/>
              </a:ext>
            </a:extLst>
          </p:cNvPr>
          <p:cNvSpPr/>
          <p:nvPr/>
        </p:nvSpPr>
        <p:spPr>
          <a:xfrm>
            <a:off x="9128775" y="5270516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SH</a:t>
            </a:r>
          </a:p>
        </p:txBody>
      </p:sp>
      <p:sp>
        <p:nvSpPr>
          <p:cNvPr id="71" name="Rektangel med rundade hörn 70">
            <a:extLst>
              <a:ext uri="{FF2B5EF4-FFF2-40B4-BE49-F238E27FC236}">
                <a16:creationId xmlns:a16="http://schemas.microsoft.com/office/drawing/2014/main" id="{2EE8CCE5-6D60-33E4-2197-1B1110DA52A0}"/>
              </a:ext>
            </a:extLst>
          </p:cNvPr>
          <p:cNvSpPr/>
          <p:nvPr/>
        </p:nvSpPr>
        <p:spPr>
          <a:xfrm>
            <a:off x="1619008" y="2982945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LU*</a:t>
            </a:r>
            <a:endParaRPr lang="sv-SE" sz="2400">
              <a:solidFill>
                <a:schemeClr val="tx1"/>
              </a:solidFill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3466631E-1E5C-352E-174E-69B14AFC7546}"/>
              </a:ext>
            </a:extLst>
          </p:cNvPr>
          <p:cNvSpPr txBox="1"/>
          <p:nvPr/>
        </p:nvSpPr>
        <p:spPr>
          <a:xfrm>
            <a:off x="1590537" y="1082058"/>
            <a:ext cx="2417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Göteborgs lösning – 6st</a:t>
            </a:r>
          </a:p>
        </p:txBody>
      </p:sp>
      <p:sp>
        <p:nvSpPr>
          <p:cNvPr id="74" name="Rektangel med rundade hörn 73">
            <a:extLst>
              <a:ext uri="{FF2B5EF4-FFF2-40B4-BE49-F238E27FC236}">
                <a16:creationId xmlns:a16="http://schemas.microsoft.com/office/drawing/2014/main" id="{E58AA1BC-6785-0E4A-350D-6F968FC5BFA1}"/>
              </a:ext>
            </a:extLst>
          </p:cNvPr>
          <p:cNvSpPr/>
          <p:nvPr/>
        </p:nvSpPr>
        <p:spPr>
          <a:xfrm>
            <a:off x="1619008" y="150877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GU</a:t>
            </a:r>
          </a:p>
        </p:txBody>
      </p:sp>
      <p:sp>
        <p:nvSpPr>
          <p:cNvPr id="75" name="Rektangel med rundade hörn 74">
            <a:extLst>
              <a:ext uri="{FF2B5EF4-FFF2-40B4-BE49-F238E27FC236}">
                <a16:creationId xmlns:a16="http://schemas.microsoft.com/office/drawing/2014/main" id="{20D25EF0-770A-4428-094A-47BA336C4BC8}"/>
              </a:ext>
            </a:extLst>
          </p:cNvPr>
          <p:cNvSpPr/>
          <p:nvPr/>
        </p:nvSpPr>
        <p:spPr>
          <a:xfrm>
            <a:off x="2685703" y="520221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SLU</a:t>
            </a:r>
          </a:p>
        </p:txBody>
      </p:sp>
      <p:sp>
        <p:nvSpPr>
          <p:cNvPr id="76" name="Rektangel med rundade hörn 75">
            <a:extLst>
              <a:ext uri="{FF2B5EF4-FFF2-40B4-BE49-F238E27FC236}">
                <a16:creationId xmlns:a16="http://schemas.microsoft.com/office/drawing/2014/main" id="{4E0ADD33-9175-11AC-3444-A284C079FF9D}"/>
              </a:ext>
            </a:extLst>
          </p:cNvPr>
          <p:cNvSpPr/>
          <p:nvPr/>
        </p:nvSpPr>
        <p:spPr>
          <a:xfrm>
            <a:off x="6912704" y="150877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ALT</a:t>
            </a:r>
          </a:p>
        </p:txBody>
      </p:sp>
      <p:sp>
        <p:nvSpPr>
          <p:cNvPr id="77" name="Rektangel med rundade hörn 76">
            <a:extLst>
              <a:ext uri="{FF2B5EF4-FFF2-40B4-BE49-F238E27FC236}">
                <a16:creationId xmlns:a16="http://schemas.microsoft.com/office/drawing/2014/main" id="{899C2C14-42F9-0F4C-C293-71373814D7BA}"/>
              </a:ext>
            </a:extLst>
          </p:cNvPr>
          <p:cNvSpPr/>
          <p:nvPr/>
        </p:nvSpPr>
        <p:spPr>
          <a:xfrm>
            <a:off x="6912704" y="602546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SKH</a:t>
            </a:r>
          </a:p>
        </p:txBody>
      </p:sp>
      <p:sp>
        <p:nvSpPr>
          <p:cNvPr id="78" name="Rektangel med rundade hörn 77">
            <a:extLst>
              <a:ext uri="{FF2B5EF4-FFF2-40B4-BE49-F238E27FC236}">
                <a16:creationId xmlns:a16="http://schemas.microsoft.com/office/drawing/2014/main" id="{5E99EF36-0587-28C9-19D0-4EC79BFD5E63}"/>
              </a:ext>
            </a:extLst>
          </p:cNvPr>
          <p:cNvSpPr/>
          <p:nvPr/>
        </p:nvSpPr>
        <p:spPr>
          <a:xfrm>
            <a:off x="10240639" y="5270516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SHH</a:t>
            </a:r>
          </a:p>
        </p:txBody>
      </p:sp>
      <p:sp>
        <p:nvSpPr>
          <p:cNvPr id="79" name="Rektangel med rundade hörn 78">
            <a:extLst>
              <a:ext uri="{FF2B5EF4-FFF2-40B4-BE49-F238E27FC236}">
                <a16:creationId xmlns:a16="http://schemas.microsoft.com/office/drawing/2014/main" id="{8551F3CE-9600-BB76-0EC8-1756E5B9FBA5}"/>
              </a:ext>
            </a:extLst>
          </p:cNvPr>
          <p:cNvSpPr/>
          <p:nvPr/>
        </p:nvSpPr>
        <p:spPr>
          <a:xfrm>
            <a:off x="10240639" y="45155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MCH</a:t>
            </a:r>
          </a:p>
        </p:txBody>
      </p:sp>
      <p:sp>
        <p:nvSpPr>
          <p:cNvPr id="80" name="Rektangel med rundade hörn 79">
            <a:extLst>
              <a:ext uri="{FF2B5EF4-FFF2-40B4-BE49-F238E27FC236}">
                <a16:creationId xmlns:a16="http://schemas.microsoft.com/office/drawing/2014/main" id="{EDFD6DFF-2EA2-5933-D926-AE5CF49FBA29}"/>
              </a:ext>
            </a:extLst>
          </p:cNvPr>
          <p:cNvSpPr/>
          <p:nvPr/>
        </p:nvSpPr>
        <p:spPr>
          <a:xfrm>
            <a:off x="6912704" y="45155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KMH</a:t>
            </a:r>
          </a:p>
        </p:txBody>
      </p:sp>
      <p:sp>
        <p:nvSpPr>
          <p:cNvPr id="81" name="Rektangel med rundade hörn 80">
            <a:extLst>
              <a:ext uri="{FF2B5EF4-FFF2-40B4-BE49-F238E27FC236}">
                <a16:creationId xmlns:a16="http://schemas.microsoft.com/office/drawing/2014/main" id="{48CD57DC-0BAD-F845-02F6-65B6B2F284C6}"/>
              </a:ext>
            </a:extLst>
          </p:cNvPr>
          <p:cNvSpPr/>
          <p:nvPr/>
        </p:nvSpPr>
        <p:spPr>
          <a:xfrm>
            <a:off x="9128775" y="300566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HIS</a:t>
            </a:r>
          </a:p>
        </p:txBody>
      </p:sp>
      <p:sp>
        <p:nvSpPr>
          <p:cNvPr id="82" name="Rektangel med rundade hörn 81">
            <a:extLst>
              <a:ext uri="{FF2B5EF4-FFF2-40B4-BE49-F238E27FC236}">
                <a16:creationId xmlns:a16="http://schemas.microsoft.com/office/drawing/2014/main" id="{13104182-9A86-13DF-AF0E-E04F6D142475}"/>
              </a:ext>
            </a:extLst>
          </p:cNvPr>
          <p:cNvSpPr/>
          <p:nvPr/>
        </p:nvSpPr>
        <p:spPr>
          <a:xfrm>
            <a:off x="8015829" y="4515567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LNU</a:t>
            </a:r>
          </a:p>
        </p:txBody>
      </p:sp>
      <p:sp>
        <p:nvSpPr>
          <p:cNvPr id="83" name="Rektangel med rundade hörn 82">
            <a:extLst>
              <a:ext uri="{FF2B5EF4-FFF2-40B4-BE49-F238E27FC236}">
                <a16:creationId xmlns:a16="http://schemas.microsoft.com/office/drawing/2014/main" id="{FBCA57F5-CE28-CC30-1F66-1ED8B4480913}"/>
              </a:ext>
            </a:extLst>
          </p:cNvPr>
          <p:cNvSpPr/>
          <p:nvPr/>
        </p:nvSpPr>
        <p:spPr>
          <a:xfrm>
            <a:off x="2730843" y="2982945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MAU</a:t>
            </a:r>
          </a:p>
        </p:txBody>
      </p:sp>
      <p:sp>
        <p:nvSpPr>
          <p:cNvPr id="84" name="Rektangel med rundade hörn 83">
            <a:extLst>
              <a:ext uri="{FF2B5EF4-FFF2-40B4-BE49-F238E27FC236}">
                <a16:creationId xmlns:a16="http://schemas.microsoft.com/office/drawing/2014/main" id="{7498FCF6-5B9D-5DBD-8842-D4BD4F233737}"/>
              </a:ext>
            </a:extLst>
          </p:cNvPr>
          <p:cNvSpPr/>
          <p:nvPr/>
        </p:nvSpPr>
        <p:spPr>
          <a:xfrm>
            <a:off x="8015829" y="150877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BTH</a:t>
            </a:r>
          </a:p>
        </p:txBody>
      </p:sp>
      <p:sp>
        <p:nvSpPr>
          <p:cNvPr id="85" name="Rektangel med rundade hörn 84">
            <a:extLst>
              <a:ext uri="{FF2B5EF4-FFF2-40B4-BE49-F238E27FC236}">
                <a16:creationId xmlns:a16="http://schemas.microsoft.com/office/drawing/2014/main" id="{4851CBD2-96C3-1E95-D458-FFD47A87607D}"/>
              </a:ext>
            </a:extLst>
          </p:cNvPr>
          <p:cNvSpPr/>
          <p:nvPr/>
        </p:nvSpPr>
        <p:spPr>
          <a:xfrm>
            <a:off x="8015829" y="2250720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GIH</a:t>
            </a:r>
          </a:p>
        </p:txBody>
      </p:sp>
      <p:sp>
        <p:nvSpPr>
          <p:cNvPr id="86" name="Rektangel med rundade hörn 85">
            <a:extLst>
              <a:ext uri="{FF2B5EF4-FFF2-40B4-BE49-F238E27FC236}">
                <a16:creationId xmlns:a16="http://schemas.microsoft.com/office/drawing/2014/main" id="{CAD383A6-156A-A4B3-96FB-E1BAE7632442}"/>
              </a:ext>
            </a:extLst>
          </p:cNvPr>
          <p:cNvSpPr/>
          <p:nvPr/>
        </p:nvSpPr>
        <p:spPr>
          <a:xfrm>
            <a:off x="10240639" y="300566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HJ</a:t>
            </a:r>
          </a:p>
        </p:txBody>
      </p:sp>
      <p:sp>
        <p:nvSpPr>
          <p:cNvPr id="87" name="Rektangel med rundade hörn 86">
            <a:extLst>
              <a:ext uri="{FF2B5EF4-FFF2-40B4-BE49-F238E27FC236}">
                <a16:creationId xmlns:a16="http://schemas.microsoft.com/office/drawing/2014/main" id="{4EE674F0-3941-4574-C091-983DC92B0A99}"/>
              </a:ext>
            </a:extLst>
          </p:cNvPr>
          <p:cNvSpPr/>
          <p:nvPr/>
        </p:nvSpPr>
        <p:spPr>
          <a:xfrm>
            <a:off x="6912704" y="300566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HH</a:t>
            </a:r>
          </a:p>
        </p:txBody>
      </p:sp>
      <p:sp>
        <p:nvSpPr>
          <p:cNvPr id="88" name="Rektangel med rundade hörn 87">
            <a:extLst>
              <a:ext uri="{FF2B5EF4-FFF2-40B4-BE49-F238E27FC236}">
                <a16:creationId xmlns:a16="http://schemas.microsoft.com/office/drawing/2014/main" id="{D8176BF0-7836-EFB3-84D6-D7E730AFE676}"/>
              </a:ext>
            </a:extLst>
          </p:cNvPr>
          <p:cNvSpPr/>
          <p:nvPr/>
        </p:nvSpPr>
        <p:spPr>
          <a:xfrm>
            <a:off x="4876034" y="446563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MDU</a:t>
            </a:r>
          </a:p>
        </p:txBody>
      </p:sp>
      <p:sp>
        <p:nvSpPr>
          <p:cNvPr id="89" name="Rektangel med rundade hörn 88">
            <a:extLst>
              <a:ext uri="{FF2B5EF4-FFF2-40B4-BE49-F238E27FC236}">
                <a16:creationId xmlns:a16="http://schemas.microsoft.com/office/drawing/2014/main" id="{4D6E5130-4EEA-6538-CBC4-C0A675CAC452}"/>
              </a:ext>
            </a:extLst>
          </p:cNvPr>
          <p:cNvSpPr/>
          <p:nvPr/>
        </p:nvSpPr>
        <p:spPr>
          <a:xfrm>
            <a:off x="8015829" y="5270516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ORU</a:t>
            </a:r>
          </a:p>
        </p:txBody>
      </p:sp>
      <p:sp>
        <p:nvSpPr>
          <p:cNvPr id="90" name="Rektangel med rundade hörn 89">
            <a:extLst>
              <a:ext uri="{FF2B5EF4-FFF2-40B4-BE49-F238E27FC236}">
                <a16:creationId xmlns:a16="http://schemas.microsoft.com/office/drawing/2014/main" id="{CB80179C-D059-A0BF-78DB-E54FA2365B6F}"/>
              </a:ext>
            </a:extLst>
          </p:cNvPr>
          <p:cNvSpPr/>
          <p:nvPr/>
        </p:nvSpPr>
        <p:spPr>
          <a:xfrm>
            <a:off x="9128775" y="2250720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HB</a:t>
            </a:r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2995F713-C45A-A516-9EBC-0C090220DBE4}"/>
              </a:ext>
            </a:extLst>
          </p:cNvPr>
          <p:cNvSpPr txBox="1"/>
          <p:nvPr/>
        </p:nvSpPr>
        <p:spPr>
          <a:xfrm>
            <a:off x="6897201" y="1082058"/>
            <a:ext cx="3716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Manuell lösning t ex Word – 27 </a:t>
            </a:r>
            <a:r>
              <a:rPr lang="sv-SE" b="1" dirty="0" err="1"/>
              <a:t>st</a:t>
            </a:r>
            <a:endParaRPr lang="sv-SE" b="1" dirty="0"/>
          </a:p>
        </p:txBody>
      </p:sp>
      <p:sp>
        <p:nvSpPr>
          <p:cNvPr id="92" name="Rektangel med rundade hörn 91">
            <a:extLst>
              <a:ext uri="{FF2B5EF4-FFF2-40B4-BE49-F238E27FC236}">
                <a16:creationId xmlns:a16="http://schemas.microsoft.com/office/drawing/2014/main" id="{B8192D28-46A9-049F-85D6-C4F90265A490}"/>
              </a:ext>
            </a:extLst>
          </p:cNvPr>
          <p:cNvSpPr/>
          <p:nvPr/>
        </p:nvSpPr>
        <p:spPr>
          <a:xfrm>
            <a:off x="6912704" y="2250720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FHS</a:t>
            </a:r>
          </a:p>
        </p:txBody>
      </p:sp>
      <p:sp>
        <p:nvSpPr>
          <p:cNvPr id="2" name="Rektangel med rundade hörn 1">
            <a:extLst>
              <a:ext uri="{FF2B5EF4-FFF2-40B4-BE49-F238E27FC236}">
                <a16:creationId xmlns:a16="http://schemas.microsoft.com/office/drawing/2014/main" id="{9673A281-388B-916D-A161-494C2D4D5154}"/>
              </a:ext>
            </a:extLst>
          </p:cNvPr>
          <p:cNvSpPr/>
          <p:nvPr/>
        </p:nvSpPr>
        <p:spPr>
          <a:xfrm>
            <a:off x="3780869" y="520221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SU</a:t>
            </a:r>
          </a:p>
        </p:txBody>
      </p:sp>
      <p:sp>
        <p:nvSpPr>
          <p:cNvPr id="3" name="Rektangel med rundade hörn 2">
            <a:extLst>
              <a:ext uri="{FF2B5EF4-FFF2-40B4-BE49-F238E27FC236}">
                <a16:creationId xmlns:a16="http://schemas.microsoft.com/office/drawing/2014/main" id="{EC769161-D8E9-A823-C313-B71D8C0AC787}"/>
              </a:ext>
            </a:extLst>
          </p:cNvPr>
          <p:cNvSpPr/>
          <p:nvPr/>
        </p:nvSpPr>
        <p:spPr>
          <a:xfrm>
            <a:off x="3778500" y="446563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KAU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EB9471F-A4CD-D301-7334-1CC240D5625D}"/>
              </a:ext>
            </a:extLst>
          </p:cNvPr>
          <p:cNvSpPr txBox="1"/>
          <p:nvPr/>
        </p:nvSpPr>
        <p:spPr>
          <a:xfrm>
            <a:off x="1561082" y="4100167"/>
            <a:ext cx="193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Egen lösning – 8 </a:t>
            </a:r>
            <a:r>
              <a:rPr lang="sv-SE" b="1" err="1"/>
              <a:t>st</a:t>
            </a:r>
            <a:endParaRPr lang="sv-SE" b="1"/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CA127DA7-A438-FC52-A6FF-13734C0820BE}"/>
              </a:ext>
            </a:extLst>
          </p:cNvPr>
          <p:cNvSpPr/>
          <p:nvPr/>
        </p:nvSpPr>
        <p:spPr>
          <a:xfrm>
            <a:off x="6912704" y="5270516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NI</a:t>
            </a:r>
          </a:p>
        </p:txBody>
      </p:sp>
      <p:sp>
        <p:nvSpPr>
          <p:cNvPr id="9" name="Rektangel med rundade hörn 8">
            <a:extLst>
              <a:ext uri="{FF2B5EF4-FFF2-40B4-BE49-F238E27FC236}">
                <a16:creationId xmlns:a16="http://schemas.microsoft.com/office/drawing/2014/main" id="{EA7C4DBE-3063-4622-D1AA-66316B17A75C}"/>
              </a:ext>
            </a:extLst>
          </p:cNvPr>
          <p:cNvSpPr/>
          <p:nvPr/>
        </p:nvSpPr>
        <p:spPr>
          <a:xfrm>
            <a:off x="8015829" y="376061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JTH</a:t>
            </a: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2AE640B3-34EC-1178-D8AF-50CBE75F86FD}"/>
              </a:ext>
            </a:extLst>
          </p:cNvPr>
          <p:cNvSpPr/>
          <p:nvPr/>
        </p:nvSpPr>
        <p:spPr>
          <a:xfrm>
            <a:off x="10240639" y="376061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KKH</a:t>
            </a:r>
          </a:p>
        </p:txBody>
      </p:sp>
      <p:sp>
        <p:nvSpPr>
          <p:cNvPr id="11" name="Rektangel med rundade hörn 10">
            <a:extLst>
              <a:ext uri="{FF2B5EF4-FFF2-40B4-BE49-F238E27FC236}">
                <a16:creationId xmlns:a16="http://schemas.microsoft.com/office/drawing/2014/main" id="{8D499AE9-BFD1-280E-D107-1A52A640045C}"/>
              </a:ext>
            </a:extLst>
          </p:cNvPr>
          <p:cNvSpPr/>
          <p:nvPr/>
        </p:nvSpPr>
        <p:spPr>
          <a:xfrm>
            <a:off x="9128775" y="376061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KF</a:t>
            </a: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DD3A8BCD-DC44-10A0-14B7-739682A95538}"/>
              </a:ext>
            </a:extLst>
          </p:cNvPr>
          <p:cNvSpPr/>
          <p:nvPr/>
        </p:nvSpPr>
        <p:spPr>
          <a:xfrm>
            <a:off x="8015829" y="3005669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HIG</a:t>
            </a:r>
          </a:p>
        </p:txBody>
      </p:sp>
      <p:sp>
        <p:nvSpPr>
          <p:cNvPr id="13" name="Rektangel med rundade hörn 12">
            <a:extLst>
              <a:ext uri="{FF2B5EF4-FFF2-40B4-BE49-F238E27FC236}">
                <a16:creationId xmlns:a16="http://schemas.microsoft.com/office/drawing/2014/main" id="{9D5F54D6-FADB-29E8-3861-D5F47A313EA1}"/>
              </a:ext>
            </a:extLst>
          </p:cNvPr>
          <p:cNvSpPr/>
          <p:nvPr/>
        </p:nvSpPr>
        <p:spPr>
          <a:xfrm>
            <a:off x="8015829" y="6025468"/>
            <a:ext cx="1072055" cy="7147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RKH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DEA9979B-8D45-5221-50C0-B795A92C1E63}"/>
              </a:ext>
            </a:extLst>
          </p:cNvPr>
          <p:cNvSpPr/>
          <p:nvPr/>
        </p:nvSpPr>
        <p:spPr>
          <a:xfrm>
            <a:off x="2682961" y="4475322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LU*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EC4CC24-2A83-0229-AA7D-295800DC7BF8}"/>
              </a:ext>
            </a:extLst>
          </p:cNvPr>
          <p:cNvSpPr txBox="1"/>
          <p:nvPr/>
        </p:nvSpPr>
        <p:spPr>
          <a:xfrm>
            <a:off x="0" y="6515545"/>
            <a:ext cx="7155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*LU har flera olika lösningar, och det finns det även andra lärosäten som har</a:t>
            </a:r>
          </a:p>
        </p:txBody>
      </p:sp>
    </p:spTree>
    <p:extLst>
      <p:ext uri="{BB962C8B-B14F-4D97-AF65-F5344CB8AC3E}">
        <p14:creationId xmlns:p14="http://schemas.microsoft.com/office/powerpoint/2010/main" val="373342306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89610a-632f-450a-96e1-8e2237e52da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F8B229149043AC056CBFE8B11EF9" ma:contentTypeVersion="16" ma:contentTypeDescription="Create a new document." ma:contentTypeScope="" ma:versionID="c07ef787cb7c73be4928ba426805956f">
  <xsd:schema xmlns:xsd="http://www.w3.org/2001/XMLSchema" xmlns:xs="http://www.w3.org/2001/XMLSchema" xmlns:p="http://schemas.microsoft.com/office/2006/metadata/properties" xmlns:ns3="9c314a0d-fc0e-415c-9aed-f7cf8316431a" xmlns:ns4="a389610a-632f-450a-96e1-8e2237e52dab" targetNamespace="http://schemas.microsoft.com/office/2006/metadata/properties" ma:root="true" ma:fieldsID="07025b74673f372aee5e49d2005a19d5" ns3:_="" ns4:_="">
    <xsd:import namespace="9c314a0d-fc0e-415c-9aed-f7cf8316431a"/>
    <xsd:import namespace="a389610a-632f-450a-96e1-8e2237e52d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14a0d-fc0e-415c-9aed-f7cf831643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9610a-632f-450a-96e1-8e2237e52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C6A919-2F4E-419F-9CFC-DCCEE58064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034950-B30F-4035-B867-13E2BA721D14}">
  <ds:schemaRefs>
    <ds:schemaRef ds:uri="9c314a0d-fc0e-415c-9aed-f7cf8316431a"/>
    <ds:schemaRef ds:uri="a389610a-632f-450a-96e1-8e2237e52d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407B6B4-6467-4C09-8381-F9954DB0B835}">
  <ds:schemaRefs>
    <ds:schemaRef ds:uri="9c314a0d-fc0e-415c-9aed-f7cf8316431a"/>
    <ds:schemaRef ds:uri="a389610a-632f-450a-96e1-8e2237e52d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5a4ba6f9-f531-4f32-9467-398f19e69de4}" enabled="0" method="" siteId="{5a4ba6f9-f531-4f32-9467-398f19e69d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11489</TotalTime>
  <Words>1899</Words>
  <Application>Microsoft Office PowerPoint</Application>
  <PresentationFormat>Bredbild</PresentationFormat>
  <Paragraphs>335</Paragraphs>
  <Slides>38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38</vt:i4>
      </vt:variant>
    </vt:vector>
  </HeadingPairs>
  <TitlesOfParts>
    <vt:vector size="44" baseType="lpstr">
      <vt:lpstr>-apple-system</vt:lpstr>
      <vt:lpstr>Arial</vt:lpstr>
      <vt:lpstr>Calibri</vt:lpstr>
      <vt:lpstr>Trebuchet MS</vt:lpstr>
      <vt:lpstr>Wingdings 3</vt:lpstr>
      <vt:lpstr>Fasett</vt:lpstr>
      <vt:lpstr>Individuella studieplaner  på forskarnivå </vt:lpstr>
      <vt:lpstr>Agenda</vt:lpstr>
      <vt:lpstr>Sommarens leverans av Ladok ISP</vt:lpstr>
      <vt:lpstr>Gav det någon nytta att leverera innan sommaren </vt:lpstr>
      <vt:lpstr>Några kommentarer om en tidig leverans</vt:lpstr>
      <vt:lpstr>Demo av Ladok ISP just nu</vt:lpstr>
      <vt:lpstr>Tidplaner</vt:lpstr>
      <vt:lpstr>Hur många lärosäten vill gå in 2024 och  vad behöver de? </vt:lpstr>
      <vt:lpstr>PowerPoint-presentation</vt:lpstr>
      <vt:lpstr>PowerPoint-presentation</vt:lpstr>
      <vt:lpstr>PowerPoint-presentation</vt:lpstr>
      <vt:lpstr>Några kommentarer om att gå in i  Ladok ISP</vt:lpstr>
      <vt:lpstr>Upplägg av implementation (på lärosätet)</vt:lpstr>
      <vt:lpstr>Ladoks stöd vid lärosätets införande</vt:lpstr>
      <vt:lpstr>Ladoks förslag till leveransplan</vt:lpstr>
      <vt:lpstr>Beskrivning av kommande funktionalitet</vt:lpstr>
      <vt:lpstr>Begrepp</vt:lpstr>
      <vt:lpstr>Avbrott / Avklarad -&gt; Avsluta ISP </vt:lpstr>
      <vt:lpstr>Tillfällesbyte / Byte av ämne </vt:lpstr>
      <vt:lpstr>Förväntat fastställandedatum och påminnelse</vt:lpstr>
      <vt:lpstr>Lokala anpassningar av ISP-mallen</vt:lpstr>
      <vt:lpstr>Övriga punkter</vt:lpstr>
      <vt:lpstr>Pågående revidering</vt:lpstr>
      <vt:lpstr>Hur ser det ut för RISP som ska fastställas inom närmaste två månader</vt:lpstr>
      <vt:lpstr>Vilka ISP:ar ligger klara för fastställande?</vt:lpstr>
      <vt:lpstr>Större utrullning</vt:lpstr>
      <vt:lpstr>Det vi lärde oss från enkäten</vt:lpstr>
      <vt:lpstr>Utsökning av ISP</vt:lpstr>
      <vt:lpstr>Söka ut vilka doktorander som började i höstas</vt:lpstr>
      <vt:lpstr>Söka ut vilka doktorander som inte har någon ISP</vt:lpstr>
      <vt:lpstr>Söka ut vilka doktorander som hade ett halvtidsseminarium förra halvåret</vt:lpstr>
      <vt:lpstr>Ladoks startsida</vt:lpstr>
      <vt:lpstr>En professor ser sina doktorander och vad som ska göras just nu</vt:lpstr>
      <vt:lpstr>Huvudhandledare och handledare</vt:lpstr>
      <vt:lpstr>Överblick av ISP</vt:lpstr>
      <vt:lpstr>Överblick av ISP</vt:lpstr>
      <vt:lpstr>Frågor</vt:lpstr>
      <vt:lpstr>Nästa steg</vt:lpstr>
    </vt:vector>
  </TitlesOfParts>
  <Company>Umeå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Genomgång av användarstudie</dc:title>
  <dc:creator>Anders Stenebo</dc:creator>
  <cp:lastModifiedBy>Anders Stenebo</cp:lastModifiedBy>
  <cp:revision>25</cp:revision>
  <dcterms:created xsi:type="dcterms:W3CDTF">2022-08-29T05:15:06Z</dcterms:created>
  <dcterms:modified xsi:type="dcterms:W3CDTF">2023-09-29T07:10:23Z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0x010100877DF8B229149043AC056CBFE8B11EF9</vt:lpwstr>
  </property>
</Properties>
</file>