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54" r:id="rId5"/>
    <p:sldMasterId id="2147483660" r:id="rId6"/>
  </p:sldMasterIdLst>
  <p:notesMasterIdLst>
    <p:notesMasterId r:id="rId28"/>
  </p:notesMasterIdLst>
  <p:sldIdLst>
    <p:sldId id="257" r:id="rId7"/>
    <p:sldId id="506" r:id="rId8"/>
    <p:sldId id="530" r:id="rId9"/>
    <p:sldId id="497" r:id="rId10"/>
    <p:sldId id="499" r:id="rId11"/>
    <p:sldId id="502" r:id="rId12"/>
    <p:sldId id="503" r:id="rId13"/>
    <p:sldId id="504" r:id="rId14"/>
    <p:sldId id="505" r:id="rId15"/>
    <p:sldId id="555" r:id="rId16"/>
    <p:sldId id="551" r:id="rId17"/>
    <p:sldId id="537" r:id="rId18"/>
    <p:sldId id="544" r:id="rId19"/>
    <p:sldId id="560" r:id="rId20"/>
    <p:sldId id="550" r:id="rId21"/>
    <p:sldId id="559" r:id="rId22"/>
    <p:sldId id="558" r:id="rId23"/>
    <p:sldId id="548" r:id="rId24"/>
    <p:sldId id="545" r:id="rId25"/>
    <p:sldId id="556" r:id="rId26"/>
    <p:sldId id="557" r:id="rId27"/>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3BA3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FEBF165-51BB-462D-8D61-7A53F9A7B4A6}" v="7552" dt="2023-10-19T12:08:21.800"/>
    <p1510:client id="{8F978BE2-F49D-412E-B2D2-79519BAA3CE8}" v="298" dt="2023-10-18T15:22:09.8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54" d="100"/>
          <a:sy n="154" d="100"/>
        </p:scale>
        <p:origin x="534"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viewProps" Target="viewProps.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09AF9D-E63F-4016-A42A-83FD4ADB8909}" type="datetimeFigureOut">
              <a:rPr lang="sv-SE" smtClean="0"/>
              <a:t>2023-10-19</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6E4688-3B2B-4875-BA9E-CC62242865AA}" type="slidenum">
              <a:rPr lang="sv-SE" smtClean="0"/>
              <a:t>‹#›</a:t>
            </a:fld>
            <a:endParaRPr lang="sv-SE"/>
          </a:p>
        </p:txBody>
      </p:sp>
    </p:spTree>
    <p:extLst>
      <p:ext uri="{BB962C8B-B14F-4D97-AF65-F5344CB8AC3E}">
        <p14:creationId xmlns:p14="http://schemas.microsoft.com/office/powerpoint/2010/main" val="2367802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309A1A7A-A6B5-4D78-9BD2-BB5145D90815}" type="slidenum">
              <a:rPr lang="sv-SE" smtClean="0"/>
              <a:t>3</a:t>
            </a:fld>
            <a:endParaRPr lang="sv-SE"/>
          </a:p>
        </p:txBody>
      </p:sp>
    </p:spTree>
    <p:extLst>
      <p:ext uri="{BB962C8B-B14F-4D97-AF65-F5344CB8AC3E}">
        <p14:creationId xmlns:p14="http://schemas.microsoft.com/office/powerpoint/2010/main" val="35864103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err="1"/>
              <a:t>Ladok</a:t>
            </a:r>
            <a:r>
              <a:rPr lang="sv-SE"/>
              <a:t> utvecklas för att underlätta för lärosätena att följa lagar och förordningar</a:t>
            </a:r>
          </a:p>
          <a:p>
            <a:endParaRPr lang="sv-SE"/>
          </a:p>
        </p:txBody>
      </p:sp>
      <p:sp>
        <p:nvSpPr>
          <p:cNvPr id="4" name="Slide Number Placeholder 3"/>
          <p:cNvSpPr>
            <a:spLocks noGrp="1"/>
          </p:cNvSpPr>
          <p:nvPr>
            <p:ph type="sldNum" sz="quarter" idx="5"/>
          </p:nvPr>
        </p:nvSpPr>
        <p:spPr/>
        <p:txBody>
          <a:bodyPr/>
          <a:lstStyle/>
          <a:p>
            <a:fld id="{309A1A7A-A6B5-4D78-9BD2-BB5145D90815}" type="slidenum">
              <a:rPr lang="sv-SE" smtClean="0"/>
              <a:t>14</a:t>
            </a:fld>
            <a:endParaRPr lang="sv-SE"/>
          </a:p>
        </p:txBody>
      </p:sp>
    </p:spTree>
    <p:extLst>
      <p:ext uri="{BB962C8B-B14F-4D97-AF65-F5344CB8AC3E}">
        <p14:creationId xmlns:p14="http://schemas.microsoft.com/office/powerpoint/2010/main" val="17033030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309A1A7A-A6B5-4D78-9BD2-BB5145D90815}" type="slidenum">
              <a:rPr lang="sv-SE" smtClean="0"/>
              <a:t>15</a:t>
            </a:fld>
            <a:endParaRPr lang="sv-SE"/>
          </a:p>
        </p:txBody>
      </p:sp>
    </p:spTree>
    <p:extLst>
      <p:ext uri="{BB962C8B-B14F-4D97-AF65-F5344CB8AC3E}">
        <p14:creationId xmlns:p14="http://schemas.microsoft.com/office/powerpoint/2010/main" val="3111669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t>Möjlighet att lägga in lärosätesspecifika aviseringstexter kommer i version 2.30 (i produktion 8/11)</a:t>
            </a:r>
          </a:p>
        </p:txBody>
      </p:sp>
      <p:sp>
        <p:nvSpPr>
          <p:cNvPr id="4" name="Platshållare för bildnummer 3"/>
          <p:cNvSpPr>
            <a:spLocks noGrp="1"/>
          </p:cNvSpPr>
          <p:nvPr>
            <p:ph type="sldNum" sz="quarter" idx="5"/>
          </p:nvPr>
        </p:nvSpPr>
        <p:spPr/>
        <p:txBody>
          <a:bodyPr/>
          <a:lstStyle/>
          <a:p>
            <a:fld id="{E36E4688-3B2B-4875-BA9E-CC62242865AA}" type="slidenum">
              <a:rPr lang="sv-SE" smtClean="0"/>
              <a:t>18</a:t>
            </a:fld>
            <a:endParaRPr lang="sv-SE"/>
          </a:p>
        </p:txBody>
      </p:sp>
    </p:spTree>
    <p:extLst>
      <p:ext uri="{BB962C8B-B14F-4D97-AF65-F5344CB8AC3E}">
        <p14:creationId xmlns:p14="http://schemas.microsoft.com/office/powerpoint/2010/main" val="38104238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309A1A7A-A6B5-4D78-9BD2-BB5145D90815}" type="slidenum">
              <a:rPr lang="sv-SE" smtClean="0"/>
              <a:t>20</a:t>
            </a:fld>
            <a:endParaRPr lang="sv-SE"/>
          </a:p>
        </p:txBody>
      </p:sp>
    </p:spTree>
    <p:extLst>
      <p:ext uri="{BB962C8B-B14F-4D97-AF65-F5344CB8AC3E}">
        <p14:creationId xmlns:p14="http://schemas.microsoft.com/office/powerpoint/2010/main" val="20915456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309A1A7A-A6B5-4D78-9BD2-BB5145D90815}" type="slidenum">
              <a:rPr lang="sv-SE" smtClean="0"/>
              <a:t>21</a:t>
            </a:fld>
            <a:endParaRPr lang="sv-SE"/>
          </a:p>
        </p:txBody>
      </p:sp>
    </p:spTree>
    <p:extLst>
      <p:ext uri="{BB962C8B-B14F-4D97-AF65-F5344CB8AC3E}">
        <p14:creationId xmlns:p14="http://schemas.microsoft.com/office/powerpoint/2010/main" val="19373031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5"/>
          </p:nvPr>
        </p:nvSpPr>
        <p:spPr/>
        <p:txBody>
          <a:bodyPr/>
          <a:lstStyle/>
          <a:p>
            <a:fld id="{309A1A7A-A6B5-4D78-9BD2-BB5145D90815}" type="slidenum">
              <a:rPr lang="sv-SE" smtClean="0"/>
              <a:t>4</a:t>
            </a:fld>
            <a:endParaRPr lang="sv-SE"/>
          </a:p>
        </p:txBody>
      </p:sp>
    </p:spTree>
    <p:extLst>
      <p:ext uri="{BB962C8B-B14F-4D97-AF65-F5344CB8AC3E}">
        <p14:creationId xmlns:p14="http://schemas.microsoft.com/office/powerpoint/2010/main" val="9591887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5"/>
          </p:nvPr>
        </p:nvSpPr>
        <p:spPr/>
        <p:txBody>
          <a:bodyPr/>
          <a:lstStyle/>
          <a:p>
            <a:fld id="{309A1A7A-A6B5-4D78-9BD2-BB5145D90815}" type="slidenum">
              <a:rPr lang="sv-SE" smtClean="0"/>
              <a:t>5</a:t>
            </a:fld>
            <a:endParaRPr lang="sv-SE"/>
          </a:p>
        </p:txBody>
      </p:sp>
    </p:spTree>
    <p:extLst>
      <p:ext uri="{BB962C8B-B14F-4D97-AF65-F5344CB8AC3E}">
        <p14:creationId xmlns:p14="http://schemas.microsoft.com/office/powerpoint/2010/main" val="4433595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5"/>
          </p:nvPr>
        </p:nvSpPr>
        <p:spPr/>
        <p:txBody>
          <a:bodyPr/>
          <a:lstStyle/>
          <a:p>
            <a:fld id="{309A1A7A-A6B5-4D78-9BD2-BB5145D90815}" type="slidenum">
              <a:rPr lang="sv-SE" smtClean="0"/>
              <a:t>6</a:t>
            </a:fld>
            <a:endParaRPr lang="sv-SE"/>
          </a:p>
        </p:txBody>
      </p:sp>
    </p:spTree>
    <p:extLst>
      <p:ext uri="{BB962C8B-B14F-4D97-AF65-F5344CB8AC3E}">
        <p14:creationId xmlns:p14="http://schemas.microsoft.com/office/powerpoint/2010/main" val="16293280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5"/>
          </p:nvPr>
        </p:nvSpPr>
        <p:spPr/>
        <p:txBody>
          <a:bodyPr/>
          <a:lstStyle/>
          <a:p>
            <a:fld id="{309A1A7A-A6B5-4D78-9BD2-BB5145D90815}" type="slidenum">
              <a:rPr lang="sv-SE" smtClean="0"/>
              <a:t>7</a:t>
            </a:fld>
            <a:endParaRPr lang="sv-SE"/>
          </a:p>
        </p:txBody>
      </p:sp>
    </p:spTree>
    <p:extLst>
      <p:ext uri="{BB962C8B-B14F-4D97-AF65-F5344CB8AC3E}">
        <p14:creationId xmlns:p14="http://schemas.microsoft.com/office/powerpoint/2010/main" val="3300115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5"/>
          </p:nvPr>
        </p:nvSpPr>
        <p:spPr/>
        <p:txBody>
          <a:bodyPr/>
          <a:lstStyle/>
          <a:p>
            <a:fld id="{309A1A7A-A6B5-4D78-9BD2-BB5145D90815}" type="slidenum">
              <a:rPr lang="sv-SE" smtClean="0"/>
              <a:t>8</a:t>
            </a:fld>
            <a:endParaRPr lang="sv-SE"/>
          </a:p>
        </p:txBody>
      </p:sp>
    </p:spTree>
    <p:extLst>
      <p:ext uri="{BB962C8B-B14F-4D97-AF65-F5344CB8AC3E}">
        <p14:creationId xmlns:p14="http://schemas.microsoft.com/office/powerpoint/2010/main" val="13079923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5"/>
          </p:nvPr>
        </p:nvSpPr>
        <p:spPr/>
        <p:txBody>
          <a:bodyPr/>
          <a:lstStyle/>
          <a:p>
            <a:fld id="{309A1A7A-A6B5-4D78-9BD2-BB5145D90815}" type="slidenum">
              <a:rPr lang="sv-SE" smtClean="0"/>
              <a:t>9</a:t>
            </a:fld>
            <a:endParaRPr lang="sv-SE"/>
          </a:p>
        </p:txBody>
      </p:sp>
    </p:spTree>
    <p:extLst>
      <p:ext uri="{BB962C8B-B14F-4D97-AF65-F5344CB8AC3E}">
        <p14:creationId xmlns:p14="http://schemas.microsoft.com/office/powerpoint/2010/main" val="2313905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309A1A7A-A6B5-4D78-9BD2-BB5145D90815}" type="slidenum">
              <a:rPr lang="sv-SE" smtClean="0"/>
              <a:t>10</a:t>
            </a:fld>
            <a:endParaRPr lang="sv-SE"/>
          </a:p>
        </p:txBody>
      </p:sp>
    </p:spTree>
    <p:extLst>
      <p:ext uri="{BB962C8B-B14F-4D97-AF65-F5344CB8AC3E}">
        <p14:creationId xmlns:p14="http://schemas.microsoft.com/office/powerpoint/2010/main" val="27440995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309A1A7A-A6B5-4D78-9BD2-BB5145D90815}" type="slidenum">
              <a:rPr lang="sv-SE" smtClean="0"/>
              <a:t>11</a:t>
            </a:fld>
            <a:endParaRPr lang="sv-SE"/>
          </a:p>
        </p:txBody>
      </p:sp>
    </p:spTree>
    <p:extLst>
      <p:ext uri="{BB962C8B-B14F-4D97-AF65-F5344CB8AC3E}">
        <p14:creationId xmlns:p14="http://schemas.microsoft.com/office/powerpoint/2010/main" val="295870263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Avsnit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C98679B-B54F-A643-B010-1017E81F6AA5}"/>
              </a:ext>
            </a:extLst>
          </p:cNvPr>
          <p:cNvSpPr>
            <a:spLocks noGrp="1"/>
          </p:cNvSpPr>
          <p:nvPr>
            <p:ph type="title"/>
          </p:nvPr>
        </p:nvSpPr>
        <p:spPr>
          <a:xfrm>
            <a:off x="802972" y="1757864"/>
            <a:ext cx="8880042"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46A8EB5A-AEA9-5341-B7DD-5A426C62D41E}"/>
              </a:ext>
            </a:extLst>
          </p:cNvPr>
          <p:cNvSpPr>
            <a:spLocks noGrp="1"/>
          </p:cNvSpPr>
          <p:nvPr>
            <p:ph type="body" idx="1"/>
          </p:nvPr>
        </p:nvSpPr>
        <p:spPr>
          <a:xfrm>
            <a:off x="802972" y="4637589"/>
            <a:ext cx="7060867" cy="1500187"/>
          </a:xfrm>
        </p:spPr>
        <p:txBody>
          <a:bodyPr>
            <a:normAutofit/>
          </a:bodyPr>
          <a:lstStyle>
            <a:lvl1pPr marL="0" indent="0">
              <a:buNone/>
              <a:defRPr sz="4000">
                <a:solidFill>
                  <a:srgbClr val="83BA3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pic>
        <p:nvPicPr>
          <p:cNvPr id="9" name="Bildobjekt 8">
            <a:extLst>
              <a:ext uri="{FF2B5EF4-FFF2-40B4-BE49-F238E27FC236}">
                <a16:creationId xmlns:a16="http://schemas.microsoft.com/office/drawing/2014/main" id="{16C1F7F9-6814-2C43-808E-EDE47956DD16}"/>
              </a:ext>
            </a:extLst>
          </p:cNvPr>
          <p:cNvPicPr>
            <a:picLocks noChangeAspect="1"/>
          </p:cNvPicPr>
          <p:nvPr userDrawn="1"/>
        </p:nvPicPr>
        <p:blipFill>
          <a:blip r:embed="rId2"/>
          <a:stretch>
            <a:fillRect/>
          </a:stretch>
        </p:blipFill>
        <p:spPr>
          <a:xfrm>
            <a:off x="616018" y="571893"/>
            <a:ext cx="2254599" cy="640890"/>
          </a:xfrm>
          <a:prstGeom prst="rect">
            <a:avLst/>
          </a:prstGeom>
        </p:spPr>
      </p:pic>
      <p:pic>
        <p:nvPicPr>
          <p:cNvPr id="11" name="Bildobjekt 10">
            <a:extLst>
              <a:ext uri="{FF2B5EF4-FFF2-40B4-BE49-F238E27FC236}">
                <a16:creationId xmlns:a16="http://schemas.microsoft.com/office/drawing/2014/main" id="{4225402B-A6CF-B64E-8B71-B33108831039}"/>
              </a:ext>
            </a:extLst>
          </p:cNvPr>
          <p:cNvPicPr>
            <a:picLocks noChangeAspect="1"/>
          </p:cNvPicPr>
          <p:nvPr userDrawn="1"/>
        </p:nvPicPr>
        <p:blipFill>
          <a:blip r:embed="rId3"/>
          <a:stretch>
            <a:fillRect/>
          </a:stretch>
        </p:blipFill>
        <p:spPr>
          <a:xfrm>
            <a:off x="3571103" y="3560957"/>
            <a:ext cx="8620896" cy="3297042"/>
          </a:xfrm>
          <a:prstGeom prst="rect">
            <a:avLst/>
          </a:prstGeom>
        </p:spPr>
      </p:pic>
    </p:spTree>
    <p:extLst>
      <p:ext uri="{BB962C8B-B14F-4D97-AF65-F5344CB8AC3E}">
        <p14:creationId xmlns:p14="http://schemas.microsoft.com/office/powerpoint/2010/main" val="3625048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sida 2">
    <p:spTree>
      <p:nvGrpSpPr>
        <p:cNvPr id="1" name=""/>
        <p:cNvGrpSpPr/>
        <p:nvPr/>
      </p:nvGrpSpPr>
      <p:grpSpPr>
        <a:xfrm>
          <a:off x="0" y="0"/>
          <a:ext cx="0" cy="0"/>
          <a:chOff x="0" y="0"/>
          <a:chExt cx="0" cy="0"/>
        </a:xfrm>
      </p:grpSpPr>
      <p:sp>
        <p:nvSpPr>
          <p:cNvPr id="4" name="Platshållare för innehåll 2">
            <a:extLst>
              <a:ext uri="{FF2B5EF4-FFF2-40B4-BE49-F238E27FC236}">
                <a16:creationId xmlns:a16="http://schemas.microsoft.com/office/drawing/2014/main" id="{DA1CA630-10C6-844D-92B2-747A3820A254}"/>
              </a:ext>
            </a:extLst>
          </p:cNvPr>
          <p:cNvSpPr>
            <a:spLocks noGrp="1"/>
          </p:cNvSpPr>
          <p:nvPr>
            <p:ph idx="1"/>
          </p:nvPr>
        </p:nvSpPr>
        <p:spPr>
          <a:xfrm>
            <a:off x="838200" y="681038"/>
            <a:ext cx="6995984" cy="485479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pic>
        <p:nvPicPr>
          <p:cNvPr id="5" name="Bildobjekt 4">
            <a:extLst>
              <a:ext uri="{FF2B5EF4-FFF2-40B4-BE49-F238E27FC236}">
                <a16:creationId xmlns:a16="http://schemas.microsoft.com/office/drawing/2014/main" id="{E485D7EF-95A7-9341-87B1-40214232BD65}"/>
              </a:ext>
            </a:extLst>
          </p:cNvPr>
          <p:cNvPicPr>
            <a:picLocks noChangeAspect="1"/>
          </p:cNvPicPr>
          <p:nvPr userDrawn="1"/>
        </p:nvPicPr>
        <p:blipFill>
          <a:blip r:embed="rId2"/>
          <a:stretch>
            <a:fillRect/>
          </a:stretch>
        </p:blipFill>
        <p:spPr>
          <a:xfrm>
            <a:off x="616018" y="5853928"/>
            <a:ext cx="1744123" cy="495783"/>
          </a:xfrm>
          <a:prstGeom prst="rect">
            <a:avLst/>
          </a:prstGeom>
        </p:spPr>
      </p:pic>
      <p:pic>
        <p:nvPicPr>
          <p:cNvPr id="6" name="Bildobjekt 5">
            <a:extLst>
              <a:ext uri="{FF2B5EF4-FFF2-40B4-BE49-F238E27FC236}">
                <a16:creationId xmlns:a16="http://schemas.microsoft.com/office/drawing/2014/main" id="{522E51CE-F8A8-BD4F-AD5A-8243AC9DB21B}"/>
              </a:ext>
            </a:extLst>
          </p:cNvPr>
          <p:cNvPicPr>
            <a:picLocks noChangeAspect="1"/>
          </p:cNvPicPr>
          <p:nvPr userDrawn="1"/>
        </p:nvPicPr>
        <p:blipFill>
          <a:blip r:embed="rId3"/>
          <a:stretch>
            <a:fillRect/>
          </a:stretch>
        </p:blipFill>
        <p:spPr>
          <a:xfrm>
            <a:off x="7080421" y="4903087"/>
            <a:ext cx="5111577" cy="1954911"/>
          </a:xfrm>
          <a:prstGeom prst="rect">
            <a:avLst/>
          </a:prstGeom>
        </p:spPr>
      </p:pic>
    </p:spTree>
    <p:extLst>
      <p:ext uri="{BB962C8B-B14F-4D97-AF65-F5344CB8AC3E}">
        <p14:creationId xmlns:p14="http://schemas.microsoft.com/office/powerpoint/2010/main" val="4264462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sida 3">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EE4C2037-889A-AE41-A44E-78FAD167E64D}"/>
              </a:ext>
            </a:extLst>
          </p:cNvPr>
          <p:cNvSpPr>
            <a:spLocks noGrp="1"/>
          </p:cNvSpPr>
          <p:nvPr>
            <p:ph idx="1"/>
          </p:nvPr>
        </p:nvSpPr>
        <p:spPr>
          <a:xfrm>
            <a:off x="838200" y="681037"/>
            <a:ext cx="10515600" cy="485479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pic>
        <p:nvPicPr>
          <p:cNvPr id="7" name="Bildobjekt 6">
            <a:extLst>
              <a:ext uri="{FF2B5EF4-FFF2-40B4-BE49-F238E27FC236}">
                <a16:creationId xmlns:a16="http://schemas.microsoft.com/office/drawing/2014/main" id="{41020CCC-0010-E342-9C88-2356FB6CA773}"/>
              </a:ext>
            </a:extLst>
          </p:cNvPr>
          <p:cNvPicPr>
            <a:picLocks noChangeAspect="1"/>
          </p:cNvPicPr>
          <p:nvPr userDrawn="1"/>
        </p:nvPicPr>
        <p:blipFill>
          <a:blip r:embed="rId2"/>
          <a:stretch>
            <a:fillRect/>
          </a:stretch>
        </p:blipFill>
        <p:spPr>
          <a:xfrm>
            <a:off x="616018" y="5853928"/>
            <a:ext cx="1744123" cy="495783"/>
          </a:xfrm>
          <a:prstGeom prst="rect">
            <a:avLst/>
          </a:prstGeom>
        </p:spPr>
      </p:pic>
      <p:pic>
        <p:nvPicPr>
          <p:cNvPr id="8" name="Bildobjekt 7">
            <a:extLst>
              <a:ext uri="{FF2B5EF4-FFF2-40B4-BE49-F238E27FC236}">
                <a16:creationId xmlns:a16="http://schemas.microsoft.com/office/drawing/2014/main" id="{67339096-64E1-604B-B1CA-9C02AA7E24EC}"/>
              </a:ext>
            </a:extLst>
          </p:cNvPr>
          <p:cNvPicPr>
            <a:picLocks noChangeAspect="1"/>
          </p:cNvPicPr>
          <p:nvPr userDrawn="1"/>
        </p:nvPicPr>
        <p:blipFill>
          <a:blip r:embed="rId3"/>
          <a:stretch>
            <a:fillRect/>
          </a:stretch>
        </p:blipFill>
        <p:spPr>
          <a:xfrm>
            <a:off x="7080421" y="4903087"/>
            <a:ext cx="5111577" cy="1954911"/>
          </a:xfrm>
          <a:prstGeom prst="rect">
            <a:avLst/>
          </a:prstGeom>
        </p:spPr>
      </p:pic>
    </p:spTree>
    <p:extLst>
      <p:ext uri="{BB962C8B-B14F-4D97-AF65-F5344CB8AC3E}">
        <p14:creationId xmlns:p14="http://schemas.microsoft.com/office/powerpoint/2010/main" val="15007117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sida 4">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F9B365F4-9335-804D-AD02-B4AFA143D043}"/>
              </a:ext>
            </a:extLst>
          </p:cNvPr>
          <p:cNvSpPr>
            <a:spLocks noGrp="1"/>
          </p:cNvSpPr>
          <p:nvPr>
            <p:ph sz="half" idx="1"/>
          </p:nvPr>
        </p:nvSpPr>
        <p:spPr>
          <a:xfrm>
            <a:off x="838200" y="681037"/>
            <a:ext cx="5181600" cy="485479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72A7AF4A-2846-0840-959B-B7FBF0BCA216}"/>
              </a:ext>
            </a:extLst>
          </p:cNvPr>
          <p:cNvSpPr>
            <a:spLocks noGrp="1"/>
          </p:cNvSpPr>
          <p:nvPr>
            <p:ph sz="half" idx="2"/>
          </p:nvPr>
        </p:nvSpPr>
        <p:spPr>
          <a:xfrm>
            <a:off x="6172200" y="681037"/>
            <a:ext cx="5181600" cy="485479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pic>
        <p:nvPicPr>
          <p:cNvPr id="5" name="Bildobjekt 4">
            <a:extLst>
              <a:ext uri="{FF2B5EF4-FFF2-40B4-BE49-F238E27FC236}">
                <a16:creationId xmlns:a16="http://schemas.microsoft.com/office/drawing/2014/main" id="{D254BFD2-BFCF-1548-8B7D-7F9EE5DBE919}"/>
              </a:ext>
            </a:extLst>
          </p:cNvPr>
          <p:cNvPicPr>
            <a:picLocks noChangeAspect="1"/>
          </p:cNvPicPr>
          <p:nvPr userDrawn="1"/>
        </p:nvPicPr>
        <p:blipFill>
          <a:blip r:embed="rId2"/>
          <a:stretch>
            <a:fillRect/>
          </a:stretch>
        </p:blipFill>
        <p:spPr>
          <a:xfrm>
            <a:off x="616018" y="5853928"/>
            <a:ext cx="1744123" cy="495783"/>
          </a:xfrm>
          <a:prstGeom prst="rect">
            <a:avLst/>
          </a:prstGeom>
        </p:spPr>
      </p:pic>
      <p:pic>
        <p:nvPicPr>
          <p:cNvPr id="6" name="Bildobjekt 5">
            <a:extLst>
              <a:ext uri="{FF2B5EF4-FFF2-40B4-BE49-F238E27FC236}">
                <a16:creationId xmlns:a16="http://schemas.microsoft.com/office/drawing/2014/main" id="{BC2F6B5F-408D-FD47-A4B1-9DC398857349}"/>
              </a:ext>
            </a:extLst>
          </p:cNvPr>
          <p:cNvPicPr>
            <a:picLocks noChangeAspect="1"/>
          </p:cNvPicPr>
          <p:nvPr userDrawn="1"/>
        </p:nvPicPr>
        <p:blipFill>
          <a:blip r:embed="rId3"/>
          <a:stretch>
            <a:fillRect/>
          </a:stretch>
        </p:blipFill>
        <p:spPr>
          <a:xfrm>
            <a:off x="7080421" y="4903087"/>
            <a:ext cx="5111577" cy="1954911"/>
          </a:xfrm>
          <a:prstGeom prst="rect">
            <a:avLst/>
          </a:prstGeom>
        </p:spPr>
      </p:pic>
    </p:spTree>
    <p:extLst>
      <p:ext uri="{BB962C8B-B14F-4D97-AF65-F5344CB8AC3E}">
        <p14:creationId xmlns:p14="http://schemas.microsoft.com/office/powerpoint/2010/main" val="40194873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ildsida 1">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CDA568E9-8390-364D-A613-AF7AFB6DE2B0}"/>
              </a:ext>
            </a:extLst>
          </p:cNvPr>
          <p:cNvPicPr>
            <a:picLocks noChangeAspect="1"/>
          </p:cNvPicPr>
          <p:nvPr userDrawn="1"/>
        </p:nvPicPr>
        <p:blipFill>
          <a:blip r:embed="rId2"/>
          <a:stretch>
            <a:fillRect/>
          </a:stretch>
        </p:blipFill>
        <p:spPr>
          <a:xfrm>
            <a:off x="616018" y="5853928"/>
            <a:ext cx="1744123" cy="495783"/>
          </a:xfrm>
          <a:prstGeom prst="rect">
            <a:avLst/>
          </a:prstGeom>
        </p:spPr>
      </p:pic>
      <p:pic>
        <p:nvPicPr>
          <p:cNvPr id="5" name="Bildobjekt 4">
            <a:extLst>
              <a:ext uri="{FF2B5EF4-FFF2-40B4-BE49-F238E27FC236}">
                <a16:creationId xmlns:a16="http://schemas.microsoft.com/office/drawing/2014/main" id="{76B83064-9217-F94C-8BE1-AC057808571D}"/>
              </a:ext>
            </a:extLst>
          </p:cNvPr>
          <p:cNvPicPr>
            <a:picLocks noChangeAspect="1"/>
          </p:cNvPicPr>
          <p:nvPr userDrawn="1"/>
        </p:nvPicPr>
        <p:blipFill>
          <a:blip r:embed="rId3"/>
          <a:stretch>
            <a:fillRect/>
          </a:stretch>
        </p:blipFill>
        <p:spPr>
          <a:xfrm>
            <a:off x="7080421" y="4903087"/>
            <a:ext cx="5111577" cy="1954911"/>
          </a:xfrm>
          <a:prstGeom prst="rect">
            <a:avLst/>
          </a:prstGeom>
        </p:spPr>
      </p:pic>
      <p:sp>
        <p:nvSpPr>
          <p:cNvPr id="9" name="Platshållare för bild 8">
            <a:extLst>
              <a:ext uri="{FF2B5EF4-FFF2-40B4-BE49-F238E27FC236}">
                <a16:creationId xmlns:a16="http://schemas.microsoft.com/office/drawing/2014/main" id="{E1A2F682-C09A-014E-9126-1288248554C2}"/>
              </a:ext>
            </a:extLst>
          </p:cNvPr>
          <p:cNvSpPr>
            <a:spLocks noGrp="1"/>
          </p:cNvSpPr>
          <p:nvPr>
            <p:ph type="pic" sz="quarter" idx="10"/>
          </p:nvPr>
        </p:nvSpPr>
        <p:spPr>
          <a:xfrm>
            <a:off x="0" y="0"/>
            <a:ext cx="12191998" cy="6858000"/>
          </a:xfrm>
        </p:spPr>
        <p:txBody>
          <a:bodyPr/>
          <a:lstStyle>
            <a:lvl1pPr marL="0" indent="0">
              <a:buNone/>
              <a:defRPr/>
            </a:lvl1pPr>
          </a:lstStyle>
          <a:p>
            <a:endParaRPr lang="sv-SE"/>
          </a:p>
        </p:txBody>
      </p:sp>
    </p:spTree>
    <p:extLst>
      <p:ext uri="{BB962C8B-B14F-4D97-AF65-F5344CB8AC3E}">
        <p14:creationId xmlns:p14="http://schemas.microsoft.com/office/powerpoint/2010/main" val="36077252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ildsida 2">
    <p:spTree>
      <p:nvGrpSpPr>
        <p:cNvPr id="1" name=""/>
        <p:cNvGrpSpPr/>
        <p:nvPr/>
      </p:nvGrpSpPr>
      <p:grpSpPr>
        <a:xfrm>
          <a:off x="0" y="0"/>
          <a:ext cx="0" cy="0"/>
          <a:chOff x="0" y="0"/>
          <a:chExt cx="0" cy="0"/>
        </a:xfrm>
      </p:grpSpPr>
      <p:sp>
        <p:nvSpPr>
          <p:cNvPr id="4" name="Platshållare för innehåll 2">
            <a:extLst>
              <a:ext uri="{FF2B5EF4-FFF2-40B4-BE49-F238E27FC236}">
                <a16:creationId xmlns:a16="http://schemas.microsoft.com/office/drawing/2014/main" id="{DA1CA630-10C6-844D-92B2-747A3820A254}"/>
              </a:ext>
            </a:extLst>
          </p:cNvPr>
          <p:cNvSpPr>
            <a:spLocks noGrp="1"/>
          </p:cNvSpPr>
          <p:nvPr>
            <p:ph idx="1"/>
          </p:nvPr>
        </p:nvSpPr>
        <p:spPr>
          <a:xfrm>
            <a:off x="838199" y="681038"/>
            <a:ext cx="10427677" cy="4854790"/>
          </a:xfrm>
        </p:spPr>
        <p:txBody>
          <a:bodyPr/>
          <a:lstStyle/>
          <a:p>
            <a:pPr lvl="0"/>
            <a:endParaRPr lang="sv-SE"/>
          </a:p>
        </p:txBody>
      </p:sp>
      <p:pic>
        <p:nvPicPr>
          <p:cNvPr id="5" name="Bildobjekt 4">
            <a:extLst>
              <a:ext uri="{FF2B5EF4-FFF2-40B4-BE49-F238E27FC236}">
                <a16:creationId xmlns:a16="http://schemas.microsoft.com/office/drawing/2014/main" id="{E485D7EF-95A7-9341-87B1-40214232BD65}"/>
              </a:ext>
            </a:extLst>
          </p:cNvPr>
          <p:cNvPicPr>
            <a:picLocks noChangeAspect="1"/>
          </p:cNvPicPr>
          <p:nvPr userDrawn="1"/>
        </p:nvPicPr>
        <p:blipFill>
          <a:blip r:embed="rId2"/>
          <a:stretch>
            <a:fillRect/>
          </a:stretch>
        </p:blipFill>
        <p:spPr>
          <a:xfrm>
            <a:off x="616018" y="5853928"/>
            <a:ext cx="1744123" cy="495783"/>
          </a:xfrm>
          <a:prstGeom prst="rect">
            <a:avLst/>
          </a:prstGeom>
        </p:spPr>
      </p:pic>
      <p:pic>
        <p:nvPicPr>
          <p:cNvPr id="6" name="Bildobjekt 5">
            <a:extLst>
              <a:ext uri="{FF2B5EF4-FFF2-40B4-BE49-F238E27FC236}">
                <a16:creationId xmlns:a16="http://schemas.microsoft.com/office/drawing/2014/main" id="{522E51CE-F8A8-BD4F-AD5A-8243AC9DB21B}"/>
              </a:ext>
            </a:extLst>
          </p:cNvPr>
          <p:cNvPicPr>
            <a:picLocks noChangeAspect="1"/>
          </p:cNvPicPr>
          <p:nvPr userDrawn="1"/>
        </p:nvPicPr>
        <p:blipFill>
          <a:blip r:embed="rId3"/>
          <a:stretch>
            <a:fillRect/>
          </a:stretch>
        </p:blipFill>
        <p:spPr>
          <a:xfrm>
            <a:off x="7080421" y="4903087"/>
            <a:ext cx="5111577" cy="1954911"/>
          </a:xfrm>
          <a:prstGeom prst="rect">
            <a:avLst/>
          </a:prstGeom>
        </p:spPr>
      </p:pic>
    </p:spTree>
    <p:extLst>
      <p:ext uri="{BB962C8B-B14F-4D97-AF65-F5344CB8AC3E}">
        <p14:creationId xmlns:p14="http://schemas.microsoft.com/office/powerpoint/2010/main" val="31650470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ildsida 3">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F9B365F4-9335-804D-AD02-B4AFA143D043}"/>
              </a:ext>
            </a:extLst>
          </p:cNvPr>
          <p:cNvSpPr>
            <a:spLocks noGrp="1"/>
          </p:cNvSpPr>
          <p:nvPr>
            <p:ph sz="half" idx="1"/>
          </p:nvPr>
        </p:nvSpPr>
        <p:spPr>
          <a:xfrm>
            <a:off x="838200" y="681037"/>
            <a:ext cx="5181600" cy="4854790"/>
          </a:xfrm>
        </p:spPr>
        <p:txBody>
          <a:bodyPr/>
          <a:lstStyle/>
          <a:p>
            <a:pPr lvl="0"/>
            <a:endParaRPr lang="sv-SE"/>
          </a:p>
        </p:txBody>
      </p:sp>
      <p:sp>
        <p:nvSpPr>
          <p:cNvPr id="4" name="Platshållare för innehåll 3">
            <a:extLst>
              <a:ext uri="{FF2B5EF4-FFF2-40B4-BE49-F238E27FC236}">
                <a16:creationId xmlns:a16="http://schemas.microsoft.com/office/drawing/2014/main" id="{72A7AF4A-2846-0840-959B-B7FBF0BCA216}"/>
              </a:ext>
            </a:extLst>
          </p:cNvPr>
          <p:cNvSpPr>
            <a:spLocks noGrp="1"/>
          </p:cNvSpPr>
          <p:nvPr>
            <p:ph sz="half" idx="2"/>
          </p:nvPr>
        </p:nvSpPr>
        <p:spPr>
          <a:xfrm>
            <a:off x="6172200" y="681037"/>
            <a:ext cx="5181600" cy="4854790"/>
          </a:xfrm>
        </p:spPr>
        <p:txBody>
          <a:bodyPr/>
          <a:lstStyle/>
          <a:p>
            <a:pPr lvl="0"/>
            <a:endParaRPr lang="sv-SE"/>
          </a:p>
        </p:txBody>
      </p:sp>
      <p:pic>
        <p:nvPicPr>
          <p:cNvPr id="5" name="Bildobjekt 4">
            <a:extLst>
              <a:ext uri="{FF2B5EF4-FFF2-40B4-BE49-F238E27FC236}">
                <a16:creationId xmlns:a16="http://schemas.microsoft.com/office/drawing/2014/main" id="{D254BFD2-BFCF-1548-8B7D-7F9EE5DBE919}"/>
              </a:ext>
            </a:extLst>
          </p:cNvPr>
          <p:cNvPicPr>
            <a:picLocks noChangeAspect="1"/>
          </p:cNvPicPr>
          <p:nvPr userDrawn="1"/>
        </p:nvPicPr>
        <p:blipFill>
          <a:blip r:embed="rId2"/>
          <a:stretch>
            <a:fillRect/>
          </a:stretch>
        </p:blipFill>
        <p:spPr>
          <a:xfrm>
            <a:off x="616018" y="5853928"/>
            <a:ext cx="1744123" cy="495783"/>
          </a:xfrm>
          <a:prstGeom prst="rect">
            <a:avLst/>
          </a:prstGeom>
        </p:spPr>
      </p:pic>
      <p:pic>
        <p:nvPicPr>
          <p:cNvPr id="6" name="Bildobjekt 5">
            <a:extLst>
              <a:ext uri="{FF2B5EF4-FFF2-40B4-BE49-F238E27FC236}">
                <a16:creationId xmlns:a16="http://schemas.microsoft.com/office/drawing/2014/main" id="{BC2F6B5F-408D-FD47-A4B1-9DC398857349}"/>
              </a:ext>
            </a:extLst>
          </p:cNvPr>
          <p:cNvPicPr>
            <a:picLocks noChangeAspect="1"/>
          </p:cNvPicPr>
          <p:nvPr userDrawn="1"/>
        </p:nvPicPr>
        <p:blipFill>
          <a:blip r:embed="rId3"/>
          <a:stretch>
            <a:fillRect/>
          </a:stretch>
        </p:blipFill>
        <p:spPr>
          <a:xfrm>
            <a:off x="7080421" y="4903087"/>
            <a:ext cx="5111577" cy="1954911"/>
          </a:xfrm>
          <a:prstGeom prst="rect">
            <a:avLst/>
          </a:prstGeom>
        </p:spPr>
      </p:pic>
    </p:spTree>
    <p:extLst>
      <p:ext uri="{BB962C8B-B14F-4D97-AF65-F5344CB8AC3E}">
        <p14:creationId xmlns:p14="http://schemas.microsoft.com/office/powerpoint/2010/main" val="16167479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ildsida 4">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F9B365F4-9335-804D-AD02-B4AFA143D043}"/>
              </a:ext>
            </a:extLst>
          </p:cNvPr>
          <p:cNvSpPr>
            <a:spLocks noGrp="1"/>
          </p:cNvSpPr>
          <p:nvPr>
            <p:ph sz="half" idx="1"/>
          </p:nvPr>
        </p:nvSpPr>
        <p:spPr>
          <a:xfrm>
            <a:off x="838200" y="681037"/>
            <a:ext cx="3323492" cy="4854790"/>
          </a:xfrm>
        </p:spPr>
        <p:txBody>
          <a:bodyPr/>
          <a:lstStyle/>
          <a:p>
            <a:pPr lvl="0"/>
            <a:endParaRPr lang="sv-SE"/>
          </a:p>
        </p:txBody>
      </p:sp>
      <p:pic>
        <p:nvPicPr>
          <p:cNvPr id="5" name="Bildobjekt 4">
            <a:extLst>
              <a:ext uri="{FF2B5EF4-FFF2-40B4-BE49-F238E27FC236}">
                <a16:creationId xmlns:a16="http://schemas.microsoft.com/office/drawing/2014/main" id="{D254BFD2-BFCF-1548-8B7D-7F9EE5DBE919}"/>
              </a:ext>
            </a:extLst>
          </p:cNvPr>
          <p:cNvPicPr>
            <a:picLocks noChangeAspect="1"/>
          </p:cNvPicPr>
          <p:nvPr userDrawn="1"/>
        </p:nvPicPr>
        <p:blipFill>
          <a:blip r:embed="rId2"/>
          <a:stretch>
            <a:fillRect/>
          </a:stretch>
        </p:blipFill>
        <p:spPr>
          <a:xfrm>
            <a:off x="616018" y="5853928"/>
            <a:ext cx="1744123" cy="495783"/>
          </a:xfrm>
          <a:prstGeom prst="rect">
            <a:avLst/>
          </a:prstGeom>
        </p:spPr>
      </p:pic>
      <p:pic>
        <p:nvPicPr>
          <p:cNvPr id="6" name="Bildobjekt 5">
            <a:extLst>
              <a:ext uri="{FF2B5EF4-FFF2-40B4-BE49-F238E27FC236}">
                <a16:creationId xmlns:a16="http://schemas.microsoft.com/office/drawing/2014/main" id="{BC2F6B5F-408D-FD47-A4B1-9DC398857349}"/>
              </a:ext>
            </a:extLst>
          </p:cNvPr>
          <p:cNvPicPr>
            <a:picLocks noChangeAspect="1"/>
          </p:cNvPicPr>
          <p:nvPr userDrawn="1"/>
        </p:nvPicPr>
        <p:blipFill>
          <a:blip r:embed="rId3"/>
          <a:stretch>
            <a:fillRect/>
          </a:stretch>
        </p:blipFill>
        <p:spPr>
          <a:xfrm>
            <a:off x="7080421" y="4903087"/>
            <a:ext cx="5111577" cy="1954911"/>
          </a:xfrm>
          <a:prstGeom prst="rect">
            <a:avLst/>
          </a:prstGeom>
        </p:spPr>
      </p:pic>
      <p:sp>
        <p:nvSpPr>
          <p:cNvPr id="7" name="Platshållare för innehåll 2">
            <a:extLst>
              <a:ext uri="{FF2B5EF4-FFF2-40B4-BE49-F238E27FC236}">
                <a16:creationId xmlns:a16="http://schemas.microsoft.com/office/drawing/2014/main" id="{E2C32532-1357-9F4B-A097-C425A80234E4}"/>
              </a:ext>
            </a:extLst>
          </p:cNvPr>
          <p:cNvSpPr>
            <a:spLocks noGrp="1"/>
          </p:cNvSpPr>
          <p:nvPr>
            <p:ph sz="half" idx="10"/>
          </p:nvPr>
        </p:nvSpPr>
        <p:spPr>
          <a:xfrm>
            <a:off x="4434254" y="681037"/>
            <a:ext cx="3323492" cy="4854790"/>
          </a:xfrm>
        </p:spPr>
        <p:txBody>
          <a:bodyPr/>
          <a:lstStyle/>
          <a:p>
            <a:pPr lvl="0"/>
            <a:endParaRPr lang="sv-SE"/>
          </a:p>
        </p:txBody>
      </p:sp>
      <p:sp>
        <p:nvSpPr>
          <p:cNvPr id="8" name="Platshållare för innehåll 2">
            <a:extLst>
              <a:ext uri="{FF2B5EF4-FFF2-40B4-BE49-F238E27FC236}">
                <a16:creationId xmlns:a16="http://schemas.microsoft.com/office/drawing/2014/main" id="{ABD89224-AC29-F54E-8A28-24086E7A688C}"/>
              </a:ext>
            </a:extLst>
          </p:cNvPr>
          <p:cNvSpPr>
            <a:spLocks noGrp="1"/>
          </p:cNvSpPr>
          <p:nvPr>
            <p:ph sz="half" idx="11"/>
          </p:nvPr>
        </p:nvSpPr>
        <p:spPr>
          <a:xfrm>
            <a:off x="8030308" y="681037"/>
            <a:ext cx="3323492" cy="4854790"/>
          </a:xfrm>
        </p:spPr>
        <p:txBody>
          <a:bodyPr/>
          <a:lstStyle/>
          <a:p>
            <a:pPr lvl="0"/>
            <a:endParaRPr lang="sv-SE"/>
          </a:p>
        </p:txBody>
      </p:sp>
    </p:spTree>
    <p:extLst>
      <p:ext uri="{BB962C8B-B14F-4D97-AF65-F5344CB8AC3E}">
        <p14:creationId xmlns:p14="http://schemas.microsoft.com/office/powerpoint/2010/main" val="1639462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bild 1">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38A98FB-182F-824C-85B1-6991656E7049}"/>
              </a:ext>
            </a:extLst>
          </p:cNvPr>
          <p:cNvSpPr>
            <a:spLocks noGrp="1"/>
          </p:cNvSpPr>
          <p:nvPr>
            <p:ph type="title"/>
          </p:nvPr>
        </p:nvSpPr>
        <p:spPr>
          <a:xfrm>
            <a:off x="838200" y="681037"/>
            <a:ext cx="5599670" cy="727633"/>
          </a:xfrm>
        </p:spPr>
        <p:txBody>
          <a:bodyPr/>
          <a:lstStyle/>
          <a:p>
            <a:r>
              <a:rPr lang="sv-SE"/>
              <a:t>Klicka här för att ändra mall för rubrikformat</a:t>
            </a:r>
          </a:p>
        </p:txBody>
      </p:sp>
      <p:sp>
        <p:nvSpPr>
          <p:cNvPr id="8" name="Platshållare för innehåll 2">
            <a:extLst>
              <a:ext uri="{FF2B5EF4-FFF2-40B4-BE49-F238E27FC236}">
                <a16:creationId xmlns:a16="http://schemas.microsoft.com/office/drawing/2014/main" id="{C5CE7D8C-8463-6D40-9976-1A16EB6B9268}"/>
              </a:ext>
            </a:extLst>
          </p:cNvPr>
          <p:cNvSpPr>
            <a:spLocks noGrp="1"/>
          </p:cNvSpPr>
          <p:nvPr>
            <p:ph idx="1"/>
          </p:nvPr>
        </p:nvSpPr>
        <p:spPr>
          <a:xfrm>
            <a:off x="838200" y="1635682"/>
            <a:ext cx="5599670" cy="3900145"/>
          </a:xfrm>
        </p:spPr>
        <p:txBody>
          <a:bodyPr/>
          <a:lstStyle>
            <a:lvl1pPr marL="0" indent="0">
              <a:buNone/>
              <a:defRPr/>
            </a:lvl1pPr>
            <a:lvl2pPr marL="685800" indent="-228600">
              <a:buFont typeface="Arial" panose="020B0604020202020204" pitchFamily="34" charset="0"/>
              <a:buChar char="•"/>
              <a:defRPr/>
            </a:lvl2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pic>
        <p:nvPicPr>
          <p:cNvPr id="4" name="Bildobjekt 3">
            <a:extLst>
              <a:ext uri="{FF2B5EF4-FFF2-40B4-BE49-F238E27FC236}">
                <a16:creationId xmlns:a16="http://schemas.microsoft.com/office/drawing/2014/main" id="{CDA568E9-8390-364D-A613-AF7AFB6DE2B0}"/>
              </a:ext>
            </a:extLst>
          </p:cNvPr>
          <p:cNvPicPr>
            <a:picLocks noChangeAspect="1"/>
          </p:cNvPicPr>
          <p:nvPr userDrawn="1"/>
        </p:nvPicPr>
        <p:blipFill>
          <a:blip r:embed="rId2"/>
          <a:stretch>
            <a:fillRect/>
          </a:stretch>
        </p:blipFill>
        <p:spPr>
          <a:xfrm>
            <a:off x="616018" y="5853928"/>
            <a:ext cx="1744123" cy="495783"/>
          </a:xfrm>
          <a:prstGeom prst="rect">
            <a:avLst/>
          </a:prstGeom>
        </p:spPr>
      </p:pic>
      <p:pic>
        <p:nvPicPr>
          <p:cNvPr id="5" name="Bildobjekt 4">
            <a:extLst>
              <a:ext uri="{FF2B5EF4-FFF2-40B4-BE49-F238E27FC236}">
                <a16:creationId xmlns:a16="http://schemas.microsoft.com/office/drawing/2014/main" id="{76B83064-9217-F94C-8BE1-AC057808571D}"/>
              </a:ext>
            </a:extLst>
          </p:cNvPr>
          <p:cNvPicPr>
            <a:picLocks noChangeAspect="1"/>
          </p:cNvPicPr>
          <p:nvPr userDrawn="1"/>
        </p:nvPicPr>
        <p:blipFill>
          <a:blip r:embed="rId3"/>
          <a:stretch>
            <a:fillRect/>
          </a:stretch>
        </p:blipFill>
        <p:spPr>
          <a:xfrm>
            <a:off x="7080421" y="4903087"/>
            <a:ext cx="5111577" cy="1954911"/>
          </a:xfrm>
          <a:prstGeom prst="rect">
            <a:avLst/>
          </a:prstGeom>
        </p:spPr>
      </p:pic>
      <p:sp>
        <p:nvSpPr>
          <p:cNvPr id="9" name="Platshållare för bild 8">
            <a:extLst>
              <a:ext uri="{FF2B5EF4-FFF2-40B4-BE49-F238E27FC236}">
                <a16:creationId xmlns:a16="http://schemas.microsoft.com/office/drawing/2014/main" id="{E1A2F682-C09A-014E-9126-1288248554C2}"/>
              </a:ext>
            </a:extLst>
          </p:cNvPr>
          <p:cNvSpPr>
            <a:spLocks noGrp="1"/>
          </p:cNvSpPr>
          <p:nvPr>
            <p:ph type="pic" sz="quarter" idx="10"/>
          </p:nvPr>
        </p:nvSpPr>
        <p:spPr>
          <a:xfrm>
            <a:off x="7290486" y="0"/>
            <a:ext cx="4901512" cy="6858000"/>
          </a:xfrm>
        </p:spPr>
        <p:txBody>
          <a:bodyPr/>
          <a:lstStyle>
            <a:lvl1pPr marL="0" indent="0">
              <a:buNone/>
              <a:defRPr/>
            </a:lvl1pPr>
          </a:lstStyle>
          <a:p>
            <a:endParaRPr lang="sv-SE"/>
          </a:p>
        </p:txBody>
      </p:sp>
    </p:spTree>
    <p:extLst>
      <p:ext uri="{BB962C8B-B14F-4D97-AF65-F5344CB8AC3E}">
        <p14:creationId xmlns:p14="http://schemas.microsoft.com/office/powerpoint/2010/main" val="2840128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bild 2">
    <p:spTree>
      <p:nvGrpSpPr>
        <p:cNvPr id="1" name=""/>
        <p:cNvGrpSpPr/>
        <p:nvPr/>
      </p:nvGrpSpPr>
      <p:grpSpPr>
        <a:xfrm>
          <a:off x="0" y="0"/>
          <a:ext cx="0" cy="0"/>
          <a:chOff x="0" y="0"/>
          <a:chExt cx="0" cy="0"/>
        </a:xfrm>
      </p:grpSpPr>
      <p:sp>
        <p:nvSpPr>
          <p:cNvPr id="3" name="Rubrik 1">
            <a:extLst>
              <a:ext uri="{FF2B5EF4-FFF2-40B4-BE49-F238E27FC236}">
                <a16:creationId xmlns:a16="http://schemas.microsoft.com/office/drawing/2014/main" id="{4EBFFC32-252D-804A-B2AE-737D5115F431}"/>
              </a:ext>
            </a:extLst>
          </p:cNvPr>
          <p:cNvSpPr>
            <a:spLocks noGrp="1"/>
          </p:cNvSpPr>
          <p:nvPr>
            <p:ph type="title"/>
          </p:nvPr>
        </p:nvSpPr>
        <p:spPr>
          <a:xfrm>
            <a:off x="838200" y="681037"/>
            <a:ext cx="6995984" cy="727633"/>
          </a:xfrm>
        </p:spPr>
        <p:txBody>
          <a:bodyPr/>
          <a:lstStyle/>
          <a:p>
            <a:r>
              <a:rPr lang="sv-SE"/>
              <a:t>Klicka här för att ändra mall för rubrikformat</a:t>
            </a:r>
          </a:p>
        </p:txBody>
      </p:sp>
      <p:sp>
        <p:nvSpPr>
          <p:cNvPr id="4" name="Platshållare för innehåll 2">
            <a:extLst>
              <a:ext uri="{FF2B5EF4-FFF2-40B4-BE49-F238E27FC236}">
                <a16:creationId xmlns:a16="http://schemas.microsoft.com/office/drawing/2014/main" id="{DA1CA630-10C6-844D-92B2-747A3820A254}"/>
              </a:ext>
            </a:extLst>
          </p:cNvPr>
          <p:cNvSpPr>
            <a:spLocks noGrp="1"/>
          </p:cNvSpPr>
          <p:nvPr>
            <p:ph idx="1"/>
          </p:nvPr>
        </p:nvSpPr>
        <p:spPr>
          <a:xfrm>
            <a:off x="838200" y="1635682"/>
            <a:ext cx="6995984" cy="390014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pic>
        <p:nvPicPr>
          <p:cNvPr id="5" name="Bildobjekt 4">
            <a:extLst>
              <a:ext uri="{FF2B5EF4-FFF2-40B4-BE49-F238E27FC236}">
                <a16:creationId xmlns:a16="http://schemas.microsoft.com/office/drawing/2014/main" id="{E485D7EF-95A7-9341-87B1-40214232BD65}"/>
              </a:ext>
            </a:extLst>
          </p:cNvPr>
          <p:cNvPicPr>
            <a:picLocks noChangeAspect="1"/>
          </p:cNvPicPr>
          <p:nvPr userDrawn="1"/>
        </p:nvPicPr>
        <p:blipFill>
          <a:blip r:embed="rId2"/>
          <a:stretch>
            <a:fillRect/>
          </a:stretch>
        </p:blipFill>
        <p:spPr>
          <a:xfrm>
            <a:off x="616018" y="5853928"/>
            <a:ext cx="1744123" cy="495783"/>
          </a:xfrm>
          <a:prstGeom prst="rect">
            <a:avLst/>
          </a:prstGeom>
        </p:spPr>
      </p:pic>
      <p:pic>
        <p:nvPicPr>
          <p:cNvPr id="6" name="Bildobjekt 5">
            <a:extLst>
              <a:ext uri="{FF2B5EF4-FFF2-40B4-BE49-F238E27FC236}">
                <a16:creationId xmlns:a16="http://schemas.microsoft.com/office/drawing/2014/main" id="{522E51CE-F8A8-BD4F-AD5A-8243AC9DB21B}"/>
              </a:ext>
            </a:extLst>
          </p:cNvPr>
          <p:cNvPicPr>
            <a:picLocks noChangeAspect="1"/>
          </p:cNvPicPr>
          <p:nvPr userDrawn="1"/>
        </p:nvPicPr>
        <p:blipFill>
          <a:blip r:embed="rId3"/>
          <a:stretch>
            <a:fillRect/>
          </a:stretch>
        </p:blipFill>
        <p:spPr>
          <a:xfrm>
            <a:off x="7080421" y="4903087"/>
            <a:ext cx="5111577" cy="1954911"/>
          </a:xfrm>
          <a:prstGeom prst="rect">
            <a:avLst/>
          </a:prstGeom>
        </p:spPr>
      </p:pic>
    </p:spTree>
    <p:extLst>
      <p:ext uri="{BB962C8B-B14F-4D97-AF65-F5344CB8AC3E}">
        <p14:creationId xmlns:p14="http://schemas.microsoft.com/office/powerpoint/2010/main" val="627500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bild 3">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EE4C2037-889A-AE41-A44E-78FAD167E64D}"/>
              </a:ext>
            </a:extLst>
          </p:cNvPr>
          <p:cNvSpPr>
            <a:spLocks noGrp="1"/>
          </p:cNvSpPr>
          <p:nvPr>
            <p:ph idx="1"/>
          </p:nvPr>
        </p:nvSpPr>
        <p:spPr>
          <a:xfrm>
            <a:off x="838200" y="1643449"/>
            <a:ext cx="10515600" cy="389237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pic>
        <p:nvPicPr>
          <p:cNvPr id="7" name="Bildobjekt 6">
            <a:extLst>
              <a:ext uri="{FF2B5EF4-FFF2-40B4-BE49-F238E27FC236}">
                <a16:creationId xmlns:a16="http://schemas.microsoft.com/office/drawing/2014/main" id="{41020CCC-0010-E342-9C88-2356FB6CA773}"/>
              </a:ext>
            </a:extLst>
          </p:cNvPr>
          <p:cNvPicPr>
            <a:picLocks noChangeAspect="1"/>
          </p:cNvPicPr>
          <p:nvPr userDrawn="1"/>
        </p:nvPicPr>
        <p:blipFill>
          <a:blip r:embed="rId2"/>
          <a:stretch>
            <a:fillRect/>
          </a:stretch>
        </p:blipFill>
        <p:spPr>
          <a:xfrm>
            <a:off x="616018" y="5853928"/>
            <a:ext cx="1744123" cy="495783"/>
          </a:xfrm>
          <a:prstGeom prst="rect">
            <a:avLst/>
          </a:prstGeom>
        </p:spPr>
      </p:pic>
      <p:pic>
        <p:nvPicPr>
          <p:cNvPr id="8" name="Bildobjekt 7">
            <a:extLst>
              <a:ext uri="{FF2B5EF4-FFF2-40B4-BE49-F238E27FC236}">
                <a16:creationId xmlns:a16="http://schemas.microsoft.com/office/drawing/2014/main" id="{67339096-64E1-604B-B1CA-9C02AA7E24EC}"/>
              </a:ext>
            </a:extLst>
          </p:cNvPr>
          <p:cNvPicPr>
            <a:picLocks noChangeAspect="1"/>
          </p:cNvPicPr>
          <p:nvPr userDrawn="1"/>
        </p:nvPicPr>
        <p:blipFill>
          <a:blip r:embed="rId3"/>
          <a:stretch>
            <a:fillRect/>
          </a:stretch>
        </p:blipFill>
        <p:spPr>
          <a:xfrm>
            <a:off x="7080421" y="4903087"/>
            <a:ext cx="5111577" cy="1954911"/>
          </a:xfrm>
          <a:prstGeom prst="rect">
            <a:avLst/>
          </a:prstGeom>
        </p:spPr>
      </p:pic>
      <p:sp>
        <p:nvSpPr>
          <p:cNvPr id="10" name="Rubrik 1">
            <a:extLst>
              <a:ext uri="{FF2B5EF4-FFF2-40B4-BE49-F238E27FC236}">
                <a16:creationId xmlns:a16="http://schemas.microsoft.com/office/drawing/2014/main" id="{B4AC2F1C-13F0-0E40-8079-AA162379DB48}"/>
              </a:ext>
            </a:extLst>
          </p:cNvPr>
          <p:cNvSpPr>
            <a:spLocks noGrp="1"/>
          </p:cNvSpPr>
          <p:nvPr>
            <p:ph type="title"/>
          </p:nvPr>
        </p:nvSpPr>
        <p:spPr>
          <a:xfrm>
            <a:off x="838199" y="681037"/>
            <a:ext cx="10515599" cy="727633"/>
          </a:xfrm>
        </p:spPr>
        <p:txBody>
          <a:bodyPr/>
          <a:lstStyle/>
          <a:p>
            <a:r>
              <a:rPr lang="sv-SE"/>
              <a:t>Klicka här för att ändra mall för rubrikformat</a:t>
            </a:r>
          </a:p>
        </p:txBody>
      </p:sp>
    </p:spTree>
    <p:extLst>
      <p:ext uri="{BB962C8B-B14F-4D97-AF65-F5344CB8AC3E}">
        <p14:creationId xmlns:p14="http://schemas.microsoft.com/office/powerpoint/2010/main" val="3697558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ubrikbild 4">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ACC14CD-CE4A-CE4C-8DA0-C6903765C67A}"/>
              </a:ext>
            </a:extLst>
          </p:cNvPr>
          <p:cNvSpPr>
            <a:spLocks noGrp="1"/>
          </p:cNvSpPr>
          <p:nvPr>
            <p:ph type="title"/>
          </p:nvPr>
        </p:nvSpPr>
        <p:spPr>
          <a:xfrm>
            <a:off x="838200" y="681037"/>
            <a:ext cx="10515600" cy="727633"/>
          </a:xfrm>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F9B365F4-9335-804D-AD02-B4AFA143D043}"/>
              </a:ext>
            </a:extLst>
          </p:cNvPr>
          <p:cNvSpPr>
            <a:spLocks noGrp="1"/>
          </p:cNvSpPr>
          <p:nvPr>
            <p:ph sz="half" idx="1"/>
          </p:nvPr>
        </p:nvSpPr>
        <p:spPr>
          <a:xfrm>
            <a:off x="838200" y="1643449"/>
            <a:ext cx="5181600" cy="389237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72A7AF4A-2846-0840-959B-B7FBF0BCA216}"/>
              </a:ext>
            </a:extLst>
          </p:cNvPr>
          <p:cNvSpPr>
            <a:spLocks noGrp="1"/>
          </p:cNvSpPr>
          <p:nvPr>
            <p:ph sz="half" idx="2"/>
          </p:nvPr>
        </p:nvSpPr>
        <p:spPr>
          <a:xfrm>
            <a:off x="6172200" y="1643449"/>
            <a:ext cx="5181600" cy="389237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pic>
        <p:nvPicPr>
          <p:cNvPr id="5" name="Bildobjekt 4">
            <a:extLst>
              <a:ext uri="{FF2B5EF4-FFF2-40B4-BE49-F238E27FC236}">
                <a16:creationId xmlns:a16="http://schemas.microsoft.com/office/drawing/2014/main" id="{D254BFD2-BFCF-1548-8B7D-7F9EE5DBE919}"/>
              </a:ext>
            </a:extLst>
          </p:cNvPr>
          <p:cNvPicPr>
            <a:picLocks noChangeAspect="1"/>
          </p:cNvPicPr>
          <p:nvPr userDrawn="1"/>
        </p:nvPicPr>
        <p:blipFill>
          <a:blip r:embed="rId2"/>
          <a:stretch>
            <a:fillRect/>
          </a:stretch>
        </p:blipFill>
        <p:spPr>
          <a:xfrm>
            <a:off x="616018" y="5853928"/>
            <a:ext cx="1744123" cy="495783"/>
          </a:xfrm>
          <a:prstGeom prst="rect">
            <a:avLst/>
          </a:prstGeom>
        </p:spPr>
      </p:pic>
      <p:pic>
        <p:nvPicPr>
          <p:cNvPr id="6" name="Bildobjekt 5">
            <a:extLst>
              <a:ext uri="{FF2B5EF4-FFF2-40B4-BE49-F238E27FC236}">
                <a16:creationId xmlns:a16="http://schemas.microsoft.com/office/drawing/2014/main" id="{BC2F6B5F-408D-FD47-A4B1-9DC398857349}"/>
              </a:ext>
            </a:extLst>
          </p:cNvPr>
          <p:cNvPicPr>
            <a:picLocks noChangeAspect="1"/>
          </p:cNvPicPr>
          <p:nvPr userDrawn="1"/>
        </p:nvPicPr>
        <p:blipFill>
          <a:blip r:embed="rId3"/>
          <a:stretch>
            <a:fillRect/>
          </a:stretch>
        </p:blipFill>
        <p:spPr>
          <a:xfrm>
            <a:off x="7080421" y="4903087"/>
            <a:ext cx="5111577" cy="1954911"/>
          </a:xfrm>
          <a:prstGeom prst="rect">
            <a:avLst/>
          </a:prstGeom>
        </p:spPr>
      </p:pic>
    </p:spTree>
    <p:extLst>
      <p:ext uri="{BB962C8B-B14F-4D97-AF65-F5344CB8AC3E}">
        <p14:creationId xmlns:p14="http://schemas.microsoft.com/office/powerpoint/2010/main" val="2152310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Bildsida 1">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CDA568E9-8390-364D-A613-AF7AFB6DE2B0}"/>
              </a:ext>
            </a:extLst>
          </p:cNvPr>
          <p:cNvPicPr>
            <a:picLocks noChangeAspect="1"/>
          </p:cNvPicPr>
          <p:nvPr userDrawn="1"/>
        </p:nvPicPr>
        <p:blipFill>
          <a:blip r:embed="rId2"/>
          <a:stretch>
            <a:fillRect/>
          </a:stretch>
        </p:blipFill>
        <p:spPr>
          <a:xfrm>
            <a:off x="616019" y="5853930"/>
            <a:ext cx="1744123" cy="495783"/>
          </a:xfrm>
          <a:prstGeom prst="rect">
            <a:avLst/>
          </a:prstGeom>
        </p:spPr>
      </p:pic>
      <p:pic>
        <p:nvPicPr>
          <p:cNvPr id="5" name="Bildobjekt 4">
            <a:extLst>
              <a:ext uri="{FF2B5EF4-FFF2-40B4-BE49-F238E27FC236}">
                <a16:creationId xmlns:a16="http://schemas.microsoft.com/office/drawing/2014/main" id="{76B83064-9217-F94C-8BE1-AC057808571D}"/>
              </a:ext>
            </a:extLst>
          </p:cNvPr>
          <p:cNvPicPr>
            <a:picLocks noChangeAspect="1"/>
          </p:cNvPicPr>
          <p:nvPr userDrawn="1"/>
        </p:nvPicPr>
        <p:blipFill>
          <a:blip r:embed="rId3"/>
          <a:stretch>
            <a:fillRect/>
          </a:stretch>
        </p:blipFill>
        <p:spPr>
          <a:xfrm>
            <a:off x="7080422" y="4903089"/>
            <a:ext cx="5111577" cy="1954911"/>
          </a:xfrm>
          <a:prstGeom prst="rect">
            <a:avLst/>
          </a:prstGeom>
        </p:spPr>
      </p:pic>
      <p:sp>
        <p:nvSpPr>
          <p:cNvPr id="9" name="Platshållare för bild 8">
            <a:extLst>
              <a:ext uri="{FF2B5EF4-FFF2-40B4-BE49-F238E27FC236}">
                <a16:creationId xmlns:a16="http://schemas.microsoft.com/office/drawing/2014/main" id="{E1A2F682-C09A-014E-9126-1288248554C2}"/>
              </a:ext>
            </a:extLst>
          </p:cNvPr>
          <p:cNvSpPr>
            <a:spLocks noGrp="1"/>
          </p:cNvSpPr>
          <p:nvPr>
            <p:ph type="pic" sz="quarter" idx="10"/>
          </p:nvPr>
        </p:nvSpPr>
        <p:spPr>
          <a:xfrm>
            <a:off x="1" y="0"/>
            <a:ext cx="12191999" cy="6858000"/>
          </a:xfrm>
        </p:spPr>
        <p:txBody>
          <a:bodyPr/>
          <a:lstStyle>
            <a:lvl1pPr marL="0" indent="0">
              <a:buNone/>
              <a:defRPr/>
            </a:lvl1pPr>
          </a:lstStyle>
          <a:p>
            <a:endParaRPr lang="sv-SE"/>
          </a:p>
        </p:txBody>
      </p:sp>
    </p:spTree>
    <p:extLst>
      <p:ext uri="{BB962C8B-B14F-4D97-AF65-F5344CB8AC3E}">
        <p14:creationId xmlns:p14="http://schemas.microsoft.com/office/powerpoint/2010/main" val="2889459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254D53F-2487-3431-E900-111D292A81EB}"/>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20C1E78C-3AED-D77A-CAD4-475B13FF06AD}"/>
              </a:ext>
            </a:extLst>
          </p:cNvPr>
          <p:cNvSpPr>
            <a:spLocks noGrp="1"/>
          </p:cNvSpPr>
          <p:nvPr>
            <p:ph type="dt" sz="half" idx="10"/>
          </p:nvPr>
        </p:nvSpPr>
        <p:spPr/>
        <p:txBody>
          <a:bodyPr/>
          <a:lstStyle/>
          <a:p>
            <a:fld id="{FC94C209-0907-4B31-9534-CD6B4BBE40A6}" type="datetimeFigureOut">
              <a:rPr lang="sv-SE" smtClean="0"/>
              <a:t>2023-10-19</a:t>
            </a:fld>
            <a:endParaRPr lang="sv-SE"/>
          </a:p>
        </p:txBody>
      </p:sp>
      <p:sp>
        <p:nvSpPr>
          <p:cNvPr id="4" name="Platshållare för sidfot 3">
            <a:extLst>
              <a:ext uri="{FF2B5EF4-FFF2-40B4-BE49-F238E27FC236}">
                <a16:creationId xmlns:a16="http://schemas.microsoft.com/office/drawing/2014/main" id="{63132744-BA39-0BCD-4E5C-C72FF6DF8A1E}"/>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4D5350FC-34FC-6DED-8DBB-ADD8F88FB5C6}"/>
              </a:ext>
            </a:extLst>
          </p:cNvPr>
          <p:cNvSpPr>
            <a:spLocks noGrp="1"/>
          </p:cNvSpPr>
          <p:nvPr>
            <p:ph type="sldNum" sz="quarter" idx="12"/>
          </p:nvPr>
        </p:nvSpPr>
        <p:spPr/>
        <p:txBody>
          <a:bodyPr/>
          <a:lstStyle/>
          <a:p>
            <a:fld id="{BF8CB478-5F7D-4A19-836C-D991A1A4B10F}" type="slidenum">
              <a:rPr lang="sv-SE" smtClean="0"/>
              <a:t>‹#›</a:t>
            </a:fld>
            <a:endParaRPr lang="sv-SE"/>
          </a:p>
        </p:txBody>
      </p:sp>
    </p:spTree>
    <p:extLst>
      <p:ext uri="{BB962C8B-B14F-4D97-AF65-F5344CB8AC3E}">
        <p14:creationId xmlns:p14="http://schemas.microsoft.com/office/powerpoint/2010/main" val="2330460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11B8A-B9F0-D0B9-714C-2894DF23306B}"/>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C3A0E5CE-4906-D447-5AE6-1F1054900CC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C8D62561-CEF0-E4C0-72AE-8EA31DBF7D8C}"/>
              </a:ext>
            </a:extLst>
          </p:cNvPr>
          <p:cNvSpPr>
            <a:spLocks noGrp="1"/>
          </p:cNvSpPr>
          <p:nvPr>
            <p:ph type="dt" sz="half" idx="10"/>
          </p:nvPr>
        </p:nvSpPr>
        <p:spPr/>
        <p:txBody>
          <a:bodyPr/>
          <a:lstStyle/>
          <a:p>
            <a:fld id="{33CCF682-897D-41E7-A15B-1008A8D78E3D}" type="datetimeFigureOut">
              <a:rPr lang="sv-SE" smtClean="0"/>
              <a:t>2023-10-19</a:t>
            </a:fld>
            <a:endParaRPr lang="sv-SE"/>
          </a:p>
        </p:txBody>
      </p:sp>
      <p:sp>
        <p:nvSpPr>
          <p:cNvPr id="5" name="Footer Placeholder 4">
            <a:extLst>
              <a:ext uri="{FF2B5EF4-FFF2-40B4-BE49-F238E27FC236}">
                <a16:creationId xmlns:a16="http://schemas.microsoft.com/office/drawing/2014/main" id="{48126D60-AD21-A5A3-14D2-10C8D92180D0}"/>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88B2CA22-1C2F-DB0D-71DD-1CC64ECDFBBD}"/>
              </a:ext>
            </a:extLst>
          </p:cNvPr>
          <p:cNvSpPr>
            <a:spLocks noGrp="1"/>
          </p:cNvSpPr>
          <p:nvPr>
            <p:ph type="sldNum" sz="quarter" idx="12"/>
          </p:nvPr>
        </p:nvSpPr>
        <p:spPr/>
        <p:txBody>
          <a:bodyPr/>
          <a:lstStyle/>
          <a:p>
            <a:fld id="{9F068EA5-0936-4E8B-A7DD-495B36853178}" type="slidenum">
              <a:rPr lang="sv-SE" smtClean="0"/>
              <a:t>‹#›</a:t>
            </a:fld>
            <a:endParaRPr lang="sv-SE"/>
          </a:p>
        </p:txBody>
      </p:sp>
    </p:spTree>
    <p:extLst>
      <p:ext uri="{BB962C8B-B14F-4D97-AF65-F5344CB8AC3E}">
        <p14:creationId xmlns:p14="http://schemas.microsoft.com/office/powerpoint/2010/main" val="2609021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sida 1">
    <p:spTree>
      <p:nvGrpSpPr>
        <p:cNvPr id="1" name=""/>
        <p:cNvGrpSpPr/>
        <p:nvPr/>
      </p:nvGrpSpPr>
      <p:grpSpPr>
        <a:xfrm>
          <a:off x="0" y="0"/>
          <a:ext cx="0" cy="0"/>
          <a:chOff x="0" y="0"/>
          <a:chExt cx="0" cy="0"/>
        </a:xfrm>
      </p:grpSpPr>
      <p:sp>
        <p:nvSpPr>
          <p:cNvPr id="8" name="Platshållare för innehåll 2">
            <a:extLst>
              <a:ext uri="{FF2B5EF4-FFF2-40B4-BE49-F238E27FC236}">
                <a16:creationId xmlns:a16="http://schemas.microsoft.com/office/drawing/2014/main" id="{C5CE7D8C-8463-6D40-9976-1A16EB6B9268}"/>
              </a:ext>
            </a:extLst>
          </p:cNvPr>
          <p:cNvSpPr>
            <a:spLocks noGrp="1"/>
          </p:cNvSpPr>
          <p:nvPr>
            <p:ph idx="1"/>
          </p:nvPr>
        </p:nvSpPr>
        <p:spPr>
          <a:xfrm>
            <a:off x="838200" y="726832"/>
            <a:ext cx="5599670" cy="4808996"/>
          </a:xfrm>
        </p:spPr>
        <p:txBody>
          <a:bodyPr/>
          <a:lstStyle>
            <a:lvl1pPr marL="0" indent="0">
              <a:buNone/>
              <a:defRPr/>
            </a:lvl1pPr>
            <a:lvl2pPr marL="685800" indent="-228600">
              <a:buFont typeface="Arial" panose="020B0604020202020204" pitchFamily="34" charset="0"/>
              <a:buChar char="•"/>
              <a:defRPr/>
            </a:lvl2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pic>
        <p:nvPicPr>
          <p:cNvPr id="4" name="Bildobjekt 3">
            <a:extLst>
              <a:ext uri="{FF2B5EF4-FFF2-40B4-BE49-F238E27FC236}">
                <a16:creationId xmlns:a16="http://schemas.microsoft.com/office/drawing/2014/main" id="{CDA568E9-8390-364D-A613-AF7AFB6DE2B0}"/>
              </a:ext>
            </a:extLst>
          </p:cNvPr>
          <p:cNvPicPr>
            <a:picLocks noChangeAspect="1"/>
          </p:cNvPicPr>
          <p:nvPr userDrawn="1"/>
        </p:nvPicPr>
        <p:blipFill>
          <a:blip r:embed="rId2"/>
          <a:stretch>
            <a:fillRect/>
          </a:stretch>
        </p:blipFill>
        <p:spPr>
          <a:xfrm>
            <a:off x="616018" y="5853928"/>
            <a:ext cx="1744123" cy="495783"/>
          </a:xfrm>
          <a:prstGeom prst="rect">
            <a:avLst/>
          </a:prstGeom>
        </p:spPr>
      </p:pic>
      <p:pic>
        <p:nvPicPr>
          <p:cNvPr id="5" name="Bildobjekt 4">
            <a:extLst>
              <a:ext uri="{FF2B5EF4-FFF2-40B4-BE49-F238E27FC236}">
                <a16:creationId xmlns:a16="http://schemas.microsoft.com/office/drawing/2014/main" id="{76B83064-9217-F94C-8BE1-AC057808571D}"/>
              </a:ext>
            </a:extLst>
          </p:cNvPr>
          <p:cNvPicPr>
            <a:picLocks noChangeAspect="1"/>
          </p:cNvPicPr>
          <p:nvPr userDrawn="1"/>
        </p:nvPicPr>
        <p:blipFill>
          <a:blip r:embed="rId3"/>
          <a:stretch>
            <a:fillRect/>
          </a:stretch>
        </p:blipFill>
        <p:spPr>
          <a:xfrm>
            <a:off x="7080421" y="4903087"/>
            <a:ext cx="5111577" cy="1954911"/>
          </a:xfrm>
          <a:prstGeom prst="rect">
            <a:avLst/>
          </a:prstGeom>
        </p:spPr>
      </p:pic>
      <p:sp>
        <p:nvSpPr>
          <p:cNvPr id="9" name="Platshållare för bild 8">
            <a:extLst>
              <a:ext uri="{FF2B5EF4-FFF2-40B4-BE49-F238E27FC236}">
                <a16:creationId xmlns:a16="http://schemas.microsoft.com/office/drawing/2014/main" id="{E1A2F682-C09A-014E-9126-1288248554C2}"/>
              </a:ext>
            </a:extLst>
          </p:cNvPr>
          <p:cNvSpPr>
            <a:spLocks noGrp="1"/>
          </p:cNvSpPr>
          <p:nvPr>
            <p:ph type="pic" sz="quarter" idx="10"/>
          </p:nvPr>
        </p:nvSpPr>
        <p:spPr>
          <a:xfrm>
            <a:off x="7290486" y="0"/>
            <a:ext cx="4901512" cy="6858000"/>
          </a:xfrm>
        </p:spPr>
        <p:txBody>
          <a:bodyPr/>
          <a:lstStyle>
            <a:lvl1pPr marL="0" indent="0">
              <a:buNone/>
              <a:defRPr/>
            </a:lvl1pPr>
          </a:lstStyle>
          <a:p>
            <a:endParaRPr lang="sv-SE"/>
          </a:p>
        </p:txBody>
      </p:sp>
    </p:spTree>
    <p:extLst>
      <p:ext uri="{BB962C8B-B14F-4D97-AF65-F5344CB8AC3E}">
        <p14:creationId xmlns:p14="http://schemas.microsoft.com/office/powerpoint/2010/main" val="3752719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5" Type="http://schemas.openxmlformats.org/officeDocument/2006/relationships/theme" Target="../theme/theme2.xml"/><Relationship Id="rId4"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theme" Target="../theme/theme3.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8CCB133C-2033-3345-A558-7A285E9A21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6F97A962-2584-BA49-9D47-3305C08690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303198017"/>
      </p:ext>
    </p:extLst>
  </p:cSld>
  <p:clrMap bg1="lt1" tx1="dk1" bg2="lt2" tx2="dk2" accent1="accent1" accent2="accent2" accent3="accent3" accent4="accent4" accent5="accent5" accent6="accent6" hlink="hlink" folHlink="folHlink"/>
  <p:sldLayoutIdLst>
    <p:sldLayoutId id="2147483651" r:id="rId1"/>
    <p:sldLayoutId id="2147483649" r:id="rId2"/>
    <p:sldLayoutId id="2147483653" r:id="rId3"/>
    <p:sldLayoutId id="2147483650" r:id="rId4"/>
    <p:sldLayoutId id="2147483652" r:id="rId5"/>
    <p:sldLayoutId id="2147483666" r:id="rId6"/>
    <p:sldLayoutId id="2147483668" r:id="rId7"/>
    <p:sldLayoutId id="2147483669" r:id="rId8"/>
  </p:sldLayoutIdLst>
  <p:txStyles>
    <p:titleStyle>
      <a:lvl1pPr algn="l" defTabSz="914400" rtl="0" eaLnBrk="1" latinLnBrk="0" hangingPunct="1">
        <a:lnSpc>
          <a:spcPct val="90000"/>
        </a:lnSpc>
        <a:spcBef>
          <a:spcPct val="0"/>
        </a:spcBef>
        <a:buNone/>
        <a:defRPr sz="3200" b="1" kern="1200">
          <a:solidFill>
            <a:schemeClr val="tx1"/>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8CCB133C-2033-3345-A558-7A285E9A21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6F97A962-2584-BA49-9D47-3305C08690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343303447"/>
      </p:ext>
    </p:extLst>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Lst>
  <p:txStyles>
    <p:titleStyle>
      <a:lvl1pPr algn="l" defTabSz="914400" rtl="0" eaLnBrk="1" latinLnBrk="0" hangingPunct="1">
        <a:lnSpc>
          <a:spcPct val="90000"/>
        </a:lnSpc>
        <a:spcBef>
          <a:spcPct val="0"/>
        </a:spcBef>
        <a:buNone/>
        <a:defRPr sz="3200" b="1" kern="1200">
          <a:solidFill>
            <a:schemeClr val="tx1"/>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8CCB133C-2033-3345-A558-7A285E9A21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6F97A962-2584-BA49-9D47-3305C08690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4989270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5" r:id="rId4"/>
  </p:sldLayoutIdLst>
  <p:txStyles>
    <p:titleStyle>
      <a:lvl1pPr algn="l" defTabSz="914400" rtl="0" eaLnBrk="1" latinLnBrk="0" hangingPunct="1">
        <a:lnSpc>
          <a:spcPct val="90000"/>
        </a:lnSpc>
        <a:spcBef>
          <a:spcPct val="0"/>
        </a:spcBef>
        <a:buNone/>
        <a:defRPr sz="3200" b="1" kern="1200">
          <a:solidFill>
            <a:schemeClr val="tx1"/>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s://courses.lumenlearning.com/introbusinesswmopen/chapter/information-and-cyber-security/" TargetMode="External"/><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hyperlink" Target="mailto:anna.lindgren@chalmers.se"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mailto:anna.lindgren@chalmers.se" TargetMode="External"/><Relationship Id="rId2" Type="http://schemas.openxmlformats.org/officeDocument/2006/relationships/notesSlide" Target="../notesSlides/notesSlide14.xml"/><Relationship Id="rId1" Type="http://schemas.openxmlformats.org/officeDocument/2006/relationships/slideLayout" Target="../slideLayouts/slideLayout6.xml"/><Relationship Id="rId4" Type="http://schemas.openxmlformats.org/officeDocument/2006/relationships/hyperlink" Target="mailto:anna.Sandberg.telleus@gu.se"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2C774F7-3019-5C45-A23F-88D15036DED6}"/>
              </a:ext>
            </a:extLst>
          </p:cNvPr>
          <p:cNvSpPr>
            <a:spLocks noGrp="1"/>
          </p:cNvSpPr>
          <p:nvPr>
            <p:ph type="title"/>
          </p:nvPr>
        </p:nvSpPr>
        <p:spPr>
          <a:xfrm>
            <a:off x="802971" y="1757865"/>
            <a:ext cx="9217721" cy="2323942"/>
          </a:xfrm>
        </p:spPr>
        <p:txBody>
          <a:bodyPr/>
          <a:lstStyle/>
          <a:p>
            <a:r>
              <a:rPr lang="sv-SE" dirty="0"/>
              <a:t>Tematräff digital examen</a:t>
            </a:r>
            <a:br>
              <a:rPr lang="sv-SE" dirty="0"/>
            </a:br>
            <a:r>
              <a:rPr lang="sv-SE" sz="3600" dirty="0"/>
              <a:t>- Leveranser</a:t>
            </a:r>
            <a:br>
              <a:rPr lang="sv-SE" sz="3600" dirty="0"/>
            </a:br>
            <a:r>
              <a:rPr lang="sv-SE" sz="3600" dirty="0"/>
              <a:t>- Rättelser och ändringar</a:t>
            </a:r>
          </a:p>
        </p:txBody>
      </p:sp>
      <p:sp>
        <p:nvSpPr>
          <p:cNvPr id="3" name="Platshållare för text 2">
            <a:extLst>
              <a:ext uri="{FF2B5EF4-FFF2-40B4-BE49-F238E27FC236}">
                <a16:creationId xmlns:a16="http://schemas.microsoft.com/office/drawing/2014/main" id="{AB56BA64-F3B5-D546-9024-60189949AD72}"/>
              </a:ext>
            </a:extLst>
          </p:cNvPr>
          <p:cNvSpPr>
            <a:spLocks noGrp="1"/>
          </p:cNvSpPr>
          <p:nvPr>
            <p:ph type="body" idx="1"/>
          </p:nvPr>
        </p:nvSpPr>
        <p:spPr/>
        <p:txBody>
          <a:bodyPr>
            <a:normAutofit/>
          </a:bodyPr>
          <a:lstStyle/>
          <a:p>
            <a:r>
              <a:rPr lang="sv-SE" sz="2000"/>
              <a:t>2023-10-19</a:t>
            </a:r>
          </a:p>
          <a:p>
            <a:r>
              <a:rPr lang="sv-SE" sz="2000"/>
              <a:t>Anna Lindgren</a:t>
            </a:r>
          </a:p>
          <a:p>
            <a:r>
              <a:rPr lang="sv-SE" sz="2000"/>
              <a:t>Anna Sandberg Telléus</a:t>
            </a:r>
          </a:p>
        </p:txBody>
      </p:sp>
    </p:spTree>
    <p:extLst>
      <p:ext uri="{BB962C8B-B14F-4D97-AF65-F5344CB8AC3E}">
        <p14:creationId xmlns:p14="http://schemas.microsoft.com/office/powerpoint/2010/main" val="922104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a:extLst>
              <a:ext uri="{FF2B5EF4-FFF2-40B4-BE49-F238E27FC236}">
                <a16:creationId xmlns:a16="http://schemas.microsoft.com/office/drawing/2014/main" id="{F2134153-8383-4403-85BF-D6C9F152D599}"/>
              </a:ext>
            </a:extLst>
          </p:cNvPr>
          <p:cNvSpPr>
            <a:spLocks noGrp="1"/>
          </p:cNvSpPr>
          <p:nvPr>
            <p:ph type="title" idx="4294967295"/>
          </p:nvPr>
        </p:nvSpPr>
        <p:spPr>
          <a:xfrm>
            <a:off x="2016943" y="2123387"/>
            <a:ext cx="8158113" cy="2611225"/>
          </a:xfrm>
          <a:solidFill>
            <a:schemeClr val="accent6">
              <a:lumMod val="60000"/>
              <a:lumOff val="40000"/>
            </a:schemeClr>
          </a:solidFill>
        </p:spPr>
        <p:txBody>
          <a:bodyPr vert="horz" lIns="91440" tIns="45720" rIns="91440" bIns="45720" rtlCol="0" anchor="t">
            <a:normAutofit/>
          </a:bodyPr>
          <a:lstStyle/>
          <a:p>
            <a:pPr algn="ctr"/>
            <a:br>
              <a:rPr lang="en-US" sz="6600">
                <a:latin typeface="Calibri Light"/>
                <a:cs typeface="Calibri Light"/>
              </a:rPr>
            </a:br>
            <a:r>
              <a:rPr lang="en-US" sz="6600" err="1">
                <a:latin typeface="Calibri Light"/>
                <a:cs typeface="Calibri Light"/>
              </a:rPr>
              <a:t>Frågor</a:t>
            </a:r>
            <a:r>
              <a:rPr lang="en-US" sz="6600">
                <a:latin typeface="Calibri Light"/>
                <a:cs typeface="Calibri Light"/>
              </a:rPr>
              <a:t>?</a:t>
            </a:r>
            <a:endParaRPr lang="en-US"/>
          </a:p>
        </p:txBody>
      </p:sp>
    </p:spTree>
    <p:extLst>
      <p:ext uri="{BB962C8B-B14F-4D97-AF65-F5344CB8AC3E}">
        <p14:creationId xmlns:p14="http://schemas.microsoft.com/office/powerpoint/2010/main" val="27905770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a:extLst>
              <a:ext uri="{FF2B5EF4-FFF2-40B4-BE49-F238E27FC236}">
                <a16:creationId xmlns:a16="http://schemas.microsoft.com/office/drawing/2014/main" id="{F2134153-8383-4403-85BF-D6C9F152D599}"/>
              </a:ext>
            </a:extLst>
          </p:cNvPr>
          <p:cNvSpPr>
            <a:spLocks noGrp="1"/>
          </p:cNvSpPr>
          <p:nvPr>
            <p:ph type="title" idx="4294967295"/>
          </p:nvPr>
        </p:nvSpPr>
        <p:spPr>
          <a:xfrm>
            <a:off x="838200" y="556949"/>
            <a:ext cx="10515600" cy="4929452"/>
          </a:xfrm>
          <a:solidFill>
            <a:schemeClr val="accent6">
              <a:lumMod val="60000"/>
              <a:lumOff val="40000"/>
            </a:schemeClr>
          </a:solidFill>
        </p:spPr>
        <p:txBody>
          <a:bodyPr vert="horz" lIns="91440" tIns="45720" rIns="91440" bIns="45720" rtlCol="0" anchor="t">
            <a:normAutofit/>
          </a:bodyPr>
          <a:lstStyle/>
          <a:p>
            <a:pPr algn="ctr"/>
            <a:br>
              <a:rPr lang="en-US" sz="6600">
                <a:latin typeface="Calibri Light"/>
                <a:cs typeface="Calibri Light"/>
              </a:rPr>
            </a:br>
            <a:br>
              <a:rPr lang="en-US" sz="6600">
                <a:latin typeface="Calibri Light"/>
                <a:cs typeface="Calibri Light"/>
              </a:rPr>
            </a:br>
            <a:r>
              <a:rPr lang="en-US" sz="6600" err="1">
                <a:latin typeface="Calibri Light"/>
                <a:cs typeface="Calibri Light"/>
              </a:rPr>
              <a:t>Rättelser</a:t>
            </a:r>
            <a:r>
              <a:rPr lang="en-US" sz="6600">
                <a:latin typeface="Calibri Light"/>
                <a:cs typeface="Calibri Light"/>
              </a:rPr>
              <a:t>/</a:t>
            </a:r>
            <a:r>
              <a:rPr lang="en-US" sz="6600" err="1">
                <a:latin typeface="Calibri Light"/>
                <a:cs typeface="Calibri Light"/>
              </a:rPr>
              <a:t>ändringar</a:t>
            </a:r>
            <a:endParaRPr lang="en-US"/>
          </a:p>
        </p:txBody>
      </p:sp>
    </p:spTree>
    <p:extLst>
      <p:ext uri="{BB962C8B-B14F-4D97-AF65-F5344CB8AC3E}">
        <p14:creationId xmlns:p14="http://schemas.microsoft.com/office/powerpoint/2010/main" val="14632760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95B90B5-92DE-BC5C-8823-1630E672F08C}"/>
              </a:ext>
            </a:extLst>
          </p:cNvPr>
          <p:cNvSpPr>
            <a:spLocks noGrp="1"/>
          </p:cNvSpPr>
          <p:nvPr>
            <p:ph type="title"/>
          </p:nvPr>
        </p:nvSpPr>
        <p:spPr/>
        <p:txBody>
          <a:bodyPr/>
          <a:lstStyle/>
          <a:p>
            <a:r>
              <a:rPr lang="sv-SE" sz="4600">
                <a:latin typeface="Calibri Light" panose="020F0302020204030204" pitchFamily="34" charset="0"/>
                <a:cs typeface="Calibri Light" panose="020F0302020204030204" pitchFamily="34" charset="0"/>
              </a:rPr>
              <a:t>Rättelser/ändringar – en viktig del av digital examen</a:t>
            </a:r>
          </a:p>
        </p:txBody>
      </p:sp>
      <p:sp>
        <p:nvSpPr>
          <p:cNvPr id="4" name="Rectangle: Rounded Corners 3">
            <a:extLst>
              <a:ext uri="{FF2B5EF4-FFF2-40B4-BE49-F238E27FC236}">
                <a16:creationId xmlns:a16="http://schemas.microsoft.com/office/drawing/2014/main" id="{6DBCF25A-6EF6-53DB-EAA1-8D3F571A5A2A}"/>
              </a:ext>
            </a:extLst>
          </p:cNvPr>
          <p:cNvSpPr/>
          <p:nvPr/>
        </p:nvSpPr>
        <p:spPr>
          <a:xfrm>
            <a:off x="4010176" y="1165995"/>
            <a:ext cx="4171647" cy="921388"/>
          </a:xfrm>
          <a:prstGeom prst="roundRect">
            <a:avLst/>
          </a:prstGeom>
          <a:solidFill>
            <a:schemeClr val="accent6">
              <a:lumMod val="20000"/>
              <a:lumOff val="80000"/>
            </a:schemeClr>
          </a:solidFill>
          <a:ln>
            <a:solidFill>
              <a:srgbClr val="83BA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a:solidFill>
                  <a:schemeClr val="tx1"/>
                </a:solidFill>
              </a:rPr>
              <a:t>Sparandet av beslutet i sin helhet säkerställer att inga okontrollerade förändringar sker</a:t>
            </a:r>
          </a:p>
        </p:txBody>
      </p:sp>
      <p:pic>
        <p:nvPicPr>
          <p:cNvPr id="5" name="Picture 4" descr="A key chain on a keyboard&#10;&#10;Description automatically generated with medium confidence">
            <a:extLst>
              <a:ext uri="{FF2B5EF4-FFF2-40B4-BE49-F238E27FC236}">
                <a16:creationId xmlns:a16="http://schemas.microsoft.com/office/drawing/2014/main" id="{23EC5FD2-9A29-190F-4CF5-5EB8438EA8B3}"/>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7857090" y="1401105"/>
            <a:ext cx="1060380" cy="795285"/>
          </a:xfrm>
          <a:prstGeom prst="rect">
            <a:avLst/>
          </a:prstGeom>
          <a:ln>
            <a:noFill/>
          </a:ln>
          <a:effectLst>
            <a:outerShdw blurRad="190500" algn="tl" rotWithShape="0">
              <a:srgbClr val="000000">
                <a:alpha val="70000"/>
              </a:srgbClr>
            </a:outerShdw>
          </a:effectLst>
        </p:spPr>
      </p:pic>
      <p:sp>
        <p:nvSpPr>
          <p:cNvPr id="10" name="Rectangle: Rounded Corners 9">
            <a:extLst>
              <a:ext uri="{FF2B5EF4-FFF2-40B4-BE49-F238E27FC236}">
                <a16:creationId xmlns:a16="http://schemas.microsoft.com/office/drawing/2014/main" id="{41B06C30-D8A0-DA50-B7EC-57CF4FDA0A6D}"/>
              </a:ext>
            </a:extLst>
          </p:cNvPr>
          <p:cNvSpPr/>
          <p:nvPr/>
        </p:nvSpPr>
        <p:spPr>
          <a:xfrm>
            <a:off x="3733498" y="3786898"/>
            <a:ext cx="5059960" cy="1247236"/>
          </a:xfrm>
          <a:prstGeom prst="roundRect">
            <a:avLst/>
          </a:prstGeom>
          <a:solidFill>
            <a:schemeClr val="accent6">
              <a:lumMod val="20000"/>
              <a:lumOff val="80000"/>
            </a:schemeClr>
          </a:solidFill>
          <a:ln>
            <a:solidFill>
              <a:srgbClr val="83BA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a:solidFill>
                  <a:schemeClr val="tx1"/>
                </a:solidFill>
              </a:rPr>
              <a:t>Rättelser/ändringar måste därför göras direkt i det sparade beslutet</a:t>
            </a:r>
          </a:p>
        </p:txBody>
      </p:sp>
      <p:sp>
        <p:nvSpPr>
          <p:cNvPr id="12" name="Rectangle: Rounded Corners 11">
            <a:extLst>
              <a:ext uri="{FF2B5EF4-FFF2-40B4-BE49-F238E27FC236}">
                <a16:creationId xmlns:a16="http://schemas.microsoft.com/office/drawing/2014/main" id="{325E9176-22EC-1BDE-6408-D869D4E203F3}"/>
              </a:ext>
            </a:extLst>
          </p:cNvPr>
          <p:cNvSpPr/>
          <p:nvPr/>
        </p:nvSpPr>
        <p:spPr>
          <a:xfrm>
            <a:off x="3475922" y="2321645"/>
            <a:ext cx="5575112" cy="1247236"/>
          </a:xfrm>
          <a:prstGeom prst="roundRect">
            <a:avLst/>
          </a:prstGeom>
          <a:solidFill>
            <a:schemeClr val="accent6">
              <a:lumMod val="20000"/>
              <a:lumOff val="80000"/>
            </a:schemeClr>
          </a:solidFill>
          <a:ln>
            <a:solidFill>
              <a:srgbClr val="83BA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a:solidFill>
                  <a:schemeClr val="tx1"/>
                </a:solidFill>
              </a:rPr>
              <a:t>Nya dokument som hämtas av studenten baseras alltid på det aktuella beslutet som är sparat i Ladok </a:t>
            </a:r>
          </a:p>
        </p:txBody>
      </p:sp>
      <p:sp>
        <p:nvSpPr>
          <p:cNvPr id="2" name="Rectangle: Rounded Corners 1">
            <a:extLst>
              <a:ext uri="{FF2B5EF4-FFF2-40B4-BE49-F238E27FC236}">
                <a16:creationId xmlns:a16="http://schemas.microsoft.com/office/drawing/2014/main" id="{257AAE66-5D14-52C7-3156-3942283727AE}"/>
              </a:ext>
            </a:extLst>
          </p:cNvPr>
          <p:cNvSpPr/>
          <p:nvPr/>
        </p:nvSpPr>
        <p:spPr>
          <a:xfrm>
            <a:off x="2688688" y="5252148"/>
            <a:ext cx="3292447" cy="1174297"/>
          </a:xfrm>
          <a:prstGeom prst="roundRect">
            <a:avLst/>
          </a:prstGeom>
          <a:solidFill>
            <a:schemeClr val="accent6">
              <a:lumMod val="20000"/>
              <a:lumOff val="80000"/>
            </a:schemeClr>
          </a:solidFill>
          <a:ln>
            <a:solidFill>
              <a:srgbClr val="83BA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a:solidFill>
                  <a:schemeClr val="tx1"/>
                </a:solidFill>
              </a:rPr>
              <a:t>Ny funktionalitet för rättelser/ändringar säkerställer flödet för digital examen i stort</a:t>
            </a:r>
          </a:p>
        </p:txBody>
      </p:sp>
      <p:sp>
        <p:nvSpPr>
          <p:cNvPr id="6" name="Rectangle: Rounded Corners 5">
            <a:extLst>
              <a:ext uri="{FF2B5EF4-FFF2-40B4-BE49-F238E27FC236}">
                <a16:creationId xmlns:a16="http://schemas.microsoft.com/office/drawing/2014/main" id="{CEB92DA0-C387-6808-AB91-5EBF26D952CF}"/>
              </a:ext>
            </a:extLst>
          </p:cNvPr>
          <p:cNvSpPr/>
          <p:nvPr/>
        </p:nvSpPr>
        <p:spPr>
          <a:xfrm>
            <a:off x="6210866" y="5252149"/>
            <a:ext cx="3292447" cy="1174297"/>
          </a:xfrm>
          <a:prstGeom prst="roundRect">
            <a:avLst/>
          </a:prstGeom>
          <a:solidFill>
            <a:schemeClr val="accent6">
              <a:lumMod val="20000"/>
              <a:lumOff val="80000"/>
            </a:schemeClr>
          </a:solidFill>
          <a:ln>
            <a:solidFill>
              <a:srgbClr val="83BA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a:solidFill>
                  <a:schemeClr val="tx1"/>
                </a:solidFill>
              </a:rPr>
              <a:t>Rättelser/ändringar sker på ett kontrollerat och spårbart sätt</a:t>
            </a:r>
          </a:p>
        </p:txBody>
      </p:sp>
    </p:spTree>
    <p:extLst>
      <p:ext uri="{BB962C8B-B14F-4D97-AF65-F5344CB8AC3E}">
        <p14:creationId xmlns:p14="http://schemas.microsoft.com/office/powerpoint/2010/main" val="1723758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0" grpId="0" animBg="1"/>
      <p:bldP spid="12" grpId="0" animBg="1"/>
      <p:bldP spid="2"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A7A5176-EE50-42A3-B64F-0AF2488BC880}"/>
              </a:ext>
            </a:extLst>
          </p:cNvPr>
          <p:cNvSpPr>
            <a:spLocks noGrp="1"/>
          </p:cNvSpPr>
          <p:nvPr>
            <p:ph type="title"/>
          </p:nvPr>
        </p:nvSpPr>
        <p:spPr>
          <a:xfrm>
            <a:off x="838201" y="498312"/>
            <a:ext cx="10515599" cy="727633"/>
          </a:xfrm>
        </p:spPr>
        <p:txBody>
          <a:bodyPr/>
          <a:lstStyle/>
          <a:p>
            <a:r>
              <a:rPr lang="sv-SE" sz="4600">
                <a:latin typeface="+mj-lt"/>
              </a:rPr>
              <a:t>Rättelser och ändringar av beslut om examen - utgångspunkt</a:t>
            </a:r>
          </a:p>
        </p:txBody>
      </p:sp>
      <p:sp>
        <p:nvSpPr>
          <p:cNvPr id="8" name="Rectangle: Rounded Corners 7">
            <a:extLst>
              <a:ext uri="{FF2B5EF4-FFF2-40B4-BE49-F238E27FC236}">
                <a16:creationId xmlns:a16="http://schemas.microsoft.com/office/drawing/2014/main" id="{C0908A1F-92A6-7C62-5E3F-69AFEB5CB742}"/>
              </a:ext>
            </a:extLst>
          </p:cNvPr>
          <p:cNvSpPr/>
          <p:nvPr/>
        </p:nvSpPr>
        <p:spPr>
          <a:xfrm>
            <a:off x="3404171" y="5264499"/>
            <a:ext cx="5383658" cy="1174297"/>
          </a:xfrm>
          <a:prstGeom prst="roundRect">
            <a:avLst/>
          </a:prstGeom>
          <a:solidFill>
            <a:schemeClr val="bg1"/>
          </a:solidFill>
          <a:ln w="28575">
            <a:solidFill>
              <a:srgbClr val="83BA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a:solidFill>
                  <a:schemeClr val="tx1"/>
                </a:solidFill>
              </a:rPr>
              <a:t>Lärosätet står för bedömningen om en viss uppgift över huvud taget kan rättas/ändras och om det i så fall rör sig om rättelse eller ändring</a:t>
            </a:r>
          </a:p>
        </p:txBody>
      </p:sp>
      <p:sp>
        <p:nvSpPr>
          <p:cNvPr id="9" name="Rectangle: Rounded Corners 8">
            <a:extLst>
              <a:ext uri="{FF2B5EF4-FFF2-40B4-BE49-F238E27FC236}">
                <a16:creationId xmlns:a16="http://schemas.microsoft.com/office/drawing/2014/main" id="{E204C92C-5197-F4C2-F137-5EAEB4992BDA}"/>
              </a:ext>
            </a:extLst>
          </p:cNvPr>
          <p:cNvSpPr/>
          <p:nvPr/>
        </p:nvSpPr>
        <p:spPr>
          <a:xfrm>
            <a:off x="653266" y="1593501"/>
            <a:ext cx="10515596" cy="1519569"/>
          </a:xfrm>
          <a:prstGeom prst="roundRect">
            <a:avLst/>
          </a:prstGeom>
          <a:solidFill>
            <a:schemeClr val="bg1"/>
          </a:solidFill>
          <a:ln w="28575">
            <a:solidFill>
              <a:srgbClr val="83BA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sv-SE" sz="2000">
                <a:solidFill>
                  <a:schemeClr val="tx1"/>
                </a:solidFill>
                <a:cs typeface="Calibri Light" panose="020F0302020204030204" pitchFamily="34" charset="0"/>
              </a:rPr>
              <a:t>Rättelser enligt 36</a:t>
            </a:r>
            <a:r>
              <a:rPr lang="sv-SE" sz="2000">
                <a:solidFill>
                  <a:prstClr val="black"/>
                </a:solidFill>
              </a:rPr>
              <a:t> § FL</a:t>
            </a:r>
            <a:br>
              <a:rPr lang="sv-SE" sz="2000">
                <a:solidFill>
                  <a:schemeClr val="tx1"/>
                </a:solidFill>
                <a:cs typeface="Calibri Light" panose="020F0302020204030204" pitchFamily="34" charset="0"/>
              </a:rPr>
            </a:br>
            <a:r>
              <a:rPr lang="sv-SE" i="1">
                <a:solidFill>
                  <a:schemeClr val="tx1"/>
                </a:solidFill>
                <a:cs typeface="Calibri Light" panose="020F0302020204030204" pitchFamily="34" charset="0"/>
              </a:rPr>
              <a:t>en uppenbar felaktighet till följd av myndighetens eller någon annans skrivfel, räknefel eller något annat liknande förbiseende</a:t>
            </a:r>
          </a:p>
          <a:p>
            <a:pPr marL="800100" lvl="1" indent="-342900">
              <a:buFont typeface="Arial" panose="020B0604020202020204" pitchFamily="34" charset="0"/>
              <a:buChar char="•"/>
            </a:pPr>
            <a:r>
              <a:rPr lang="sv-SE">
                <a:solidFill>
                  <a:schemeClr val="tx1"/>
                </a:solidFill>
                <a:cs typeface="Calibri Light" panose="020F0302020204030204" pitchFamily="34" charset="0"/>
              </a:rPr>
              <a:t>Befintligt beslut rättas och ursprungligt utfärdandedatum kvarstår</a:t>
            </a:r>
          </a:p>
        </p:txBody>
      </p:sp>
      <p:sp>
        <p:nvSpPr>
          <p:cNvPr id="14" name="Rectangle: Rounded Corners 13">
            <a:extLst>
              <a:ext uri="{FF2B5EF4-FFF2-40B4-BE49-F238E27FC236}">
                <a16:creationId xmlns:a16="http://schemas.microsoft.com/office/drawing/2014/main" id="{DB8CAD81-EF04-5423-A5E9-627C13901885}"/>
              </a:ext>
            </a:extLst>
          </p:cNvPr>
          <p:cNvSpPr/>
          <p:nvPr/>
        </p:nvSpPr>
        <p:spPr>
          <a:xfrm>
            <a:off x="653266" y="3244212"/>
            <a:ext cx="10515596" cy="1892332"/>
          </a:xfrm>
          <a:prstGeom prst="roundRect">
            <a:avLst/>
          </a:prstGeom>
          <a:solidFill>
            <a:schemeClr val="bg1"/>
          </a:solidFill>
          <a:ln w="28575">
            <a:solidFill>
              <a:srgbClr val="83BA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buFont typeface="Arial" panose="020B0604020202020204" pitchFamily="34" charset="0"/>
              <a:buChar char="•"/>
            </a:pPr>
            <a:endParaRPr lang="sv-SE" sz="2000" dirty="0">
              <a:solidFill>
                <a:prstClr val="black"/>
              </a:solidFill>
            </a:endParaRPr>
          </a:p>
          <a:p>
            <a:pPr marL="342900" lvl="0" indent="-342900">
              <a:buFont typeface="Arial" panose="020B0604020202020204" pitchFamily="34" charset="0"/>
              <a:buChar char="•"/>
            </a:pPr>
            <a:r>
              <a:rPr lang="sv-SE" sz="2000" dirty="0">
                <a:solidFill>
                  <a:prstClr val="black"/>
                </a:solidFill>
              </a:rPr>
              <a:t>Ändringar enligt 37-38 §§ FL</a:t>
            </a:r>
            <a:br>
              <a:rPr lang="sv-SE" sz="2000" dirty="0">
                <a:solidFill>
                  <a:prstClr val="black"/>
                </a:solidFill>
              </a:rPr>
            </a:br>
            <a:r>
              <a:rPr lang="sv-SE" i="1" dirty="0">
                <a:solidFill>
                  <a:prstClr val="black"/>
                </a:solidFill>
              </a:rPr>
              <a:t>det har tillkommit nya omständigheter eller av någon annan anledning</a:t>
            </a:r>
            <a:endParaRPr lang="sv-SE" sz="2000" i="1" dirty="0">
              <a:solidFill>
                <a:prstClr val="black"/>
              </a:solidFill>
            </a:endParaRPr>
          </a:p>
          <a:p>
            <a:pPr marL="800100" lvl="1" indent="-342900">
              <a:buFont typeface="Arial" panose="020B0604020202020204" pitchFamily="34" charset="0"/>
              <a:buChar char="•"/>
            </a:pPr>
            <a:r>
              <a:rPr lang="sv-SE" dirty="0">
                <a:solidFill>
                  <a:prstClr val="black"/>
                </a:solidFill>
              </a:rPr>
              <a:t>Ändring genom omprövning</a:t>
            </a:r>
          </a:p>
          <a:p>
            <a:pPr marL="800100" lvl="1" indent="-342900">
              <a:buFont typeface="Arial" panose="020B0604020202020204" pitchFamily="34" charset="0"/>
              <a:buChar char="•"/>
            </a:pPr>
            <a:r>
              <a:rPr lang="sv-SE" dirty="0">
                <a:solidFill>
                  <a:prstClr val="black"/>
                </a:solidFill>
              </a:rPr>
              <a:t>Beslut om ändring fattas (och därmed nytt utfärdande av bevis) – ändringsdatumet blir nytt utfärdandedatum</a:t>
            </a:r>
          </a:p>
          <a:p>
            <a:pPr marL="800100" lvl="1" indent="-342900">
              <a:buFont typeface="Arial" panose="020B0604020202020204" pitchFamily="34" charset="0"/>
              <a:buChar char="•"/>
            </a:pPr>
            <a:r>
              <a:rPr lang="sv-SE" dirty="0">
                <a:solidFill>
                  <a:prstClr val="black"/>
                </a:solidFill>
              </a:rPr>
              <a:t>Hänvisning till datum för ursprungligt beslut</a:t>
            </a:r>
          </a:p>
          <a:p>
            <a:endParaRPr lang="sv-SE" dirty="0">
              <a:solidFill>
                <a:schemeClr val="tx1"/>
              </a:solidFill>
            </a:endParaRPr>
          </a:p>
        </p:txBody>
      </p:sp>
    </p:spTree>
    <p:extLst>
      <p:ext uri="{BB962C8B-B14F-4D97-AF65-F5344CB8AC3E}">
        <p14:creationId xmlns:p14="http://schemas.microsoft.com/office/powerpoint/2010/main" val="1697655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2">
            <a:extLst>
              <a:ext uri="{FF2B5EF4-FFF2-40B4-BE49-F238E27FC236}">
                <a16:creationId xmlns:a16="http://schemas.microsoft.com/office/drawing/2014/main" id="{E2F3F152-1E83-4C80-835B-0A8FECAEF1CE}"/>
              </a:ext>
            </a:extLst>
          </p:cNvPr>
          <p:cNvSpPr>
            <a:spLocks noGrp="1"/>
          </p:cNvSpPr>
          <p:nvPr>
            <p:ph type="title"/>
          </p:nvPr>
        </p:nvSpPr>
        <p:spPr/>
        <p:txBody>
          <a:bodyPr vert="horz" lIns="91440" tIns="45720" rIns="91440" bIns="45720" rtlCol="0" anchor="b">
            <a:noAutofit/>
          </a:bodyPr>
          <a:lstStyle/>
          <a:p>
            <a:r>
              <a:rPr lang="en-US" sz="4400" kern="1200" dirty="0" err="1">
                <a:solidFill>
                  <a:schemeClr val="tx1"/>
                </a:solidFill>
                <a:latin typeface="+mj-lt"/>
                <a:ea typeface="+mj-ea"/>
                <a:cs typeface="+mj-cs"/>
              </a:rPr>
              <a:t>Rättelser</a:t>
            </a:r>
            <a:r>
              <a:rPr lang="en-US" sz="4400" kern="1200" dirty="0">
                <a:solidFill>
                  <a:schemeClr val="tx1"/>
                </a:solidFill>
                <a:latin typeface="+mj-lt"/>
                <a:ea typeface="+mj-ea"/>
                <a:cs typeface="+mj-cs"/>
              </a:rPr>
              <a:t> och </a:t>
            </a:r>
            <a:r>
              <a:rPr lang="en-US" sz="4400" kern="1200" dirty="0" err="1">
                <a:solidFill>
                  <a:schemeClr val="tx1"/>
                </a:solidFill>
                <a:latin typeface="+mj-lt"/>
                <a:ea typeface="+mj-ea"/>
                <a:cs typeface="+mj-cs"/>
              </a:rPr>
              <a:t>ändringar</a:t>
            </a:r>
            <a:r>
              <a:rPr lang="en-US" sz="4400" kern="1200" dirty="0">
                <a:solidFill>
                  <a:schemeClr val="tx1"/>
                </a:solidFill>
                <a:latin typeface="+mj-lt"/>
                <a:ea typeface="+mj-ea"/>
                <a:cs typeface="+mj-cs"/>
              </a:rPr>
              <a:t> av </a:t>
            </a:r>
            <a:r>
              <a:rPr lang="en-US" sz="4400" kern="1200" dirty="0" err="1">
                <a:solidFill>
                  <a:schemeClr val="tx1"/>
                </a:solidFill>
                <a:latin typeface="+mj-lt"/>
                <a:ea typeface="+mj-ea"/>
                <a:cs typeface="+mj-cs"/>
              </a:rPr>
              <a:t>beslut</a:t>
            </a:r>
            <a:r>
              <a:rPr lang="en-US" sz="4400" kern="1200" dirty="0">
                <a:solidFill>
                  <a:schemeClr val="tx1"/>
                </a:solidFill>
                <a:latin typeface="+mj-lt"/>
                <a:ea typeface="+mj-ea"/>
                <a:cs typeface="+mj-cs"/>
              </a:rPr>
              <a:t> om examen</a:t>
            </a:r>
            <a:br>
              <a:rPr lang="en-US" sz="4400" kern="1200" dirty="0">
                <a:solidFill>
                  <a:schemeClr val="tx1"/>
                </a:solidFill>
                <a:latin typeface="+mj-lt"/>
                <a:ea typeface="+mj-ea"/>
                <a:cs typeface="+mj-cs"/>
              </a:rPr>
            </a:br>
            <a:r>
              <a:rPr lang="en-US" sz="4400" kern="1200" dirty="0">
                <a:solidFill>
                  <a:schemeClr val="tx1"/>
                </a:solidFill>
                <a:latin typeface="+mj-lt"/>
                <a:ea typeface="+mj-ea"/>
                <a:cs typeface="+mj-cs"/>
              </a:rPr>
              <a:t>- </a:t>
            </a:r>
            <a:r>
              <a:rPr lang="en-US" sz="4400" kern="1200" dirty="0" err="1">
                <a:solidFill>
                  <a:schemeClr val="tx1"/>
                </a:solidFill>
                <a:latin typeface="+mj-lt"/>
                <a:ea typeface="+mj-ea"/>
                <a:cs typeface="+mj-cs"/>
              </a:rPr>
              <a:t>övergripande</a:t>
            </a:r>
            <a:r>
              <a:rPr lang="en-US" sz="4400" kern="1200" dirty="0">
                <a:solidFill>
                  <a:schemeClr val="tx1"/>
                </a:solidFill>
                <a:latin typeface="+mj-lt"/>
                <a:ea typeface="+mj-ea"/>
                <a:cs typeface="+mj-cs"/>
              </a:rPr>
              <a:t> process</a:t>
            </a:r>
          </a:p>
        </p:txBody>
      </p:sp>
      <p:pic>
        <p:nvPicPr>
          <p:cNvPr id="10" name="Bildobjekt 9">
            <a:extLst>
              <a:ext uri="{FF2B5EF4-FFF2-40B4-BE49-F238E27FC236}">
                <a16:creationId xmlns:a16="http://schemas.microsoft.com/office/drawing/2014/main" id="{DA6682A0-0021-E43E-A9E3-53DF493FB557}"/>
              </a:ext>
            </a:extLst>
          </p:cNvPr>
          <p:cNvPicPr>
            <a:picLocks noChangeAspect="1"/>
          </p:cNvPicPr>
          <p:nvPr/>
        </p:nvPicPr>
        <p:blipFill>
          <a:blip r:embed="rId3"/>
          <a:stretch>
            <a:fillRect/>
          </a:stretch>
        </p:blipFill>
        <p:spPr>
          <a:xfrm>
            <a:off x="333186" y="1923854"/>
            <a:ext cx="11374905" cy="3460047"/>
          </a:xfrm>
          <a:prstGeom prst="rect">
            <a:avLst/>
          </a:prstGeom>
        </p:spPr>
      </p:pic>
    </p:spTree>
    <p:extLst>
      <p:ext uri="{BB962C8B-B14F-4D97-AF65-F5344CB8AC3E}">
        <p14:creationId xmlns:p14="http://schemas.microsoft.com/office/powerpoint/2010/main" val="23329221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a:extLst>
              <a:ext uri="{FF2B5EF4-FFF2-40B4-BE49-F238E27FC236}">
                <a16:creationId xmlns:a16="http://schemas.microsoft.com/office/drawing/2014/main" id="{F2134153-8383-4403-85BF-D6C9F152D599}"/>
              </a:ext>
            </a:extLst>
          </p:cNvPr>
          <p:cNvSpPr>
            <a:spLocks noGrp="1"/>
          </p:cNvSpPr>
          <p:nvPr>
            <p:ph type="title" idx="4294967295"/>
          </p:nvPr>
        </p:nvSpPr>
        <p:spPr>
          <a:xfrm>
            <a:off x="2016943" y="2123387"/>
            <a:ext cx="8158113" cy="2611225"/>
          </a:xfrm>
          <a:solidFill>
            <a:schemeClr val="accent6">
              <a:lumMod val="60000"/>
              <a:lumOff val="40000"/>
            </a:schemeClr>
          </a:solidFill>
        </p:spPr>
        <p:txBody>
          <a:bodyPr vert="horz" lIns="91440" tIns="45720" rIns="91440" bIns="45720" rtlCol="0" anchor="t">
            <a:normAutofit/>
          </a:bodyPr>
          <a:lstStyle/>
          <a:p>
            <a:pPr algn="ctr"/>
            <a:br>
              <a:rPr lang="en-US" sz="6600">
                <a:latin typeface="Calibri Light"/>
                <a:cs typeface="Calibri Light"/>
              </a:rPr>
            </a:br>
            <a:r>
              <a:rPr lang="en-US" sz="6600">
                <a:latin typeface="Calibri Light"/>
                <a:cs typeface="Calibri Light"/>
              </a:rPr>
              <a:t>Demo</a:t>
            </a:r>
            <a:endParaRPr lang="en-US"/>
          </a:p>
        </p:txBody>
      </p:sp>
    </p:spTree>
    <p:extLst>
      <p:ext uri="{BB962C8B-B14F-4D97-AF65-F5344CB8AC3E}">
        <p14:creationId xmlns:p14="http://schemas.microsoft.com/office/powerpoint/2010/main" val="32928661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7FC9F92-8278-A665-F0F3-488D78C64DAF}"/>
              </a:ext>
            </a:extLst>
          </p:cNvPr>
          <p:cNvSpPr>
            <a:spLocks noGrp="1"/>
          </p:cNvSpPr>
          <p:nvPr>
            <p:ph type="title"/>
          </p:nvPr>
        </p:nvSpPr>
        <p:spPr>
          <a:xfrm>
            <a:off x="838200" y="241011"/>
            <a:ext cx="10515600" cy="544425"/>
          </a:xfrm>
        </p:spPr>
        <p:txBody>
          <a:bodyPr/>
          <a:lstStyle/>
          <a:p>
            <a:r>
              <a:rPr lang="sv-SE" sz="2800" dirty="0"/>
              <a:t>Rättelser/ändringar innan/efter övergång till nytt flöde</a:t>
            </a:r>
          </a:p>
        </p:txBody>
      </p:sp>
      <p:sp>
        <p:nvSpPr>
          <p:cNvPr id="3" name="Rectangle: Rounded Corners 3">
            <a:extLst>
              <a:ext uri="{FF2B5EF4-FFF2-40B4-BE49-F238E27FC236}">
                <a16:creationId xmlns:a16="http://schemas.microsoft.com/office/drawing/2014/main" id="{D9D59C19-6980-100A-6C28-8A7DF51F26F3}"/>
              </a:ext>
            </a:extLst>
          </p:cNvPr>
          <p:cNvSpPr/>
          <p:nvPr/>
        </p:nvSpPr>
        <p:spPr>
          <a:xfrm>
            <a:off x="8046952" y="2120422"/>
            <a:ext cx="3883961" cy="2175067"/>
          </a:xfrm>
          <a:prstGeom prst="roundRect">
            <a:avLst/>
          </a:prstGeom>
          <a:solidFill>
            <a:schemeClr val="accent6">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sv-SE" sz="1600" dirty="0"/>
          </a:p>
          <a:p>
            <a:pPr marL="342900" indent="-342900">
              <a:buFont typeface="Arial" panose="020B0604020202020204" pitchFamily="34" charset="0"/>
              <a:buChar char="•"/>
            </a:pPr>
            <a:endParaRPr lang="sv-SE" sz="1400" dirty="0"/>
          </a:p>
          <a:p>
            <a:pPr marL="342900" indent="-342900">
              <a:buFont typeface="Arial" panose="020B0604020202020204" pitchFamily="34" charset="0"/>
              <a:buChar char="•"/>
            </a:pPr>
            <a:endParaRPr lang="sv-SE" sz="1400" dirty="0"/>
          </a:p>
          <a:p>
            <a:pPr marL="342900" indent="-342900">
              <a:buFont typeface="Arial" panose="020B0604020202020204" pitchFamily="34" charset="0"/>
              <a:buChar char="•"/>
            </a:pPr>
            <a:r>
              <a:rPr lang="sv-SE" sz="1400" dirty="0"/>
              <a:t>Rättelser hanteras med ny funktionalitet</a:t>
            </a:r>
          </a:p>
          <a:p>
            <a:pPr marL="800100" lvl="1" indent="-342900">
              <a:buFont typeface="Arial" panose="020B0604020202020204" pitchFamily="34" charset="0"/>
              <a:buChar char="•"/>
            </a:pPr>
            <a:r>
              <a:rPr lang="sv-SE" sz="1100" dirty="0"/>
              <a:t>Görs alltid via ny ärendetyp för rättelse/ändring</a:t>
            </a:r>
          </a:p>
          <a:p>
            <a:pPr marL="342900" indent="-342900">
              <a:buFont typeface="Arial" panose="020B0604020202020204" pitchFamily="34" charset="0"/>
              <a:buChar char="•"/>
            </a:pPr>
            <a:r>
              <a:rPr lang="sv-SE" sz="1400" dirty="0"/>
              <a:t>Student aviseras om rättat bevis och hämtar det i Ladok för studenter</a:t>
            </a:r>
            <a:endParaRPr lang="sv-SE" sz="1600" dirty="0"/>
          </a:p>
          <a:p>
            <a:pPr marL="800100" lvl="1" indent="-342900">
              <a:buFont typeface="Arial" panose="020B0604020202020204" pitchFamily="34" charset="0"/>
              <a:buChar char="•"/>
            </a:pPr>
            <a:endParaRPr lang="sv-SE" sz="1600" dirty="0"/>
          </a:p>
          <a:p>
            <a:pPr marL="800100" lvl="1" indent="-342900">
              <a:buFont typeface="Arial" panose="020B0604020202020204" pitchFamily="34" charset="0"/>
              <a:buChar char="•"/>
            </a:pPr>
            <a:endParaRPr lang="sv-SE" sz="1600" dirty="0"/>
          </a:p>
          <a:p>
            <a:pPr marL="800100" lvl="1" indent="-342900">
              <a:buFont typeface="Arial" panose="020B0604020202020204" pitchFamily="34" charset="0"/>
              <a:buChar char="•"/>
            </a:pPr>
            <a:endParaRPr lang="sv-SE" sz="1600" dirty="0"/>
          </a:p>
          <a:p>
            <a:pPr marL="800100" lvl="1" indent="-342900">
              <a:buFont typeface="Arial" panose="020B0604020202020204" pitchFamily="34" charset="0"/>
              <a:buChar char="•"/>
            </a:pPr>
            <a:endParaRPr lang="sv-SE" sz="1600" dirty="0"/>
          </a:p>
          <a:p>
            <a:pPr algn="ctr"/>
            <a:endParaRPr lang="sv-SE" sz="1400" dirty="0"/>
          </a:p>
        </p:txBody>
      </p:sp>
      <p:sp>
        <p:nvSpPr>
          <p:cNvPr id="4" name="Rectangle: Rounded Corners 3">
            <a:extLst>
              <a:ext uri="{FF2B5EF4-FFF2-40B4-BE49-F238E27FC236}">
                <a16:creationId xmlns:a16="http://schemas.microsoft.com/office/drawing/2014/main" id="{F8DE21FD-5054-B431-C787-5D331F8A8109}"/>
              </a:ext>
            </a:extLst>
          </p:cNvPr>
          <p:cNvSpPr/>
          <p:nvPr/>
        </p:nvSpPr>
        <p:spPr>
          <a:xfrm>
            <a:off x="191552" y="2120422"/>
            <a:ext cx="3856105" cy="2175067"/>
          </a:xfrm>
          <a:prstGeom prst="roundRect">
            <a:avLst/>
          </a:prstGeom>
          <a:solidFill>
            <a:schemeClr val="accent6">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noAutofit/>
          </a:bodyPr>
          <a:lstStyle/>
          <a:p>
            <a:pPr marL="342900" indent="-342900">
              <a:buFont typeface="Arial" panose="020B0604020202020204" pitchFamily="34" charset="0"/>
              <a:buChar char="•"/>
            </a:pPr>
            <a:r>
              <a:rPr lang="sv-SE" sz="1400" dirty="0"/>
              <a:t>Rättelser hanteras med ny funktionalitet</a:t>
            </a:r>
          </a:p>
          <a:p>
            <a:pPr marL="800100" lvl="1" indent="-342900">
              <a:buFont typeface="Arial" panose="020B0604020202020204" pitchFamily="34" charset="0"/>
              <a:buChar char="•"/>
            </a:pPr>
            <a:r>
              <a:rPr lang="sv-SE" sz="1100" dirty="0"/>
              <a:t>Olika hantering beroende på när det ursprungliga beviset utfärdades, se kommande sida</a:t>
            </a:r>
          </a:p>
          <a:p>
            <a:pPr marL="342900" indent="-342900">
              <a:buFont typeface="Arial" panose="020B0604020202020204" pitchFamily="34" charset="0"/>
              <a:buChar char="•"/>
            </a:pPr>
            <a:r>
              <a:rPr lang="sv-SE" sz="1400" dirty="0"/>
              <a:t>Det rättade beviset distribueras manuellt</a:t>
            </a:r>
          </a:p>
          <a:p>
            <a:pPr marL="800100" lvl="1" indent="-342900">
              <a:buFont typeface="Arial" panose="020B0604020202020204" pitchFamily="34" charset="0"/>
              <a:buChar char="•"/>
            </a:pPr>
            <a:r>
              <a:rPr lang="sv-SE" sz="1400" dirty="0"/>
              <a:t>På motsvarande sätt som ni gjorde då beviset först utfärdades</a:t>
            </a:r>
          </a:p>
          <a:p>
            <a:pPr marL="800100" lvl="1" indent="-342900">
              <a:buFont typeface="Arial" panose="020B0604020202020204" pitchFamily="34" charset="0"/>
              <a:buChar char="•"/>
            </a:pPr>
            <a:r>
              <a:rPr lang="sv-SE" sz="1400" dirty="0"/>
              <a:t>Ingen avisering</a:t>
            </a:r>
          </a:p>
        </p:txBody>
      </p:sp>
      <p:sp>
        <p:nvSpPr>
          <p:cNvPr id="6" name="Rectangle: Rounded Corners 11">
            <a:extLst>
              <a:ext uri="{FF2B5EF4-FFF2-40B4-BE49-F238E27FC236}">
                <a16:creationId xmlns:a16="http://schemas.microsoft.com/office/drawing/2014/main" id="{D5459D13-4176-FBDF-3470-0078972DFB83}"/>
              </a:ext>
            </a:extLst>
          </p:cNvPr>
          <p:cNvSpPr/>
          <p:nvPr/>
        </p:nvSpPr>
        <p:spPr>
          <a:xfrm>
            <a:off x="4169484" y="1456607"/>
            <a:ext cx="3745940" cy="568729"/>
          </a:xfrm>
          <a:prstGeom prst="roundRect">
            <a:avLst>
              <a:gd name="adj" fmla="val 11106"/>
            </a:avLst>
          </a:prstGeom>
          <a:solidFill>
            <a:schemeClr val="accent6">
              <a:lumMod val="20000"/>
              <a:lumOff val="80000"/>
            </a:schemeClr>
          </a:solidFill>
          <a:ln>
            <a:solidFill>
              <a:srgbClr val="83BA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dirty="0">
                <a:solidFill>
                  <a:schemeClr val="tx1"/>
                </a:solidFill>
              </a:rPr>
              <a:t>RÄTTELSE EFTER ÖVERGÅNG TILL NYTT FLÖDE</a:t>
            </a:r>
          </a:p>
        </p:txBody>
      </p:sp>
      <p:sp>
        <p:nvSpPr>
          <p:cNvPr id="7" name="Rectangle: Rounded Corners 3">
            <a:extLst>
              <a:ext uri="{FF2B5EF4-FFF2-40B4-BE49-F238E27FC236}">
                <a16:creationId xmlns:a16="http://schemas.microsoft.com/office/drawing/2014/main" id="{F63B7B39-978B-FC14-C642-16151947261E}"/>
              </a:ext>
            </a:extLst>
          </p:cNvPr>
          <p:cNvSpPr/>
          <p:nvPr/>
        </p:nvSpPr>
        <p:spPr>
          <a:xfrm>
            <a:off x="4157823" y="2120422"/>
            <a:ext cx="3757601" cy="2175067"/>
          </a:xfrm>
          <a:prstGeom prst="roundRect">
            <a:avLst/>
          </a:prstGeom>
          <a:solidFill>
            <a:schemeClr val="accent6">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lstStyle/>
          <a:p>
            <a:pPr marL="342900" indent="-342900">
              <a:buFont typeface="Arial" panose="020B0604020202020204" pitchFamily="34" charset="0"/>
              <a:buChar char="•"/>
            </a:pPr>
            <a:r>
              <a:rPr lang="sv-SE" sz="1400" dirty="0"/>
              <a:t>Rättelser hanteras med ny funktionalitet</a:t>
            </a:r>
          </a:p>
          <a:p>
            <a:pPr marL="800100" lvl="1" indent="-342900">
              <a:buFont typeface="Arial" panose="020B0604020202020204" pitchFamily="34" charset="0"/>
              <a:buChar char="•"/>
            </a:pPr>
            <a:r>
              <a:rPr lang="sv-SE" sz="1100" dirty="0"/>
              <a:t>Olika hantering beroende på när det ursprungliga beviset utfärdades, se kommande sida</a:t>
            </a:r>
          </a:p>
          <a:p>
            <a:pPr marL="342900" indent="-342900">
              <a:buFont typeface="Arial" panose="020B0604020202020204" pitchFamily="34" charset="0"/>
              <a:buChar char="•"/>
            </a:pPr>
            <a:r>
              <a:rPr lang="sv-SE" sz="1400" dirty="0"/>
              <a:t>Det rättade beviset distribueras manuellt</a:t>
            </a:r>
          </a:p>
          <a:p>
            <a:pPr marL="800100" lvl="1" indent="-342900">
              <a:buFont typeface="Arial" panose="020B0604020202020204" pitchFamily="34" charset="0"/>
              <a:buChar char="•"/>
            </a:pPr>
            <a:r>
              <a:rPr lang="sv-SE" sz="1400" dirty="0"/>
              <a:t>På motsvarande sätt som ni gjorde då beviset först utfärdades</a:t>
            </a:r>
          </a:p>
          <a:p>
            <a:pPr marL="800100" lvl="1" indent="-342900">
              <a:buFont typeface="Arial" panose="020B0604020202020204" pitchFamily="34" charset="0"/>
              <a:buChar char="•"/>
            </a:pPr>
            <a:r>
              <a:rPr lang="sv-SE" sz="1400" dirty="0"/>
              <a:t>Ingen avisering</a:t>
            </a:r>
          </a:p>
        </p:txBody>
      </p:sp>
      <p:sp>
        <p:nvSpPr>
          <p:cNvPr id="8" name="Rectangle: Rounded Corners 11">
            <a:extLst>
              <a:ext uri="{FF2B5EF4-FFF2-40B4-BE49-F238E27FC236}">
                <a16:creationId xmlns:a16="http://schemas.microsoft.com/office/drawing/2014/main" id="{D27C67A9-9E0C-28B5-BE3B-4888BC2B10FB}"/>
              </a:ext>
            </a:extLst>
          </p:cNvPr>
          <p:cNvSpPr/>
          <p:nvPr/>
        </p:nvSpPr>
        <p:spPr>
          <a:xfrm>
            <a:off x="203213" y="1460508"/>
            <a:ext cx="3883961" cy="565405"/>
          </a:xfrm>
          <a:prstGeom prst="roundRect">
            <a:avLst>
              <a:gd name="adj" fmla="val 11106"/>
            </a:avLst>
          </a:prstGeom>
          <a:solidFill>
            <a:schemeClr val="accent6">
              <a:lumMod val="20000"/>
              <a:lumOff val="80000"/>
            </a:schemeClr>
          </a:solidFill>
          <a:ln>
            <a:solidFill>
              <a:srgbClr val="83BA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dirty="0">
                <a:solidFill>
                  <a:schemeClr val="tx1"/>
                </a:solidFill>
              </a:rPr>
              <a:t>RÄTTELSE INNAN ÖVERGÅNG TILL NYTT FLÖDE</a:t>
            </a:r>
          </a:p>
        </p:txBody>
      </p:sp>
      <p:sp>
        <p:nvSpPr>
          <p:cNvPr id="9" name="Rectangle: Rounded Corners 11">
            <a:extLst>
              <a:ext uri="{FF2B5EF4-FFF2-40B4-BE49-F238E27FC236}">
                <a16:creationId xmlns:a16="http://schemas.microsoft.com/office/drawing/2014/main" id="{67842209-AFAC-A554-A25E-AA2A199FD93B}"/>
              </a:ext>
            </a:extLst>
          </p:cNvPr>
          <p:cNvSpPr/>
          <p:nvPr/>
        </p:nvSpPr>
        <p:spPr>
          <a:xfrm>
            <a:off x="8046952" y="911115"/>
            <a:ext cx="3883962" cy="460256"/>
          </a:xfrm>
          <a:prstGeom prst="roundRect">
            <a:avLst/>
          </a:prstGeom>
          <a:solidFill>
            <a:schemeClr val="accent6">
              <a:lumMod val="20000"/>
              <a:lumOff val="80000"/>
            </a:schemeClr>
          </a:solidFill>
          <a:ln>
            <a:solidFill>
              <a:srgbClr val="83BA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dirty="0">
                <a:solidFill>
                  <a:schemeClr val="tx1"/>
                </a:solidFill>
              </a:rPr>
              <a:t>BEVIS UTFÄRDAT EFTER ÖVERGÅNG TILL NYTT FLÖDE</a:t>
            </a:r>
          </a:p>
        </p:txBody>
      </p:sp>
      <p:sp>
        <p:nvSpPr>
          <p:cNvPr id="10" name="Rectangle: Rounded Corners 11">
            <a:extLst>
              <a:ext uri="{FF2B5EF4-FFF2-40B4-BE49-F238E27FC236}">
                <a16:creationId xmlns:a16="http://schemas.microsoft.com/office/drawing/2014/main" id="{AEC6AE15-19A1-0EAC-036A-B0AD5B4BFB63}"/>
              </a:ext>
            </a:extLst>
          </p:cNvPr>
          <p:cNvSpPr/>
          <p:nvPr/>
        </p:nvSpPr>
        <p:spPr>
          <a:xfrm>
            <a:off x="203213" y="911115"/>
            <a:ext cx="7712211" cy="449271"/>
          </a:xfrm>
          <a:prstGeom prst="roundRect">
            <a:avLst>
              <a:gd name="adj" fmla="val 11106"/>
            </a:avLst>
          </a:prstGeom>
          <a:solidFill>
            <a:schemeClr val="accent6">
              <a:lumMod val="20000"/>
              <a:lumOff val="80000"/>
            </a:schemeClr>
          </a:solidFill>
          <a:ln>
            <a:solidFill>
              <a:srgbClr val="83BA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dirty="0">
                <a:solidFill>
                  <a:schemeClr val="tx1"/>
                </a:solidFill>
              </a:rPr>
              <a:t>BEVIS UTFÄRDAT INNAN ÖVERGÅNG TILL NYTT FLÖDE</a:t>
            </a:r>
          </a:p>
        </p:txBody>
      </p:sp>
      <p:sp>
        <p:nvSpPr>
          <p:cNvPr id="11" name="Rectangle: Rounded Corners 11">
            <a:extLst>
              <a:ext uri="{FF2B5EF4-FFF2-40B4-BE49-F238E27FC236}">
                <a16:creationId xmlns:a16="http://schemas.microsoft.com/office/drawing/2014/main" id="{EEABAE3A-42FD-ADFA-F3F5-F935834AC799}"/>
              </a:ext>
            </a:extLst>
          </p:cNvPr>
          <p:cNvSpPr/>
          <p:nvPr/>
        </p:nvSpPr>
        <p:spPr>
          <a:xfrm>
            <a:off x="191552" y="6374766"/>
            <a:ext cx="11713262" cy="389467"/>
          </a:xfrm>
          <a:prstGeom prst="roundRect">
            <a:avLst/>
          </a:prstGeom>
          <a:solidFill>
            <a:schemeClr val="accent6">
              <a:lumMod val="60000"/>
              <a:lumOff val="40000"/>
            </a:schemeClr>
          </a:solidFill>
          <a:ln>
            <a:solidFill>
              <a:srgbClr val="83BA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dirty="0">
                <a:solidFill>
                  <a:schemeClr val="tx1"/>
                </a:solidFill>
              </a:rPr>
              <a:t>ÄNDRING INNEBÄR NYTT BESLUT OM EXAMEN, SOM ALLTID HANTERAS PÅ SAMMA SÄTT SOM NYUTFÄRDADE BEVIS. </a:t>
            </a:r>
          </a:p>
        </p:txBody>
      </p:sp>
      <p:sp>
        <p:nvSpPr>
          <p:cNvPr id="12" name="Rectangle: Rounded Corners 11">
            <a:extLst>
              <a:ext uri="{FF2B5EF4-FFF2-40B4-BE49-F238E27FC236}">
                <a16:creationId xmlns:a16="http://schemas.microsoft.com/office/drawing/2014/main" id="{C706E0B6-7339-778B-9062-49CFF1C8ADC3}"/>
              </a:ext>
            </a:extLst>
          </p:cNvPr>
          <p:cNvSpPr/>
          <p:nvPr/>
        </p:nvSpPr>
        <p:spPr>
          <a:xfrm>
            <a:off x="8046952" y="1469998"/>
            <a:ext cx="3883961" cy="568729"/>
          </a:xfrm>
          <a:prstGeom prst="roundRect">
            <a:avLst>
              <a:gd name="adj" fmla="val 11106"/>
            </a:avLst>
          </a:prstGeom>
          <a:solidFill>
            <a:schemeClr val="accent6">
              <a:lumMod val="20000"/>
              <a:lumOff val="80000"/>
            </a:schemeClr>
          </a:solidFill>
          <a:ln>
            <a:solidFill>
              <a:srgbClr val="83BA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dirty="0">
                <a:solidFill>
                  <a:schemeClr val="tx1"/>
                </a:solidFill>
              </a:rPr>
              <a:t>RÄTTELSE EFTER ÖVERGÅNG TILL NYTT FLÖDE</a:t>
            </a:r>
          </a:p>
        </p:txBody>
      </p:sp>
      <p:sp>
        <p:nvSpPr>
          <p:cNvPr id="13" name="Rectangle: Rounded Corners 3">
            <a:extLst>
              <a:ext uri="{FF2B5EF4-FFF2-40B4-BE49-F238E27FC236}">
                <a16:creationId xmlns:a16="http://schemas.microsoft.com/office/drawing/2014/main" id="{0B337654-CAF9-B339-9268-4073518AC58B}"/>
              </a:ext>
            </a:extLst>
          </p:cNvPr>
          <p:cNvSpPr/>
          <p:nvPr/>
        </p:nvSpPr>
        <p:spPr>
          <a:xfrm>
            <a:off x="163696" y="4458875"/>
            <a:ext cx="3883961" cy="1752505"/>
          </a:xfrm>
          <a:prstGeom prst="roundRect">
            <a:avLst/>
          </a:prstGeom>
          <a:solidFill>
            <a:schemeClr val="accent6">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noAutofit/>
          </a:bodyPr>
          <a:lstStyle/>
          <a:p>
            <a:pPr lvl="1"/>
            <a:endParaRPr lang="sv-SE" sz="1400" dirty="0"/>
          </a:p>
          <a:p>
            <a:pPr marL="342900" indent="-342900">
              <a:buFont typeface="Arial" panose="020B0604020202020204" pitchFamily="34" charset="0"/>
              <a:buChar char="•"/>
            </a:pPr>
            <a:endParaRPr lang="sv-SE" sz="1400" b="1" dirty="0"/>
          </a:p>
          <a:p>
            <a:pPr marL="342900" indent="-342900">
              <a:buFont typeface="Arial" panose="020B0604020202020204" pitchFamily="34" charset="0"/>
              <a:buChar char="•"/>
            </a:pPr>
            <a:endParaRPr lang="sv-SE" sz="1400" b="1" dirty="0"/>
          </a:p>
          <a:p>
            <a:pPr marL="342900" indent="-342900">
              <a:buFont typeface="Arial" panose="020B0604020202020204" pitchFamily="34" charset="0"/>
              <a:buChar char="•"/>
            </a:pPr>
            <a:r>
              <a:rPr lang="sv-SE" sz="1400" dirty="0"/>
              <a:t>De uppgifter som ännu inte går att rätta med ny funktionalitet får avvaktas med, alternativt hanteras genom att ta bort beslutet och utfärda på nytt, på samma sätt som ni tidigare kunnat göra</a:t>
            </a:r>
          </a:p>
          <a:p>
            <a:pPr marL="342900" indent="-342900">
              <a:buFont typeface="Arial" panose="020B0604020202020204" pitchFamily="34" charset="0"/>
              <a:buChar char="•"/>
            </a:pPr>
            <a:endParaRPr lang="sv-SE" sz="1400" b="1" dirty="0"/>
          </a:p>
          <a:p>
            <a:pPr marL="342900" indent="-342900">
              <a:buFont typeface="Arial" panose="020B0604020202020204" pitchFamily="34" charset="0"/>
              <a:buChar char="•"/>
            </a:pPr>
            <a:endParaRPr lang="sv-SE" sz="1400" b="1" dirty="0"/>
          </a:p>
          <a:p>
            <a:pPr marL="342900" indent="-342900">
              <a:buFont typeface="Arial" panose="020B0604020202020204" pitchFamily="34" charset="0"/>
              <a:buChar char="•"/>
            </a:pPr>
            <a:endParaRPr lang="sv-SE" sz="1400" b="1" dirty="0"/>
          </a:p>
          <a:p>
            <a:pPr marL="342900" indent="-342900">
              <a:buFont typeface="Arial" panose="020B0604020202020204" pitchFamily="34" charset="0"/>
              <a:buChar char="•"/>
            </a:pPr>
            <a:endParaRPr lang="sv-SE" sz="1400" b="1" dirty="0"/>
          </a:p>
          <a:p>
            <a:pPr algn="ctr"/>
            <a:endParaRPr lang="sv-SE" sz="1400" dirty="0"/>
          </a:p>
        </p:txBody>
      </p:sp>
      <p:sp>
        <p:nvSpPr>
          <p:cNvPr id="14" name="Rectangle: Rounded Corners 3">
            <a:extLst>
              <a:ext uri="{FF2B5EF4-FFF2-40B4-BE49-F238E27FC236}">
                <a16:creationId xmlns:a16="http://schemas.microsoft.com/office/drawing/2014/main" id="{E5EA167E-90F1-7B16-CCE6-C206D7CB175E}"/>
              </a:ext>
            </a:extLst>
          </p:cNvPr>
          <p:cNvSpPr/>
          <p:nvPr/>
        </p:nvSpPr>
        <p:spPr>
          <a:xfrm>
            <a:off x="4169484" y="4458874"/>
            <a:ext cx="3757601" cy="1752503"/>
          </a:xfrm>
          <a:prstGeom prst="roundRect">
            <a:avLst/>
          </a:prstGeom>
          <a:solidFill>
            <a:schemeClr val="accent6">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noAutofit/>
          </a:bodyPr>
          <a:lstStyle/>
          <a:p>
            <a:pPr marL="342900" indent="-342900">
              <a:buFont typeface="Arial" panose="020B0604020202020204" pitchFamily="34" charset="0"/>
              <a:buChar char="•"/>
            </a:pPr>
            <a:r>
              <a:rPr lang="sv-SE" sz="1400" dirty="0"/>
              <a:t>De uppgifter som ännu inte går att rätta med ny funktionalitet får avvaktas med, alternativt hanteras genom att ta bort beslutet och utfärda på nytt</a:t>
            </a:r>
          </a:p>
          <a:p>
            <a:pPr marL="800100" lvl="1" indent="-342900">
              <a:buFont typeface="Arial" panose="020B0604020202020204" pitchFamily="34" charset="0"/>
              <a:buChar char="•"/>
            </a:pPr>
            <a:r>
              <a:rPr lang="sv-SE" sz="1400" dirty="0"/>
              <a:t>Möjlighet att tillfälligt ändra inställning för beslutsfattande för att ”bakdatera” finns inte</a:t>
            </a:r>
          </a:p>
        </p:txBody>
      </p:sp>
      <p:sp>
        <p:nvSpPr>
          <p:cNvPr id="15" name="Rectangle: Rounded Corners 3">
            <a:extLst>
              <a:ext uri="{FF2B5EF4-FFF2-40B4-BE49-F238E27FC236}">
                <a16:creationId xmlns:a16="http://schemas.microsoft.com/office/drawing/2014/main" id="{F87E3F32-AFB2-333B-CD41-452AA1DCC488}"/>
              </a:ext>
            </a:extLst>
          </p:cNvPr>
          <p:cNvSpPr/>
          <p:nvPr/>
        </p:nvSpPr>
        <p:spPr>
          <a:xfrm>
            <a:off x="8046952" y="4458877"/>
            <a:ext cx="3883961" cy="1752504"/>
          </a:xfrm>
          <a:prstGeom prst="roundRect">
            <a:avLst/>
          </a:prstGeom>
          <a:solidFill>
            <a:schemeClr val="accent6">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noAutofit/>
          </a:bodyPr>
          <a:lstStyle/>
          <a:p>
            <a:pPr marL="342900" indent="-342900">
              <a:buFont typeface="Arial" panose="020B0604020202020204" pitchFamily="34" charset="0"/>
              <a:buChar char="•"/>
            </a:pPr>
            <a:r>
              <a:rPr lang="sv-SE" sz="1400" dirty="0"/>
              <a:t>De uppgifter som ännu inte går att rätta med ny funktionalitet får avvaktas med, alternativt hanteras genom att ta bort beslutet och utfärda på nytt</a:t>
            </a:r>
          </a:p>
          <a:p>
            <a:pPr marL="800100" lvl="1" indent="-342900">
              <a:buFont typeface="Arial" panose="020B0604020202020204" pitchFamily="34" charset="0"/>
              <a:buChar char="•"/>
            </a:pPr>
            <a:r>
              <a:rPr lang="sv-SE" sz="1400" dirty="0"/>
              <a:t>Möjlighet att tillfälligt ändra inställning för beslutsfattande för att ”bakdatera” finns inte</a:t>
            </a:r>
          </a:p>
        </p:txBody>
      </p:sp>
    </p:spTree>
    <p:extLst>
      <p:ext uri="{BB962C8B-B14F-4D97-AF65-F5344CB8AC3E}">
        <p14:creationId xmlns:p14="http://schemas.microsoft.com/office/powerpoint/2010/main" val="497879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6"/>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7"/>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7">
                                            <p:txEl>
                                              <p:pRg st="0" end="0"/>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7">
                                            <p:txEl>
                                              <p:pRg st="2" end="2"/>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7">
                                            <p:txEl>
                                              <p:pRg st="3" end="3"/>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4"/>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9"/>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12"/>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3"/>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nodeType="clickEffect">
                                  <p:stCondLst>
                                    <p:cond delay="0"/>
                                  </p:stCondLst>
                                  <p:childTnLst>
                                    <p:set>
                                      <p:cBhvr>
                                        <p:cTn id="84" dur="1" fill="hold">
                                          <p:stCondLst>
                                            <p:cond delay="0"/>
                                          </p:stCondLst>
                                        </p:cTn>
                                        <p:tgtEl>
                                          <p:spTgt spid="3">
                                            <p:txEl>
                                              <p:pRg st="3" end="3"/>
                                            </p:txEl>
                                          </p:spTgt>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15"/>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CF3CE-FCAC-B553-8095-125BF06A00E9}"/>
              </a:ext>
            </a:extLst>
          </p:cNvPr>
          <p:cNvSpPr>
            <a:spLocks noGrp="1"/>
          </p:cNvSpPr>
          <p:nvPr>
            <p:ph type="title"/>
          </p:nvPr>
        </p:nvSpPr>
        <p:spPr>
          <a:xfrm>
            <a:off x="838200" y="365126"/>
            <a:ext cx="10515600" cy="899132"/>
          </a:xfrm>
        </p:spPr>
        <p:txBody>
          <a:bodyPr/>
          <a:lstStyle/>
          <a:p>
            <a:r>
              <a:rPr lang="sv-SE" sz="2800" dirty="0"/>
              <a:t>Rättelser/ändringar av tidigare bevis</a:t>
            </a:r>
            <a:br>
              <a:rPr lang="sv-SE" dirty="0"/>
            </a:br>
            <a:r>
              <a:rPr lang="sv-SE" sz="2000" b="0" dirty="0"/>
              <a:t>(här utgår vi från att nytt flöde för digital examen införts)</a:t>
            </a:r>
            <a:endParaRPr lang="sv-SE" sz="2000" dirty="0"/>
          </a:p>
        </p:txBody>
      </p:sp>
      <p:sp>
        <p:nvSpPr>
          <p:cNvPr id="4" name="Rectangle: Rounded Corners 11">
            <a:extLst>
              <a:ext uri="{FF2B5EF4-FFF2-40B4-BE49-F238E27FC236}">
                <a16:creationId xmlns:a16="http://schemas.microsoft.com/office/drawing/2014/main" id="{240FA0C4-446D-3F84-21F8-64B0ECDC2EED}"/>
              </a:ext>
            </a:extLst>
          </p:cNvPr>
          <p:cNvSpPr/>
          <p:nvPr/>
        </p:nvSpPr>
        <p:spPr>
          <a:xfrm>
            <a:off x="263772" y="1325503"/>
            <a:ext cx="3728117" cy="727633"/>
          </a:xfrm>
          <a:prstGeom prst="roundRect">
            <a:avLst/>
          </a:prstGeom>
          <a:solidFill>
            <a:schemeClr val="accent6">
              <a:lumMod val="20000"/>
              <a:lumOff val="80000"/>
            </a:schemeClr>
          </a:solidFill>
          <a:ln>
            <a:solidFill>
              <a:srgbClr val="83BA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a:solidFill>
                  <a:schemeClr val="tx1"/>
                </a:solidFill>
              </a:rPr>
              <a:t>BESLUT I SYSTEMET</a:t>
            </a:r>
          </a:p>
          <a:p>
            <a:pPr algn="ctr"/>
            <a:r>
              <a:rPr lang="sv-SE" sz="1400" b="1">
                <a:solidFill>
                  <a:schemeClr val="tx1"/>
                </a:solidFill>
              </a:rPr>
              <a:t>(I NUVARANDE LADOK, MED TIDIGARE FUNKTIONALITET)</a:t>
            </a:r>
          </a:p>
        </p:txBody>
      </p:sp>
      <p:sp>
        <p:nvSpPr>
          <p:cNvPr id="5" name="Rectangle: Rounded Corners 11">
            <a:extLst>
              <a:ext uri="{FF2B5EF4-FFF2-40B4-BE49-F238E27FC236}">
                <a16:creationId xmlns:a16="http://schemas.microsoft.com/office/drawing/2014/main" id="{5505CB2F-1907-2F2E-030F-595EFC95B5B4}"/>
              </a:ext>
            </a:extLst>
          </p:cNvPr>
          <p:cNvSpPr/>
          <p:nvPr/>
        </p:nvSpPr>
        <p:spPr>
          <a:xfrm>
            <a:off x="4231939" y="1325503"/>
            <a:ext cx="3728117" cy="727633"/>
          </a:xfrm>
          <a:prstGeom prst="roundRect">
            <a:avLst/>
          </a:prstGeom>
          <a:solidFill>
            <a:schemeClr val="accent6">
              <a:lumMod val="20000"/>
              <a:lumOff val="80000"/>
            </a:schemeClr>
          </a:solidFill>
          <a:ln>
            <a:solidFill>
              <a:srgbClr val="83BA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a:solidFill>
                  <a:schemeClr val="tx1"/>
                </a:solidFill>
              </a:rPr>
              <a:t>BESLUT UTANFÖR SYSTEMET </a:t>
            </a:r>
          </a:p>
          <a:p>
            <a:pPr algn="ctr"/>
            <a:r>
              <a:rPr lang="sv-SE" sz="1400" b="1">
                <a:solidFill>
                  <a:schemeClr val="tx1"/>
                </a:solidFill>
              </a:rPr>
              <a:t>(I NUVARANDE LADOK, MED TIDIGARE FUNKTIONALITET)</a:t>
            </a:r>
          </a:p>
        </p:txBody>
      </p:sp>
      <p:sp>
        <p:nvSpPr>
          <p:cNvPr id="6" name="Rectangle: Rounded Corners 11">
            <a:extLst>
              <a:ext uri="{FF2B5EF4-FFF2-40B4-BE49-F238E27FC236}">
                <a16:creationId xmlns:a16="http://schemas.microsoft.com/office/drawing/2014/main" id="{26AC02B7-D487-90B1-1E0B-945C6E8278F0}"/>
              </a:ext>
            </a:extLst>
          </p:cNvPr>
          <p:cNvSpPr/>
          <p:nvPr/>
        </p:nvSpPr>
        <p:spPr>
          <a:xfrm>
            <a:off x="8200106" y="1325503"/>
            <a:ext cx="3728117" cy="727633"/>
          </a:xfrm>
          <a:prstGeom prst="roundRect">
            <a:avLst/>
          </a:prstGeom>
          <a:solidFill>
            <a:schemeClr val="accent6">
              <a:lumMod val="20000"/>
              <a:lumOff val="80000"/>
            </a:schemeClr>
          </a:solidFill>
          <a:ln>
            <a:solidFill>
              <a:srgbClr val="83BA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a:solidFill>
                  <a:schemeClr val="tx1"/>
                </a:solidFill>
              </a:rPr>
              <a:t>BESLUT DOKUMENTERADE I GAMLA LADOK</a:t>
            </a:r>
          </a:p>
        </p:txBody>
      </p:sp>
      <p:sp>
        <p:nvSpPr>
          <p:cNvPr id="7" name="Rectangle: Rounded Corners 3">
            <a:extLst>
              <a:ext uri="{FF2B5EF4-FFF2-40B4-BE49-F238E27FC236}">
                <a16:creationId xmlns:a16="http://schemas.microsoft.com/office/drawing/2014/main" id="{216C1873-F224-BE0E-B03D-CFF66683A15E}"/>
              </a:ext>
            </a:extLst>
          </p:cNvPr>
          <p:cNvSpPr/>
          <p:nvPr/>
        </p:nvSpPr>
        <p:spPr>
          <a:xfrm>
            <a:off x="263771" y="2193461"/>
            <a:ext cx="3728117" cy="4028914"/>
          </a:xfrm>
          <a:prstGeom prst="roundRect">
            <a:avLst/>
          </a:prstGeom>
          <a:solidFill>
            <a:schemeClr val="accent6">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noAutofit/>
          </a:bodyPr>
          <a:lstStyle/>
          <a:p>
            <a:pPr marL="285750" indent="-285750">
              <a:buFont typeface="Arial" panose="020B0604020202020204" pitchFamily="34" charset="0"/>
              <a:buChar char="•"/>
            </a:pPr>
            <a:r>
              <a:rPr lang="sv-SE" sz="1400"/>
              <a:t>Beslutet rättas/ändras via ny ärendetyp för rättelse/ändring</a:t>
            </a:r>
          </a:p>
          <a:p>
            <a:pPr marL="285750" indent="-285750">
              <a:buFont typeface="Arial" panose="020B0604020202020204" pitchFamily="34" charset="0"/>
              <a:buChar char="•"/>
            </a:pPr>
            <a:r>
              <a:rPr lang="sv-SE" sz="1400"/>
              <a:t>Granskning av innehåll och eventuell manuell återställning av uppgifter (tex. bevistexter, fotnoter, personuppgifter) som har uppdaterats i Ladok sedan beslutet fattades görs</a:t>
            </a:r>
          </a:p>
          <a:p>
            <a:pPr marL="285750" indent="-285750">
              <a:buFont typeface="Arial" panose="020B0604020202020204" pitchFamily="34" charset="0"/>
              <a:buChar char="•"/>
            </a:pPr>
            <a:r>
              <a:rPr lang="sv-SE" sz="1400"/>
              <a:t>Om rättelse:</a:t>
            </a:r>
          </a:p>
          <a:p>
            <a:pPr marL="742950" lvl="1" indent="-285750">
              <a:buFont typeface="Arial" panose="020B0604020202020204" pitchFamily="34" charset="0"/>
              <a:buChar char="•"/>
            </a:pPr>
            <a:r>
              <a:rPr lang="sv-SE" sz="1400"/>
              <a:t>Det rättade beviset distribueras manuellt enligt tidigare flöde</a:t>
            </a:r>
          </a:p>
          <a:p>
            <a:pPr marL="285750" indent="-285750">
              <a:buFont typeface="Arial" panose="020B0604020202020204" pitchFamily="34" charset="0"/>
              <a:buChar char="•"/>
            </a:pPr>
            <a:r>
              <a:rPr lang="sv-SE" sz="1400"/>
              <a:t>Om ändring:</a:t>
            </a:r>
          </a:p>
          <a:p>
            <a:pPr marL="742950" lvl="1" indent="-285750">
              <a:buFont typeface="Arial" panose="020B0604020202020204" pitchFamily="34" charset="0"/>
              <a:buChar char="•"/>
            </a:pPr>
            <a:r>
              <a:rPr lang="sv-SE" sz="1400"/>
              <a:t>Ändringen innebär ett nytt beslut om examen, som hanteras i det nya digitala flödet</a:t>
            </a:r>
          </a:p>
          <a:p>
            <a:pPr marL="742950" lvl="1" indent="-285750">
              <a:buFont typeface="Arial" panose="020B0604020202020204" pitchFamily="34" charset="0"/>
              <a:buChar char="•"/>
            </a:pPr>
            <a:endParaRPr lang="sv-SE" sz="1400"/>
          </a:p>
          <a:p>
            <a:pPr marL="285750" indent="-285750">
              <a:buFont typeface="Arial" panose="020B0604020202020204" pitchFamily="34" charset="0"/>
              <a:buChar char="•"/>
            </a:pPr>
            <a:endParaRPr lang="sv-SE" sz="1400"/>
          </a:p>
        </p:txBody>
      </p:sp>
      <p:sp>
        <p:nvSpPr>
          <p:cNvPr id="8" name="Rectangle: Rounded Corners 3">
            <a:extLst>
              <a:ext uri="{FF2B5EF4-FFF2-40B4-BE49-F238E27FC236}">
                <a16:creationId xmlns:a16="http://schemas.microsoft.com/office/drawing/2014/main" id="{5E401088-8E96-521B-2C77-B65F321B1D38}"/>
              </a:ext>
            </a:extLst>
          </p:cNvPr>
          <p:cNvSpPr/>
          <p:nvPr/>
        </p:nvSpPr>
        <p:spPr>
          <a:xfrm>
            <a:off x="4231938" y="2193461"/>
            <a:ext cx="3728117" cy="4028914"/>
          </a:xfrm>
          <a:prstGeom prst="roundRect">
            <a:avLst/>
          </a:prstGeom>
          <a:solidFill>
            <a:schemeClr val="accent6">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noAutofit/>
          </a:bodyPr>
          <a:lstStyle/>
          <a:p>
            <a:pPr marL="285750" indent="-285750">
              <a:buFont typeface="Arial" panose="020B0604020202020204" pitchFamily="34" charset="0"/>
              <a:buChar char="•"/>
            </a:pPr>
            <a:r>
              <a:rPr lang="sv-SE" sz="1400" dirty="0"/>
              <a:t>Rättelse/ändring av beslutet hanteras via ny ärendetyp för rättelse/ändring</a:t>
            </a:r>
          </a:p>
          <a:p>
            <a:pPr marL="285750" indent="-285750">
              <a:buFont typeface="Arial" panose="020B0604020202020204" pitchFamily="34" charset="0"/>
              <a:buChar char="•"/>
            </a:pPr>
            <a:r>
              <a:rPr lang="sv-SE" sz="1400" dirty="0"/>
              <a:t>Granskning av innehåll och eventuell återställning av uppgifter som inte stämmer</a:t>
            </a:r>
          </a:p>
          <a:p>
            <a:pPr marL="285750" indent="-285750">
              <a:buFont typeface="Arial" panose="020B0604020202020204" pitchFamily="34" charset="0"/>
              <a:buChar char="•"/>
            </a:pPr>
            <a:r>
              <a:rPr lang="sv-SE" sz="1400" dirty="0"/>
              <a:t>Om rättelse:</a:t>
            </a:r>
          </a:p>
          <a:p>
            <a:pPr marL="742950" lvl="1" indent="-285750">
              <a:buFont typeface="Arial" panose="020B0604020202020204" pitchFamily="34" charset="0"/>
              <a:buChar char="•"/>
            </a:pPr>
            <a:r>
              <a:rPr lang="sv-SE" sz="1400" dirty="0"/>
              <a:t>Underlag för rättelse tas fram och hanteras utanför Ladok</a:t>
            </a:r>
          </a:p>
          <a:p>
            <a:pPr marL="742950" lvl="1" indent="-285750">
              <a:buFont typeface="Arial" panose="020B0604020202020204" pitchFamily="34" charset="0"/>
              <a:buChar char="•"/>
            </a:pPr>
            <a:r>
              <a:rPr lang="sv-SE" sz="1400" dirty="0"/>
              <a:t>Rättelsen dokumenteras i Ladok</a:t>
            </a:r>
          </a:p>
          <a:p>
            <a:pPr marL="285750" indent="-285750">
              <a:buFont typeface="Arial" panose="020B0604020202020204" pitchFamily="34" charset="0"/>
              <a:buChar char="•"/>
            </a:pPr>
            <a:r>
              <a:rPr lang="sv-SE" sz="1400" dirty="0"/>
              <a:t>Om ändring:</a:t>
            </a:r>
          </a:p>
          <a:p>
            <a:pPr marL="742950" lvl="1" indent="-285750">
              <a:buFont typeface="Arial" panose="020B0604020202020204" pitchFamily="34" charset="0"/>
              <a:buChar char="•"/>
            </a:pPr>
            <a:r>
              <a:rPr lang="sv-SE" sz="1400" dirty="0"/>
              <a:t>Ändringen innebär ett nytt beslut om examen, som hanteras i det nya digitala flödet</a:t>
            </a:r>
          </a:p>
          <a:p>
            <a:pPr marL="742950" lvl="1" indent="-285750">
              <a:buFont typeface="Arial" panose="020B0604020202020204" pitchFamily="34" charset="0"/>
              <a:buChar char="•"/>
            </a:pPr>
            <a:endParaRPr lang="sv-SE" sz="1400" dirty="0"/>
          </a:p>
          <a:p>
            <a:pPr marL="742950" lvl="1" indent="-285750">
              <a:buFont typeface="Arial" panose="020B0604020202020204" pitchFamily="34" charset="0"/>
              <a:buChar char="•"/>
            </a:pPr>
            <a:endParaRPr lang="sv-SE" sz="1400" dirty="0"/>
          </a:p>
          <a:p>
            <a:pPr marL="742950" lvl="1" indent="-285750">
              <a:buFont typeface="Arial" panose="020B0604020202020204" pitchFamily="34" charset="0"/>
              <a:buChar char="•"/>
            </a:pPr>
            <a:endParaRPr lang="sv-SE" sz="1400" dirty="0"/>
          </a:p>
          <a:p>
            <a:pPr marL="742950" lvl="1" indent="-285750">
              <a:buFont typeface="Arial" panose="020B0604020202020204" pitchFamily="34" charset="0"/>
              <a:buChar char="•"/>
            </a:pPr>
            <a:endParaRPr lang="sv-SE" sz="1200" dirty="0"/>
          </a:p>
        </p:txBody>
      </p:sp>
      <p:sp>
        <p:nvSpPr>
          <p:cNvPr id="9" name="Rectangle: Rounded Corners 11">
            <a:extLst>
              <a:ext uri="{FF2B5EF4-FFF2-40B4-BE49-F238E27FC236}">
                <a16:creationId xmlns:a16="http://schemas.microsoft.com/office/drawing/2014/main" id="{E5F70F18-57A9-BA5F-F3ED-B3232A382174}"/>
              </a:ext>
            </a:extLst>
          </p:cNvPr>
          <p:cNvSpPr/>
          <p:nvPr/>
        </p:nvSpPr>
        <p:spPr>
          <a:xfrm>
            <a:off x="291433" y="6362700"/>
            <a:ext cx="3700456" cy="412838"/>
          </a:xfrm>
          <a:prstGeom prst="roundRect">
            <a:avLst/>
          </a:prstGeom>
          <a:solidFill>
            <a:schemeClr val="accent6">
              <a:lumMod val="20000"/>
              <a:lumOff val="80000"/>
            </a:schemeClr>
          </a:solidFill>
          <a:ln>
            <a:solidFill>
              <a:srgbClr val="83BA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a:solidFill>
                  <a:schemeClr val="tx1"/>
                </a:solidFill>
              </a:rPr>
              <a:t>FUNKTIONALITET FINNS</a:t>
            </a:r>
          </a:p>
        </p:txBody>
      </p:sp>
      <p:sp>
        <p:nvSpPr>
          <p:cNvPr id="10" name="Rectangle: Rounded Corners 11">
            <a:extLst>
              <a:ext uri="{FF2B5EF4-FFF2-40B4-BE49-F238E27FC236}">
                <a16:creationId xmlns:a16="http://schemas.microsoft.com/office/drawing/2014/main" id="{89AF07EE-8ABE-D7AB-130A-79D50AFE5D1D}"/>
              </a:ext>
            </a:extLst>
          </p:cNvPr>
          <p:cNvSpPr/>
          <p:nvPr/>
        </p:nvSpPr>
        <p:spPr>
          <a:xfrm>
            <a:off x="4245771" y="6362700"/>
            <a:ext cx="3728116" cy="412838"/>
          </a:xfrm>
          <a:prstGeom prst="roundRect">
            <a:avLst/>
          </a:prstGeom>
          <a:solidFill>
            <a:schemeClr val="accent6">
              <a:lumMod val="20000"/>
              <a:lumOff val="80000"/>
            </a:schemeClr>
          </a:solidFill>
          <a:ln>
            <a:solidFill>
              <a:srgbClr val="83BA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a:solidFill>
                  <a:schemeClr val="tx1"/>
                </a:solidFill>
              </a:rPr>
              <a:t>FUNKTIONALITET KOMMER SENARE</a:t>
            </a:r>
          </a:p>
        </p:txBody>
      </p:sp>
      <p:sp>
        <p:nvSpPr>
          <p:cNvPr id="11" name="Rectangle: Rounded Corners 3">
            <a:extLst>
              <a:ext uri="{FF2B5EF4-FFF2-40B4-BE49-F238E27FC236}">
                <a16:creationId xmlns:a16="http://schemas.microsoft.com/office/drawing/2014/main" id="{0BA1F217-B855-B573-CC7A-36E4366F5370}"/>
              </a:ext>
            </a:extLst>
          </p:cNvPr>
          <p:cNvSpPr/>
          <p:nvPr/>
        </p:nvSpPr>
        <p:spPr>
          <a:xfrm>
            <a:off x="8200105" y="2193461"/>
            <a:ext cx="3728117" cy="4028914"/>
          </a:xfrm>
          <a:prstGeom prst="roundRect">
            <a:avLst/>
          </a:prstGeom>
          <a:solidFill>
            <a:schemeClr val="accent6">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noAutofit/>
          </a:bodyPr>
          <a:lstStyle/>
          <a:p>
            <a:pPr marL="285750" indent="-285750">
              <a:buFont typeface="Arial" panose="020B0604020202020204" pitchFamily="34" charset="0"/>
              <a:buChar char="•"/>
            </a:pPr>
            <a:r>
              <a:rPr lang="sv-SE" sz="1400"/>
              <a:t>Rättelse görs utanför Ladok</a:t>
            </a:r>
          </a:p>
          <a:p>
            <a:pPr marL="285750" indent="-285750">
              <a:buFont typeface="Arial" panose="020B0604020202020204" pitchFamily="34" charset="0"/>
              <a:buChar char="•"/>
            </a:pPr>
            <a:r>
              <a:rPr lang="sv-SE" sz="1400"/>
              <a:t>I många fall behöver ingenting göras i Ladok (om uppgift som behöver rättas inte rör det som är dokumenterat i Ladok)</a:t>
            </a:r>
          </a:p>
          <a:p>
            <a:pPr marL="285750" indent="-285750">
              <a:buFont typeface="Arial" panose="020B0604020202020204" pitchFamily="34" charset="0"/>
              <a:buChar char="•"/>
            </a:pPr>
            <a:r>
              <a:rPr lang="sv-SE" sz="1400"/>
              <a:t>Om uppgifter i Ladok påverkas tas det dokumenterade beviset bort och dokumenteras på nytt (med korrekta uppgifter)</a:t>
            </a:r>
          </a:p>
          <a:p>
            <a:pPr marL="742950" lvl="1" indent="-285750">
              <a:buFont typeface="Arial" panose="020B0604020202020204" pitchFamily="34" charset="0"/>
              <a:buChar char="•"/>
            </a:pPr>
            <a:r>
              <a:rPr lang="sv-SE" sz="1400"/>
              <a:t>Med kommande funktionalitet för att dokumentera tidigare utfärdade bevis</a:t>
            </a:r>
          </a:p>
          <a:p>
            <a:pPr marL="285750" indent="-285750">
              <a:buFont typeface="Arial" panose="020B0604020202020204" pitchFamily="34" charset="0"/>
              <a:buChar char="•"/>
            </a:pPr>
            <a:r>
              <a:rPr lang="sv-SE" sz="1400"/>
              <a:t>Om ändring:</a:t>
            </a:r>
          </a:p>
          <a:p>
            <a:pPr marL="742950" lvl="1" indent="-285750">
              <a:buFont typeface="Arial" panose="020B0604020202020204" pitchFamily="34" charset="0"/>
              <a:buChar char="•"/>
            </a:pPr>
            <a:r>
              <a:rPr lang="sv-SE" sz="1400"/>
              <a:t>Det dokumenterade beviset tas bort och nytt beslut fattas. Hänvisning till det bevis det ersätter görs manuellt.</a:t>
            </a:r>
          </a:p>
        </p:txBody>
      </p:sp>
      <p:sp>
        <p:nvSpPr>
          <p:cNvPr id="12" name="Rectangle: Rounded Corners 11">
            <a:extLst>
              <a:ext uri="{FF2B5EF4-FFF2-40B4-BE49-F238E27FC236}">
                <a16:creationId xmlns:a16="http://schemas.microsoft.com/office/drawing/2014/main" id="{C4226AC4-F1D6-BED9-EFDC-2DFDB88E4902}"/>
              </a:ext>
            </a:extLst>
          </p:cNvPr>
          <p:cNvSpPr/>
          <p:nvPr/>
        </p:nvSpPr>
        <p:spPr>
          <a:xfrm>
            <a:off x="8200111" y="6362700"/>
            <a:ext cx="3728116" cy="412838"/>
          </a:xfrm>
          <a:prstGeom prst="roundRect">
            <a:avLst/>
          </a:prstGeom>
          <a:solidFill>
            <a:schemeClr val="accent6">
              <a:lumMod val="20000"/>
              <a:lumOff val="80000"/>
            </a:schemeClr>
          </a:solidFill>
          <a:ln>
            <a:solidFill>
              <a:srgbClr val="83BA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a:solidFill>
                  <a:schemeClr val="tx1"/>
                </a:solidFill>
              </a:rPr>
              <a:t>FUNKTIONALITET KOMMER SENARE</a:t>
            </a:r>
          </a:p>
        </p:txBody>
      </p:sp>
    </p:spTree>
    <p:extLst>
      <p:ext uri="{BB962C8B-B14F-4D97-AF65-F5344CB8AC3E}">
        <p14:creationId xmlns:p14="http://schemas.microsoft.com/office/powerpoint/2010/main" val="3672481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2" end="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7">
                                            <p:txEl>
                                              <p:pRg st="4" end="4"/>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8">
                                            <p:txEl>
                                              <p:pRg st="2" end="2"/>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8">
                                            <p:txEl>
                                              <p:pRg st="3" end="3"/>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8">
                                            <p:txEl>
                                              <p:pRg st="5" end="5"/>
                                            </p:txEl>
                                          </p:spTgt>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10"/>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6"/>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11"/>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nodeType="clickEffect">
                                  <p:stCondLst>
                                    <p:cond delay="0"/>
                                  </p:stCondLst>
                                  <p:childTnLst>
                                    <p:set>
                                      <p:cBhvr>
                                        <p:cTn id="84"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nodeType="clickEffect">
                                  <p:stCondLst>
                                    <p:cond delay="0"/>
                                  </p:stCondLst>
                                  <p:childTnLst>
                                    <p:set>
                                      <p:cBhvr>
                                        <p:cTn id="92"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nodeType="clickEffect">
                                  <p:stCondLst>
                                    <p:cond delay="0"/>
                                  </p:stCondLst>
                                  <p:childTnLst>
                                    <p:set>
                                      <p:cBhvr>
                                        <p:cTn id="96" dur="1" fill="hold">
                                          <p:stCondLst>
                                            <p:cond delay="0"/>
                                          </p:stCondLst>
                                        </p:cTn>
                                        <p:tgtEl>
                                          <p:spTgt spid="11">
                                            <p:txEl>
                                              <p:pRg st="4" end="4"/>
                                            </p:txEl>
                                          </p:spTgt>
                                        </p:tgtEl>
                                        <p:attrNameLst>
                                          <p:attrName>style.visibility</p:attrName>
                                        </p:attrNameLst>
                                      </p:cBhvr>
                                      <p:to>
                                        <p:strVal val="visible"/>
                                      </p:to>
                                    </p:set>
                                  </p:childTnLst>
                                </p:cTn>
                              </p:par>
                              <p:par>
                                <p:cTn id="97" presetID="1" presetClass="entr" presetSubtype="0" fill="hold" nodeType="withEffect">
                                  <p:stCondLst>
                                    <p:cond delay="0"/>
                                  </p:stCondLst>
                                  <p:childTnLst>
                                    <p:set>
                                      <p:cBhvr>
                                        <p:cTn id="98"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C7654353-4D64-C5AB-616D-A22A3AAFE9AA}"/>
              </a:ext>
            </a:extLst>
          </p:cNvPr>
          <p:cNvSpPr>
            <a:spLocks noGrp="1"/>
          </p:cNvSpPr>
          <p:nvPr>
            <p:ph idx="1"/>
          </p:nvPr>
        </p:nvSpPr>
        <p:spPr/>
        <p:txBody>
          <a:bodyPr>
            <a:normAutofit fontScale="85000" lnSpcReduction="10000"/>
          </a:bodyPr>
          <a:lstStyle/>
          <a:p>
            <a:pPr marL="342900" indent="-342900">
              <a:buFont typeface="Arial" panose="020B0604020202020204" pitchFamily="34" charset="0"/>
              <a:buChar char="•"/>
            </a:pPr>
            <a:r>
              <a:rPr lang="sv-SE" dirty="0"/>
              <a:t>Inga större tekniska förberedelser</a:t>
            </a:r>
          </a:p>
          <a:p>
            <a:pPr marL="1028700" lvl="1" indent="-342900"/>
            <a:r>
              <a:rPr lang="sv-SE" dirty="0"/>
              <a:t>Den nya hanteringen innebär att hela flödet kommer att hanteras av Ladok</a:t>
            </a:r>
          </a:p>
          <a:p>
            <a:pPr marL="342900" indent="-342900">
              <a:buFont typeface="Arial" panose="020B0604020202020204" pitchFamily="34" charset="0"/>
              <a:buChar char="•"/>
            </a:pPr>
            <a:r>
              <a:rPr lang="sv-SE" dirty="0"/>
              <a:t>Eventuella beslut</a:t>
            </a:r>
          </a:p>
          <a:p>
            <a:pPr marL="1028700" lvl="1" indent="-342900"/>
            <a:r>
              <a:rPr lang="sv-SE" dirty="0"/>
              <a:t>Behöver tex. beslut om övergång till digital examen fattas eller delegationsordning ses över?</a:t>
            </a:r>
          </a:p>
          <a:p>
            <a:pPr marL="342900" indent="-342900">
              <a:buFont typeface="Arial" panose="020B0604020202020204" pitchFamily="34" charset="0"/>
              <a:buChar char="•"/>
            </a:pPr>
            <a:r>
              <a:rPr lang="sv-SE" dirty="0"/>
              <a:t>Se över bevistexter och layout</a:t>
            </a:r>
          </a:p>
          <a:p>
            <a:pPr marL="1028700" lvl="1" indent="-342900"/>
            <a:r>
              <a:rPr lang="sv-SE" dirty="0"/>
              <a:t>Finns texter i examensbeviset eller DS som inte kommer stämma i det nya flödet?</a:t>
            </a:r>
          </a:p>
          <a:p>
            <a:pPr marL="1028700" lvl="1" indent="-342900"/>
            <a:r>
              <a:rPr lang="sv-SE" dirty="0"/>
              <a:t>Vill ni lägga till en bakgrundsbild på bevisdokumentet?</a:t>
            </a:r>
          </a:p>
          <a:p>
            <a:pPr marL="342900" indent="-342900">
              <a:buFont typeface="Arial" panose="020B0604020202020204" pitchFamily="34" charset="0"/>
              <a:buChar char="•"/>
            </a:pPr>
            <a:r>
              <a:rPr lang="sv-SE" dirty="0"/>
              <a:t>Ta fram lärosätesspecifika texter till den avisering som kommer att gå ut vid utfärdande och rättelse/ändring</a:t>
            </a:r>
          </a:p>
          <a:p>
            <a:pPr marL="1028700" lvl="1" indent="-342900"/>
            <a:r>
              <a:rPr lang="sv-SE" dirty="0"/>
              <a:t>Mer information om denna funktionalitet kommer på tematräffen om det nya flödet (30/11) </a:t>
            </a:r>
          </a:p>
          <a:p>
            <a:pPr marL="342900" indent="-342900">
              <a:buFont typeface="Arial" panose="020B0604020202020204" pitchFamily="34" charset="0"/>
              <a:buChar char="•"/>
            </a:pPr>
            <a:r>
              <a:rPr lang="sv-SE" dirty="0"/>
              <a:t>Information</a:t>
            </a:r>
          </a:p>
          <a:p>
            <a:pPr marL="1028700" lvl="1" indent="-342900"/>
            <a:r>
              <a:rPr lang="sv-SE" dirty="0"/>
              <a:t>Behöver ni uppdatera någon information till studenter utifrån det förändrade flödet?</a:t>
            </a:r>
          </a:p>
          <a:p>
            <a:pPr marL="1028700" lvl="1" indent="-342900"/>
            <a:r>
              <a:rPr lang="sv-SE" dirty="0"/>
              <a:t>Behöver ni informera om förändringarna internt?</a:t>
            </a:r>
          </a:p>
        </p:txBody>
      </p:sp>
      <p:sp>
        <p:nvSpPr>
          <p:cNvPr id="3" name="Rubrik 2">
            <a:extLst>
              <a:ext uri="{FF2B5EF4-FFF2-40B4-BE49-F238E27FC236}">
                <a16:creationId xmlns:a16="http://schemas.microsoft.com/office/drawing/2014/main" id="{68B8D10E-9880-63AA-0EBD-A1686383B96F}"/>
              </a:ext>
            </a:extLst>
          </p:cNvPr>
          <p:cNvSpPr>
            <a:spLocks noGrp="1"/>
          </p:cNvSpPr>
          <p:nvPr>
            <p:ph type="title"/>
          </p:nvPr>
        </p:nvSpPr>
        <p:spPr/>
        <p:txBody>
          <a:bodyPr/>
          <a:lstStyle/>
          <a:p>
            <a:r>
              <a:rPr lang="sv-SE"/>
              <a:t>Att förbereda inför övergång till nytt flöde</a:t>
            </a:r>
          </a:p>
        </p:txBody>
      </p:sp>
    </p:spTree>
    <p:extLst>
      <p:ext uri="{BB962C8B-B14F-4D97-AF65-F5344CB8AC3E}">
        <p14:creationId xmlns:p14="http://schemas.microsoft.com/office/powerpoint/2010/main" val="2329622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F2B33E41-31BD-0391-ACC2-E7F65C185737}"/>
              </a:ext>
            </a:extLst>
          </p:cNvPr>
          <p:cNvSpPr>
            <a:spLocks noGrp="1"/>
          </p:cNvSpPr>
          <p:nvPr>
            <p:ph idx="1"/>
          </p:nvPr>
        </p:nvSpPr>
        <p:spPr/>
        <p:txBody>
          <a:bodyPr>
            <a:normAutofit/>
          </a:bodyPr>
          <a:lstStyle/>
          <a:p>
            <a:pPr marL="342900" indent="-342900">
              <a:buFont typeface="Arial" panose="020B0604020202020204" pitchFamily="34" charset="0"/>
              <a:buChar char="•"/>
            </a:pPr>
            <a:r>
              <a:rPr lang="sv-SE" dirty="0"/>
              <a:t>Om den juridiska aspekten av rättelser/ändringar 2023-11-07 kl.10-11</a:t>
            </a:r>
          </a:p>
          <a:p>
            <a:pPr marL="1028700" lvl="1" indent="-342900"/>
            <a:r>
              <a:rPr lang="sv-SE" dirty="0"/>
              <a:t>Med Malin Wallin, </a:t>
            </a:r>
            <a:r>
              <a:rPr lang="sv-SE" dirty="0">
                <a:solidFill>
                  <a:srgbClr val="000000"/>
                </a:solidFill>
                <a:effectLst/>
                <a:latin typeface="Arial" panose="020B0604020202020204" pitchFamily="34" charset="0"/>
                <a:ea typeface="Times New Roman" panose="02020603050405020304" pitchFamily="18" charset="0"/>
              </a:rPr>
              <a:t>jurist vid Wallin Olofsson Advokatbyrå</a:t>
            </a:r>
            <a:endParaRPr lang="sv-SE" dirty="0"/>
          </a:p>
          <a:p>
            <a:pPr marL="1028700" lvl="1" indent="-342900"/>
            <a:r>
              <a:rPr lang="sv-SE" dirty="0"/>
              <a:t>Stöd i hur ni kan tänka kring vad som får/ska rättas eller ändras</a:t>
            </a:r>
          </a:p>
          <a:p>
            <a:pPr marL="1028700" lvl="1" indent="-342900"/>
            <a:r>
              <a:rPr lang="sv-SE" dirty="0"/>
              <a:t>Frågor skickas in i förväg</a:t>
            </a:r>
            <a:br>
              <a:rPr lang="sv-SE" dirty="0"/>
            </a:br>
            <a:r>
              <a:rPr lang="sv-SE" dirty="0"/>
              <a:t>(till </a:t>
            </a:r>
            <a:r>
              <a:rPr lang="sv-SE" dirty="0">
                <a:hlinkClick r:id="rId2"/>
              </a:rPr>
              <a:t>anna.lindgren@chalmers.se</a:t>
            </a:r>
            <a:r>
              <a:rPr lang="sv-SE" dirty="0"/>
              <a:t> senast 2023-10-26)</a:t>
            </a:r>
          </a:p>
          <a:p>
            <a:pPr marL="342900" indent="-342900">
              <a:buFont typeface="Arial" panose="020B0604020202020204" pitchFamily="34" charset="0"/>
              <a:buChar char="•"/>
            </a:pPr>
            <a:endParaRPr lang="sv-SE" dirty="0"/>
          </a:p>
          <a:p>
            <a:pPr marL="342900" indent="-342900">
              <a:buFont typeface="Arial" panose="020B0604020202020204" pitchFamily="34" charset="0"/>
              <a:buChar char="•"/>
            </a:pPr>
            <a:r>
              <a:rPr lang="sv-SE" dirty="0"/>
              <a:t>Om nytt flöde för digital examen 2023-11-30 kl. 10-11 </a:t>
            </a:r>
          </a:p>
          <a:p>
            <a:pPr marL="1028700" lvl="1" indent="-342900"/>
            <a:r>
              <a:rPr lang="sv-SE" dirty="0"/>
              <a:t>Demo av hur det kommer att se ut för studenten</a:t>
            </a:r>
          </a:p>
          <a:p>
            <a:pPr marL="1028700" lvl="1" indent="-342900"/>
            <a:r>
              <a:rPr lang="sv-SE" dirty="0"/>
              <a:t>Aviseringar om utfärdat bevis och rättelse/ändring av bevis</a:t>
            </a:r>
          </a:p>
          <a:p>
            <a:pPr marL="1028700" lvl="1" indent="-342900"/>
            <a:r>
              <a:rPr lang="sv-SE" dirty="0"/>
              <a:t>E-stämplat bevisdokument</a:t>
            </a:r>
          </a:p>
        </p:txBody>
      </p:sp>
      <p:sp>
        <p:nvSpPr>
          <p:cNvPr id="3" name="Rubrik 2">
            <a:extLst>
              <a:ext uri="{FF2B5EF4-FFF2-40B4-BE49-F238E27FC236}">
                <a16:creationId xmlns:a16="http://schemas.microsoft.com/office/drawing/2014/main" id="{25A6D02A-4541-19E5-632B-35DAD37B241A}"/>
              </a:ext>
            </a:extLst>
          </p:cNvPr>
          <p:cNvSpPr>
            <a:spLocks noGrp="1"/>
          </p:cNvSpPr>
          <p:nvPr>
            <p:ph type="title"/>
          </p:nvPr>
        </p:nvSpPr>
        <p:spPr/>
        <p:txBody>
          <a:bodyPr/>
          <a:lstStyle/>
          <a:p>
            <a:r>
              <a:rPr lang="sv-SE"/>
              <a:t>Kommande tematräffar</a:t>
            </a:r>
          </a:p>
        </p:txBody>
      </p:sp>
    </p:spTree>
    <p:extLst>
      <p:ext uri="{BB962C8B-B14F-4D97-AF65-F5344CB8AC3E}">
        <p14:creationId xmlns:p14="http://schemas.microsoft.com/office/powerpoint/2010/main" val="864175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9A4D0FD4-86EC-0F43-8388-A90F54306C5D}"/>
              </a:ext>
            </a:extLst>
          </p:cNvPr>
          <p:cNvSpPr>
            <a:spLocks noGrp="1"/>
          </p:cNvSpPr>
          <p:nvPr>
            <p:ph idx="1"/>
          </p:nvPr>
        </p:nvSpPr>
        <p:spPr/>
        <p:txBody>
          <a:bodyPr/>
          <a:lstStyle/>
          <a:p>
            <a:pPr marL="342900" indent="-342900">
              <a:buFont typeface="Arial" panose="020B0604020202020204" pitchFamily="34" charset="0"/>
              <a:buChar char="•"/>
            </a:pPr>
            <a:r>
              <a:rPr lang="sv-SE" dirty="0"/>
              <a:t>Leveranser av grundfunktionalitet</a:t>
            </a:r>
          </a:p>
          <a:p>
            <a:pPr marL="342900" indent="-342900">
              <a:buFont typeface="Arial" panose="020B0604020202020204" pitchFamily="34" charset="0"/>
              <a:buChar char="•"/>
            </a:pPr>
            <a:r>
              <a:rPr lang="sv-SE" dirty="0"/>
              <a:t>Övergripande om rättelser/ändringar</a:t>
            </a:r>
          </a:p>
          <a:p>
            <a:pPr marL="342900" indent="-342900">
              <a:buFont typeface="Arial" panose="020B0604020202020204" pitchFamily="34" charset="0"/>
              <a:buChar char="•"/>
            </a:pPr>
            <a:r>
              <a:rPr lang="sv-SE" dirty="0"/>
              <a:t>Demo av rättelser/ändringar</a:t>
            </a:r>
          </a:p>
          <a:p>
            <a:pPr marL="342900" indent="-342900">
              <a:buFont typeface="Arial" panose="020B0604020202020204" pitchFamily="34" charset="0"/>
              <a:buChar char="•"/>
            </a:pPr>
            <a:r>
              <a:rPr lang="sv-SE" dirty="0"/>
              <a:t>Rättelser/ändringar i olika skeden</a:t>
            </a:r>
          </a:p>
          <a:p>
            <a:pPr marL="342900" indent="-342900">
              <a:buFont typeface="Arial" panose="020B0604020202020204" pitchFamily="34" charset="0"/>
              <a:buChar char="•"/>
            </a:pPr>
            <a:r>
              <a:rPr lang="sv-SE" dirty="0"/>
              <a:t>Att förbereda inför övergång till nytt flöde</a:t>
            </a:r>
          </a:p>
          <a:p>
            <a:pPr marL="342900" indent="-342900">
              <a:buFont typeface="Arial" panose="020B0604020202020204" pitchFamily="34" charset="0"/>
              <a:buChar char="•"/>
            </a:pPr>
            <a:endParaRPr lang="sv-SE" dirty="0"/>
          </a:p>
          <a:p>
            <a:pPr marL="342900" indent="-342900">
              <a:buFont typeface="Arial" panose="020B0604020202020204" pitchFamily="34" charset="0"/>
              <a:buChar char="•"/>
            </a:pPr>
            <a:endParaRPr lang="sv-SE" dirty="0"/>
          </a:p>
          <a:p>
            <a:pPr marL="342900" indent="-342900">
              <a:buFont typeface="Arial" panose="020B0604020202020204" pitchFamily="34" charset="0"/>
              <a:buChar char="•"/>
            </a:pPr>
            <a:endParaRPr lang="sv-SE" dirty="0"/>
          </a:p>
        </p:txBody>
      </p:sp>
      <p:sp>
        <p:nvSpPr>
          <p:cNvPr id="3" name="Rubrik 2">
            <a:extLst>
              <a:ext uri="{FF2B5EF4-FFF2-40B4-BE49-F238E27FC236}">
                <a16:creationId xmlns:a16="http://schemas.microsoft.com/office/drawing/2014/main" id="{2C5114BF-6965-3C97-6B0B-FE2BF77A66D0}"/>
              </a:ext>
            </a:extLst>
          </p:cNvPr>
          <p:cNvSpPr>
            <a:spLocks noGrp="1"/>
          </p:cNvSpPr>
          <p:nvPr>
            <p:ph type="title"/>
          </p:nvPr>
        </p:nvSpPr>
        <p:spPr/>
        <p:txBody>
          <a:bodyPr/>
          <a:lstStyle/>
          <a:p>
            <a:r>
              <a:rPr lang="sv-SE"/>
              <a:t>Agenda</a:t>
            </a:r>
          </a:p>
        </p:txBody>
      </p:sp>
    </p:spTree>
    <p:extLst>
      <p:ext uri="{BB962C8B-B14F-4D97-AF65-F5344CB8AC3E}">
        <p14:creationId xmlns:p14="http://schemas.microsoft.com/office/powerpoint/2010/main" val="604181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a:extLst>
              <a:ext uri="{FF2B5EF4-FFF2-40B4-BE49-F238E27FC236}">
                <a16:creationId xmlns:a16="http://schemas.microsoft.com/office/drawing/2014/main" id="{F2134153-8383-4403-85BF-D6C9F152D599}"/>
              </a:ext>
            </a:extLst>
          </p:cNvPr>
          <p:cNvSpPr>
            <a:spLocks noGrp="1"/>
          </p:cNvSpPr>
          <p:nvPr>
            <p:ph type="title" idx="4294967295"/>
          </p:nvPr>
        </p:nvSpPr>
        <p:spPr>
          <a:xfrm>
            <a:off x="2016943" y="2123387"/>
            <a:ext cx="8158113" cy="2611225"/>
          </a:xfrm>
          <a:solidFill>
            <a:schemeClr val="accent6">
              <a:lumMod val="60000"/>
              <a:lumOff val="40000"/>
            </a:schemeClr>
          </a:solidFill>
        </p:spPr>
        <p:txBody>
          <a:bodyPr vert="horz" lIns="91440" tIns="45720" rIns="91440" bIns="45720" rtlCol="0" anchor="t">
            <a:normAutofit/>
          </a:bodyPr>
          <a:lstStyle/>
          <a:p>
            <a:pPr algn="ctr"/>
            <a:br>
              <a:rPr lang="en-US" sz="6600">
                <a:latin typeface="Calibri Light"/>
                <a:cs typeface="Calibri Light"/>
              </a:rPr>
            </a:br>
            <a:r>
              <a:rPr lang="en-US" sz="6600" err="1">
                <a:latin typeface="Calibri Light"/>
                <a:cs typeface="Calibri Light"/>
              </a:rPr>
              <a:t>Frågor</a:t>
            </a:r>
            <a:r>
              <a:rPr lang="en-US" sz="6600">
                <a:latin typeface="Calibri Light"/>
                <a:cs typeface="Calibri Light"/>
              </a:rPr>
              <a:t>?</a:t>
            </a:r>
            <a:endParaRPr lang="en-US"/>
          </a:p>
        </p:txBody>
      </p:sp>
    </p:spTree>
    <p:extLst>
      <p:ext uri="{BB962C8B-B14F-4D97-AF65-F5344CB8AC3E}">
        <p14:creationId xmlns:p14="http://schemas.microsoft.com/office/powerpoint/2010/main" val="38282288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a:extLst>
              <a:ext uri="{FF2B5EF4-FFF2-40B4-BE49-F238E27FC236}">
                <a16:creationId xmlns:a16="http://schemas.microsoft.com/office/drawing/2014/main" id="{F2134153-8383-4403-85BF-D6C9F152D599}"/>
              </a:ext>
            </a:extLst>
          </p:cNvPr>
          <p:cNvSpPr>
            <a:spLocks noGrp="1"/>
          </p:cNvSpPr>
          <p:nvPr>
            <p:ph type="title" idx="4294967295"/>
          </p:nvPr>
        </p:nvSpPr>
        <p:spPr>
          <a:xfrm>
            <a:off x="838200" y="556949"/>
            <a:ext cx="10515600" cy="4929452"/>
          </a:xfrm>
          <a:solidFill>
            <a:schemeClr val="accent6">
              <a:lumMod val="60000"/>
              <a:lumOff val="40000"/>
            </a:schemeClr>
          </a:solidFill>
        </p:spPr>
        <p:txBody>
          <a:bodyPr vert="horz" lIns="91440" tIns="45720" rIns="91440" bIns="45720" rtlCol="0" anchor="t">
            <a:normAutofit fontScale="90000"/>
          </a:bodyPr>
          <a:lstStyle/>
          <a:p>
            <a:pPr algn="ctr"/>
            <a:br>
              <a:rPr lang="en-US" sz="6600">
                <a:latin typeface="Calibri Light"/>
                <a:cs typeface="Calibri Light"/>
              </a:rPr>
            </a:br>
            <a:br>
              <a:rPr lang="en-US" sz="6600">
                <a:latin typeface="Calibri Light"/>
                <a:cs typeface="Calibri Light"/>
              </a:rPr>
            </a:br>
            <a:r>
              <a:rPr lang="en-US" sz="6600">
                <a:latin typeface="Calibri Light"/>
                <a:cs typeface="Calibri Light"/>
              </a:rPr>
              <a:t>Tack för </a:t>
            </a:r>
            <a:r>
              <a:rPr lang="en-US" sz="6600" err="1">
                <a:latin typeface="Calibri Light"/>
                <a:cs typeface="Calibri Light"/>
              </a:rPr>
              <a:t>i</a:t>
            </a:r>
            <a:r>
              <a:rPr lang="en-US" sz="6600">
                <a:latin typeface="Calibri Light"/>
                <a:cs typeface="Calibri Light"/>
              </a:rPr>
              <a:t> </a:t>
            </a:r>
            <a:r>
              <a:rPr lang="en-US" sz="6600" err="1">
                <a:latin typeface="Calibri Light"/>
                <a:cs typeface="Calibri Light"/>
              </a:rPr>
              <a:t>dag</a:t>
            </a:r>
            <a:r>
              <a:rPr lang="en-US" sz="6600">
                <a:latin typeface="Calibri Light"/>
                <a:cs typeface="Calibri Light"/>
              </a:rPr>
              <a:t>!</a:t>
            </a:r>
            <a:br>
              <a:rPr lang="en-US" sz="6600">
                <a:latin typeface="Calibri Light"/>
                <a:cs typeface="Calibri Light"/>
              </a:rPr>
            </a:br>
            <a:br>
              <a:rPr lang="en-US" sz="6600">
                <a:latin typeface="Calibri Light"/>
                <a:cs typeface="Calibri Light"/>
              </a:rPr>
            </a:br>
            <a:r>
              <a:rPr lang="en-US" err="1">
                <a:latin typeface="Calibri Light"/>
                <a:cs typeface="Calibri Light"/>
              </a:rPr>
              <a:t>Hör</a:t>
            </a:r>
            <a:r>
              <a:rPr lang="en-US">
                <a:latin typeface="Calibri Light"/>
                <a:cs typeface="Calibri Light"/>
              </a:rPr>
              <a:t> </a:t>
            </a:r>
            <a:r>
              <a:rPr lang="en-US" err="1">
                <a:latin typeface="Calibri Light"/>
                <a:cs typeface="Calibri Light"/>
              </a:rPr>
              <a:t>gärna</a:t>
            </a:r>
            <a:r>
              <a:rPr lang="en-US">
                <a:latin typeface="Calibri Light"/>
                <a:cs typeface="Calibri Light"/>
              </a:rPr>
              <a:t> av er om </a:t>
            </a:r>
            <a:r>
              <a:rPr lang="en-US" err="1">
                <a:latin typeface="Calibri Light"/>
                <a:cs typeface="Calibri Light"/>
              </a:rPr>
              <a:t>ni</a:t>
            </a:r>
            <a:r>
              <a:rPr lang="en-US">
                <a:latin typeface="Calibri Light"/>
                <a:cs typeface="Calibri Light"/>
              </a:rPr>
              <a:t> </a:t>
            </a:r>
            <a:r>
              <a:rPr lang="en-US" err="1">
                <a:latin typeface="Calibri Light"/>
                <a:cs typeface="Calibri Light"/>
              </a:rPr>
              <a:t>har</a:t>
            </a:r>
            <a:r>
              <a:rPr lang="en-US">
                <a:latin typeface="Calibri Light"/>
                <a:cs typeface="Calibri Light"/>
              </a:rPr>
              <a:t> </a:t>
            </a:r>
            <a:r>
              <a:rPr lang="en-US" err="1">
                <a:latin typeface="Calibri Light"/>
                <a:cs typeface="Calibri Light"/>
              </a:rPr>
              <a:t>ytterligare</a:t>
            </a:r>
            <a:r>
              <a:rPr lang="en-US">
                <a:latin typeface="Calibri Light"/>
                <a:cs typeface="Calibri Light"/>
              </a:rPr>
              <a:t> </a:t>
            </a:r>
            <a:r>
              <a:rPr lang="en-US" err="1">
                <a:latin typeface="Calibri Light"/>
                <a:cs typeface="Calibri Light"/>
              </a:rPr>
              <a:t>frågor</a:t>
            </a:r>
            <a:r>
              <a:rPr lang="en-US">
                <a:latin typeface="Calibri Light"/>
                <a:cs typeface="Calibri Light"/>
              </a:rPr>
              <a:t>:</a:t>
            </a:r>
            <a:br>
              <a:rPr lang="en-US">
                <a:latin typeface="Calibri Light"/>
                <a:cs typeface="Calibri Light"/>
              </a:rPr>
            </a:br>
            <a:r>
              <a:rPr lang="en-US">
                <a:latin typeface="Calibri Light"/>
                <a:cs typeface="Calibri Light"/>
                <a:hlinkClick r:id="rId3"/>
              </a:rPr>
              <a:t>anna.lindgren@chalmers.se</a:t>
            </a:r>
            <a:br>
              <a:rPr lang="en-US">
                <a:latin typeface="Calibri Light"/>
                <a:cs typeface="Calibri Light"/>
              </a:rPr>
            </a:br>
            <a:r>
              <a:rPr lang="en-US">
                <a:latin typeface="Calibri Light"/>
                <a:cs typeface="Calibri Light"/>
                <a:hlinkClick r:id="rId4"/>
              </a:rPr>
              <a:t>anna.sandberg.telleus@gu.se</a:t>
            </a:r>
            <a:br>
              <a:rPr lang="en-US">
                <a:latin typeface="Calibri Light"/>
                <a:cs typeface="Calibri Light"/>
              </a:rPr>
            </a:br>
            <a:endParaRPr lang="en-US"/>
          </a:p>
        </p:txBody>
      </p:sp>
    </p:spTree>
    <p:extLst>
      <p:ext uri="{BB962C8B-B14F-4D97-AF65-F5344CB8AC3E}">
        <p14:creationId xmlns:p14="http://schemas.microsoft.com/office/powerpoint/2010/main" val="1367556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a:extLst>
              <a:ext uri="{FF2B5EF4-FFF2-40B4-BE49-F238E27FC236}">
                <a16:creationId xmlns:a16="http://schemas.microsoft.com/office/drawing/2014/main" id="{F2134153-8383-4403-85BF-D6C9F152D599}"/>
              </a:ext>
            </a:extLst>
          </p:cNvPr>
          <p:cNvSpPr>
            <a:spLocks noGrp="1"/>
          </p:cNvSpPr>
          <p:nvPr>
            <p:ph type="title" idx="4294967295"/>
          </p:nvPr>
        </p:nvSpPr>
        <p:spPr>
          <a:xfrm>
            <a:off x="838200" y="556949"/>
            <a:ext cx="10515600" cy="4929452"/>
          </a:xfrm>
          <a:solidFill>
            <a:schemeClr val="accent6">
              <a:lumMod val="60000"/>
              <a:lumOff val="40000"/>
            </a:schemeClr>
          </a:solidFill>
        </p:spPr>
        <p:txBody>
          <a:bodyPr vert="horz" lIns="91440" tIns="45720" rIns="91440" bIns="45720" rtlCol="0" anchor="t">
            <a:normAutofit/>
          </a:bodyPr>
          <a:lstStyle/>
          <a:p>
            <a:pPr algn="ctr"/>
            <a:br>
              <a:rPr lang="en-US" sz="6600">
                <a:latin typeface="Calibri Light"/>
                <a:cs typeface="Calibri Light"/>
              </a:rPr>
            </a:br>
            <a:br>
              <a:rPr lang="en-US" sz="6600">
                <a:latin typeface="Calibri Light"/>
                <a:cs typeface="Calibri Light"/>
              </a:rPr>
            </a:br>
            <a:r>
              <a:rPr lang="en-US" sz="6600" err="1">
                <a:latin typeface="Calibri Light"/>
                <a:cs typeface="Calibri Light"/>
              </a:rPr>
              <a:t>Leveranser</a:t>
            </a:r>
            <a:endParaRPr lang="en-US"/>
          </a:p>
        </p:txBody>
      </p:sp>
    </p:spTree>
    <p:extLst>
      <p:ext uri="{BB962C8B-B14F-4D97-AF65-F5344CB8AC3E}">
        <p14:creationId xmlns:p14="http://schemas.microsoft.com/office/powerpoint/2010/main" val="31732391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0618A311-B072-47FB-975F-EFD0A879BF87}"/>
              </a:ext>
            </a:extLst>
          </p:cNvPr>
          <p:cNvSpPr/>
          <p:nvPr/>
        </p:nvSpPr>
        <p:spPr>
          <a:xfrm>
            <a:off x="886838" y="1265674"/>
            <a:ext cx="4833133" cy="4531041"/>
          </a:xfrm>
          <a:prstGeom prst="roundRect">
            <a:avLst/>
          </a:prstGeom>
          <a:solidFill>
            <a:schemeClr val="accent6">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lang="sv-SE" sz="2400" b="1"/>
              <a:t>STEG 1</a:t>
            </a:r>
          </a:p>
          <a:p>
            <a:pPr algn="ctr"/>
            <a:endParaRPr lang="sv-SE" sz="2400"/>
          </a:p>
          <a:p>
            <a:pPr algn="ctr"/>
            <a:r>
              <a:rPr lang="sv-SE" sz="2400" i="1"/>
              <a:t>Ny hantering av rättelser och ändringar av beslut om examen  </a:t>
            </a:r>
          </a:p>
          <a:p>
            <a:pPr algn="ctr"/>
            <a:endParaRPr lang="sv-SE" sz="2400"/>
          </a:p>
          <a:p>
            <a:pPr algn="ctr"/>
            <a:endParaRPr lang="sv-SE" sz="2400"/>
          </a:p>
          <a:p>
            <a:pPr algn="ctr"/>
            <a:r>
              <a:rPr lang="sv-SE" sz="2400"/>
              <a:t>Leverans till alla lärosäten december 2023</a:t>
            </a:r>
          </a:p>
          <a:p>
            <a:pPr algn="ctr"/>
            <a:endParaRPr lang="sv-SE" sz="1400"/>
          </a:p>
          <a:p>
            <a:pPr algn="ctr"/>
            <a:endParaRPr lang="sv-SE" sz="1400"/>
          </a:p>
          <a:p>
            <a:endParaRPr lang="sv-SE" sz="1400"/>
          </a:p>
        </p:txBody>
      </p:sp>
      <p:sp>
        <p:nvSpPr>
          <p:cNvPr id="5" name="Rectangle: Rounded Corners 3">
            <a:extLst>
              <a:ext uri="{FF2B5EF4-FFF2-40B4-BE49-F238E27FC236}">
                <a16:creationId xmlns:a16="http://schemas.microsoft.com/office/drawing/2014/main" id="{B0878CEE-B1B6-DA42-61C8-E0EC4B5E86CC}"/>
              </a:ext>
            </a:extLst>
          </p:cNvPr>
          <p:cNvSpPr/>
          <p:nvPr/>
        </p:nvSpPr>
        <p:spPr>
          <a:xfrm>
            <a:off x="5938887" y="1265674"/>
            <a:ext cx="5366275" cy="4531041"/>
          </a:xfrm>
          <a:prstGeom prst="roundRect">
            <a:avLst/>
          </a:prstGeom>
          <a:solidFill>
            <a:schemeClr val="accent6">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lang="sv-SE" sz="2400" b="1"/>
              <a:t>STEG 2</a:t>
            </a:r>
          </a:p>
          <a:p>
            <a:pPr algn="ctr"/>
            <a:endParaRPr lang="sv-SE" sz="2400"/>
          </a:p>
          <a:p>
            <a:pPr algn="ctr"/>
            <a:r>
              <a:rPr lang="sv-SE" sz="2400" i="1"/>
              <a:t>Nytt arbetssätt för digital examen - student kan själv hämta sitt digitala examensbevis i </a:t>
            </a:r>
            <a:r>
              <a:rPr lang="sv-SE" sz="2400" i="1" err="1"/>
              <a:t>Ladok</a:t>
            </a:r>
            <a:endParaRPr lang="sv-SE" sz="2400" i="1"/>
          </a:p>
          <a:p>
            <a:pPr algn="ctr"/>
            <a:endParaRPr lang="sv-SE" sz="2400"/>
          </a:p>
          <a:p>
            <a:pPr algn="ctr"/>
            <a:r>
              <a:rPr lang="sv-SE" sz="2400"/>
              <a:t>Lärosätena väljer när de vill börja använda funktionaliteten under perioden 1/1-1/6 2024</a:t>
            </a:r>
          </a:p>
          <a:p>
            <a:pPr algn="ctr"/>
            <a:endParaRPr lang="sv-SE" sz="2400" b="1"/>
          </a:p>
          <a:p>
            <a:pPr algn="ctr"/>
            <a:endParaRPr lang="sv-SE" sz="1400"/>
          </a:p>
        </p:txBody>
      </p:sp>
      <p:sp>
        <p:nvSpPr>
          <p:cNvPr id="8" name="Rubrik 2">
            <a:extLst>
              <a:ext uri="{FF2B5EF4-FFF2-40B4-BE49-F238E27FC236}">
                <a16:creationId xmlns:a16="http://schemas.microsoft.com/office/drawing/2014/main" id="{A616AFE8-9F5A-7F76-D501-DE10053C938C}"/>
              </a:ext>
            </a:extLst>
          </p:cNvPr>
          <p:cNvSpPr>
            <a:spLocks noGrp="1"/>
          </p:cNvSpPr>
          <p:nvPr>
            <p:ph type="title"/>
          </p:nvPr>
        </p:nvSpPr>
        <p:spPr>
          <a:xfrm>
            <a:off x="838201" y="681039"/>
            <a:ext cx="10515599" cy="727633"/>
          </a:xfrm>
        </p:spPr>
        <p:txBody>
          <a:bodyPr/>
          <a:lstStyle/>
          <a:p>
            <a:r>
              <a:rPr lang="sv-SE"/>
              <a:t>Digital examen – leverans av grundfunktionalitet</a:t>
            </a:r>
          </a:p>
        </p:txBody>
      </p:sp>
      <p:cxnSp>
        <p:nvCxnSpPr>
          <p:cNvPr id="3" name="Rak 2">
            <a:extLst>
              <a:ext uri="{FF2B5EF4-FFF2-40B4-BE49-F238E27FC236}">
                <a16:creationId xmlns:a16="http://schemas.microsoft.com/office/drawing/2014/main" id="{6192681B-6924-D177-5553-6BFFA2D1ABE8}"/>
              </a:ext>
            </a:extLst>
          </p:cNvPr>
          <p:cNvCxnSpPr>
            <a:stCxn id="4" idx="1"/>
            <a:endCxn id="4" idx="3"/>
          </p:cNvCxnSpPr>
          <p:nvPr/>
        </p:nvCxnSpPr>
        <p:spPr>
          <a:xfrm>
            <a:off x="886838" y="3531195"/>
            <a:ext cx="4833133" cy="0"/>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6" name="Rak 5">
            <a:extLst>
              <a:ext uri="{FF2B5EF4-FFF2-40B4-BE49-F238E27FC236}">
                <a16:creationId xmlns:a16="http://schemas.microsoft.com/office/drawing/2014/main" id="{3128D6B8-8C15-6264-CC62-207D4BCDA2AF}"/>
              </a:ext>
            </a:extLst>
          </p:cNvPr>
          <p:cNvCxnSpPr>
            <a:cxnSpLocks/>
            <a:stCxn id="5" idx="1"/>
            <a:endCxn id="5" idx="3"/>
          </p:cNvCxnSpPr>
          <p:nvPr/>
        </p:nvCxnSpPr>
        <p:spPr>
          <a:xfrm>
            <a:off x="5938887" y="3531195"/>
            <a:ext cx="5366275" cy="0"/>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51665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2">
            <a:extLst>
              <a:ext uri="{FF2B5EF4-FFF2-40B4-BE49-F238E27FC236}">
                <a16:creationId xmlns:a16="http://schemas.microsoft.com/office/drawing/2014/main" id="{B39CF631-58C8-7A0F-AE64-54F4D6AB73BE}"/>
              </a:ext>
            </a:extLst>
          </p:cNvPr>
          <p:cNvSpPr>
            <a:spLocks noGrp="1"/>
          </p:cNvSpPr>
          <p:nvPr>
            <p:ph type="title"/>
          </p:nvPr>
        </p:nvSpPr>
        <p:spPr>
          <a:xfrm>
            <a:off x="838201" y="681039"/>
            <a:ext cx="10515599" cy="727633"/>
          </a:xfrm>
        </p:spPr>
        <p:txBody>
          <a:bodyPr/>
          <a:lstStyle/>
          <a:p>
            <a:r>
              <a:rPr lang="sv-SE" sz="3200"/>
              <a:t>Steg 1 - Ny hantering av rättelser och ändringar  </a:t>
            </a:r>
          </a:p>
        </p:txBody>
      </p:sp>
      <p:sp>
        <p:nvSpPr>
          <p:cNvPr id="3" name="Platshållare för innehåll 1">
            <a:extLst>
              <a:ext uri="{FF2B5EF4-FFF2-40B4-BE49-F238E27FC236}">
                <a16:creationId xmlns:a16="http://schemas.microsoft.com/office/drawing/2014/main" id="{43EA7EDB-779B-4B11-272D-E5A8FE34A56C}"/>
              </a:ext>
            </a:extLst>
          </p:cNvPr>
          <p:cNvSpPr>
            <a:spLocks noGrp="1"/>
          </p:cNvSpPr>
          <p:nvPr>
            <p:ph idx="1"/>
          </p:nvPr>
        </p:nvSpPr>
        <p:spPr>
          <a:xfrm>
            <a:off x="838200" y="1643449"/>
            <a:ext cx="10515600" cy="3892378"/>
          </a:xfrm>
        </p:spPr>
        <p:txBody>
          <a:bodyPr>
            <a:normAutofit/>
          </a:bodyPr>
          <a:lstStyle/>
          <a:p>
            <a:pPr marL="285750" indent="-285750">
              <a:buFont typeface="Arial" panose="020B0604020202020204" pitchFamily="34" charset="0"/>
              <a:buChar char="•"/>
            </a:pPr>
            <a:r>
              <a:rPr lang="sv-SE" b="0" i="0" kern="1200">
                <a:effectLst/>
              </a:rPr>
              <a:t>Nytt sätt att spara beslut om examen</a:t>
            </a:r>
            <a:r>
              <a:rPr lang="sv-SE"/>
              <a:t> - </a:t>
            </a:r>
            <a:r>
              <a:rPr lang="sv-SE" b="0" i="0" kern="1200">
                <a:effectLst/>
              </a:rPr>
              <a:t>beslutet sparas och låses i sin helhet i </a:t>
            </a:r>
            <a:r>
              <a:rPr lang="sv-SE" b="0" i="0" kern="1200" err="1">
                <a:effectLst/>
              </a:rPr>
              <a:t>xml</a:t>
            </a:r>
            <a:r>
              <a:rPr lang="sv-SE" b="0" i="0" kern="1200">
                <a:effectLst/>
              </a:rPr>
              <a:t>-format. </a:t>
            </a:r>
          </a:p>
          <a:p>
            <a:pPr marL="285750" indent="-285750">
              <a:buFont typeface="Arial" panose="020B0604020202020204" pitchFamily="34" charset="0"/>
              <a:buChar char="•"/>
            </a:pPr>
            <a:endParaRPr lang="sv-SE" b="0" i="0" kern="1200">
              <a:effectLst/>
            </a:endParaRPr>
          </a:p>
          <a:p>
            <a:pPr marL="285750" indent="-285750">
              <a:buFont typeface="Arial" panose="020B0604020202020204" pitchFamily="34" charset="0"/>
              <a:buChar char="•"/>
            </a:pPr>
            <a:r>
              <a:rPr lang="sv-SE" b="0" i="0" kern="1200">
                <a:effectLst/>
              </a:rPr>
              <a:t>Gammal beslutsinformation i </a:t>
            </a:r>
            <a:r>
              <a:rPr lang="sv-SE" b="0" i="0" kern="1200" err="1">
                <a:effectLst/>
              </a:rPr>
              <a:t>Ladok</a:t>
            </a:r>
            <a:r>
              <a:rPr lang="sv-SE" b="0" i="0" kern="1200">
                <a:effectLst/>
              </a:rPr>
              <a:t> migreras till nytt format samtidigt som funktionaliteten släpps. </a:t>
            </a:r>
            <a:endParaRPr lang="sv-SE" sz="2800" b="0" i="0" kern="1200">
              <a:effectLst/>
            </a:endParaRPr>
          </a:p>
          <a:p>
            <a:pPr marL="285750" indent="-285750">
              <a:buFont typeface="Arial" panose="020B0604020202020204" pitchFamily="34" charset="0"/>
              <a:buChar char="•"/>
            </a:pPr>
            <a:endParaRPr lang="sv-SE"/>
          </a:p>
          <a:p>
            <a:pPr marL="285750" indent="-285750">
              <a:buFont typeface="Arial" panose="020B0604020202020204" pitchFamily="34" charset="0"/>
              <a:buChar char="•"/>
            </a:pPr>
            <a:r>
              <a:rPr lang="sv-SE"/>
              <a:t>Levereras till alla lärosäten samtidigt. Grundfunktionalitet för att kunna göra rättelser och ändringar levereras till testmiljö i början av november och produktionsmiljö 6/12 2023.</a:t>
            </a:r>
          </a:p>
          <a:p>
            <a:pPr marL="285750" indent="-285750">
              <a:buFont typeface="Arial" panose="020B0604020202020204" pitchFamily="34" charset="0"/>
              <a:buChar char="•"/>
            </a:pPr>
            <a:endParaRPr lang="sv-SE"/>
          </a:p>
          <a:p>
            <a:pPr marL="285750" indent="-285750">
              <a:buFont typeface="Arial" panose="020B0604020202020204" pitchFamily="34" charset="0"/>
              <a:buChar char="•"/>
            </a:pPr>
            <a:r>
              <a:rPr lang="sv-SE"/>
              <a:t>Därefter vidareutveckling med möjlighet till fler rättelser/ändringar.</a:t>
            </a:r>
          </a:p>
          <a:p>
            <a:pPr marL="285750" indent="-285750">
              <a:buFont typeface="Arial" panose="020B0604020202020204" pitchFamily="34" charset="0"/>
              <a:buChar char="•"/>
            </a:pPr>
            <a:endParaRPr lang="sv-SE"/>
          </a:p>
          <a:p>
            <a:endParaRPr lang="sv-SE"/>
          </a:p>
        </p:txBody>
      </p:sp>
    </p:spTree>
    <p:extLst>
      <p:ext uri="{BB962C8B-B14F-4D97-AF65-F5344CB8AC3E}">
        <p14:creationId xmlns:p14="http://schemas.microsoft.com/office/powerpoint/2010/main" val="4080658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2">
            <a:extLst>
              <a:ext uri="{FF2B5EF4-FFF2-40B4-BE49-F238E27FC236}">
                <a16:creationId xmlns:a16="http://schemas.microsoft.com/office/drawing/2014/main" id="{B39CF631-58C8-7A0F-AE64-54F4D6AB73BE}"/>
              </a:ext>
            </a:extLst>
          </p:cNvPr>
          <p:cNvSpPr>
            <a:spLocks noGrp="1"/>
          </p:cNvSpPr>
          <p:nvPr>
            <p:ph type="title"/>
          </p:nvPr>
        </p:nvSpPr>
        <p:spPr>
          <a:xfrm>
            <a:off x="838201" y="681039"/>
            <a:ext cx="10515599" cy="727633"/>
          </a:xfrm>
        </p:spPr>
        <p:txBody>
          <a:bodyPr/>
          <a:lstStyle/>
          <a:p>
            <a:r>
              <a:rPr lang="sv-SE" sz="3200"/>
              <a:t>Steg 2 - Nytt arbetssätt för digital examen </a:t>
            </a:r>
          </a:p>
        </p:txBody>
      </p:sp>
      <p:sp>
        <p:nvSpPr>
          <p:cNvPr id="3" name="Platshållare för innehåll 1">
            <a:extLst>
              <a:ext uri="{FF2B5EF4-FFF2-40B4-BE49-F238E27FC236}">
                <a16:creationId xmlns:a16="http://schemas.microsoft.com/office/drawing/2014/main" id="{43EA7EDB-779B-4B11-272D-E5A8FE34A56C}"/>
              </a:ext>
            </a:extLst>
          </p:cNvPr>
          <p:cNvSpPr>
            <a:spLocks noGrp="1"/>
          </p:cNvSpPr>
          <p:nvPr>
            <p:ph idx="1"/>
          </p:nvPr>
        </p:nvSpPr>
        <p:spPr>
          <a:xfrm>
            <a:off x="838200" y="1643449"/>
            <a:ext cx="10515600" cy="3892378"/>
          </a:xfrm>
        </p:spPr>
        <p:txBody>
          <a:bodyPr>
            <a:normAutofit fontScale="85000" lnSpcReduction="10000"/>
          </a:bodyPr>
          <a:lstStyle/>
          <a:p>
            <a:pPr marL="285750" indent="-285750">
              <a:buFont typeface="Arial" panose="020B0604020202020204" pitchFamily="34" charset="0"/>
              <a:buChar char="•"/>
            </a:pPr>
            <a:r>
              <a:rPr lang="sv-SE" sz="2000"/>
              <a:t>Förändrat flöde för examensbevisen. </a:t>
            </a:r>
            <a:r>
              <a:rPr lang="sv-SE"/>
              <a:t>E-stämplat bevis hämtas av student i </a:t>
            </a:r>
            <a:r>
              <a:rPr lang="sv-SE" i="1" err="1"/>
              <a:t>Ladok</a:t>
            </a:r>
            <a:r>
              <a:rPr lang="sv-SE" i="1"/>
              <a:t> för studenter</a:t>
            </a:r>
            <a:r>
              <a:rPr lang="sv-SE"/>
              <a:t> och behöver inte hanteras av handläggare.</a:t>
            </a:r>
            <a:endParaRPr lang="sv-SE" sz="1600"/>
          </a:p>
          <a:p>
            <a:pPr marL="285750" indent="-285750">
              <a:buFont typeface="Arial" panose="020B0604020202020204" pitchFamily="34" charset="0"/>
              <a:buChar char="•"/>
            </a:pPr>
            <a:endParaRPr lang="sv-SE" sz="2000"/>
          </a:p>
          <a:p>
            <a:pPr marL="285750" indent="-285750">
              <a:buFont typeface="Arial" panose="020B0604020202020204" pitchFamily="34" charset="0"/>
              <a:buChar char="•"/>
            </a:pPr>
            <a:r>
              <a:rPr lang="sv-SE" sz="2000"/>
              <a:t>Meddelande om beslut till student via e-post</a:t>
            </a:r>
            <a:r>
              <a:rPr lang="sv-SE"/>
              <a:t>, gäller både beslut om examen och rättelse/ändring.</a:t>
            </a:r>
            <a:endParaRPr lang="sv-SE" sz="1600"/>
          </a:p>
          <a:p>
            <a:pPr marL="285750" indent="-285750">
              <a:buFont typeface="Arial" panose="020B0604020202020204" pitchFamily="34" charset="0"/>
              <a:buChar char="•"/>
            </a:pPr>
            <a:endParaRPr lang="sv-SE" sz="2000"/>
          </a:p>
          <a:p>
            <a:pPr marL="285750" indent="-285750">
              <a:buFont typeface="Arial" panose="020B0604020202020204" pitchFamily="34" charset="0"/>
              <a:buChar char="•"/>
            </a:pPr>
            <a:r>
              <a:rPr lang="sv-SE" sz="2000"/>
              <a:t>Varje lärosäte bestämmer datum för när funktionaliteten tas i bruk, inom perioden 1/1-1/6 2024. </a:t>
            </a:r>
            <a:r>
              <a:rPr lang="sv-SE"/>
              <a:t>Det är fortfarande möjligt att hantera besluten utanför </a:t>
            </a:r>
            <a:r>
              <a:rPr lang="sv-SE" err="1"/>
              <a:t>Ladok</a:t>
            </a:r>
            <a:r>
              <a:rPr lang="sv-SE"/>
              <a:t>, lärosätet väljer hur varje bevistyp ska hanteras.</a:t>
            </a:r>
          </a:p>
          <a:p>
            <a:pPr marL="285750" indent="-285750">
              <a:buFont typeface="Arial" panose="020B0604020202020204" pitchFamily="34" charset="0"/>
              <a:buChar char="•"/>
            </a:pPr>
            <a:endParaRPr lang="sv-SE"/>
          </a:p>
          <a:p>
            <a:pPr marL="285750" indent="-285750" algn="just">
              <a:buFont typeface="Arial" panose="020B0604020202020204" pitchFamily="34" charset="0"/>
              <a:buChar char="•"/>
            </a:pPr>
            <a:r>
              <a:rPr lang="sv-SE"/>
              <a:t>Observera att endast bevis som utfärdats från och med detta datum omfattas av det förändrade flödet. Tidigare bevis kommer inte gå att hämta i </a:t>
            </a:r>
            <a:r>
              <a:rPr lang="sv-SE" i="1" err="1"/>
              <a:t>Ladok</a:t>
            </a:r>
            <a:r>
              <a:rPr lang="sv-SE" i="1"/>
              <a:t> för studenter</a:t>
            </a:r>
            <a:r>
              <a:rPr lang="sv-SE"/>
              <a:t>.</a:t>
            </a:r>
          </a:p>
          <a:p>
            <a:pPr marL="285750" indent="-285750">
              <a:buFont typeface="Arial" panose="020B0604020202020204" pitchFamily="34" charset="0"/>
              <a:buChar char="•"/>
            </a:pPr>
            <a:endParaRPr lang="sv-SE"/>
          </a:p>
          <a:p>
            <a:pPr marL="285750" indent="-285750">
              <a:buFont typeface="Arial" panose="020B0604020202020204" pitchFamily="34" charset="0"/>
              <a:buChar char="•"/>
            </a:pPr>
            <a:r>
              <a:rPr lang="sv-SE"/>
              <a:t>Funktionaliteten finns i testmiljön från och med version 2.33 (18/12 2023)</a:t>
            </a:r>
          </a:p>
          <a:p>
            <a:endParaRPr lang="sv-SE"/>
          </a:p>
        </p:txBody>
      </p:sp>
    </p:spTree>
    <p:extLst>
      <p:ext uri="{BB962C8B-B14F-4D97-AF65-F5344CB8AC3E}">
        <p14:creationId xmlns:p14="http://schemas.microsoft.com/office/powerpoint/2010/main" val="1263814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3">
            <a:extLst>
              <a:ext uri="{FF2B5EF4-FFF2-40B4-BE49-F238E27FC236}">
                <a16:creationId xmlns:a16="http://schemas.microsoft.com/office/drawing/2014/main" id="{1A2092BF-1DEC-CB05-714E-72BC65A3E155}"/>
              </a:ext>
            </a:extLst>
          </p:cNvPr>
          <p:cNvSpPr/>
          <p:nvPr/>
        </p:nvSpPr>
        <p:spPr>
          <a:xfrm>
            <a:off x="585216" y="1121664"/>
            <a:ext cx="9083040" cy="4181049"/>
          </a:xfrm>
          <a:prstGeom prst="roundRect">
            <a:avLst/>
          </a:prstGeom>
          <a:solidFill>
            <a:schemeClr val="accent6">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lstStyle/>
          <a:p>
            <a:endParaRPr lang="sv-SE" sz="1400"/>
          </a:p>
        </p:txBody>
      </p:sp>
      <p:sp>
        <p:nvSpPr>
          <p:cNvPr id="2" name="Rubrik 2">
            <a:extLst>
              <a:ext uri="{FF2B5EF4-FFF2-40B4-BE49-F238E27FC236}">
                <a16:creationId xmlns:a16="http://schemas.microsoft.com/office/drawing/2014/main" id="{B39CF631-58C8-7A0F-AE64-54F4D6AB73BE}"/>
              </a:ext>
            </a:extLst>
          </p:cNvPr>
          <p:cNvSpPr>
            <a:spLocks noGrp="1"/>
          </p:cNvSpPr>
          <p:nvPr>
            <p:ph type="title"/>
          </p:nvPr>
        </p:nvSpPr>
        <p:spPr>
          <a:xfrm>
            <a:off x="838201" y="327471"/>
            <a:ext cx="10515599" cy="727633"/>
          </a:xfrm>
        </p:spPr>
        <p:txBody>
          <a:bodyPr/>
          <a:lstStyle/>
          <a:p>
            <a:r>
              <a:rPr lang="sv-SE" sz="3200"/>
              <a:t>Stöd för rättelser/ändringar som finns från början</a:t>
            </a:r>
          </a:p>
        </p:txBody>
      </p:sp>
      <p:sp>
        <p:nvSpPr>
          <p:cNvPr id="5" name="Platshållare för innehåll 4">
            <a:extLst>
              <a:ext uri="{FF2B5EF4-FFF2-40B4-BE49-F238E27FC236}">
                <a16:creationId xmlns:a16="http://schemas.microsoft.com/office/drawing/2014/main" id="{7DCEC9BD-DDC4-376C-DC2C-927266AF3FD0}"/>
              </a:ext>
            </a:extLst>
          </p:cNvPr>
          <p:cNvSpPr>
            <a:spLocks noGrp="1"/>
          </p:cNvSpPr>
          <p:nvPr>
            <p:ph idx="1"/>
          </p:nvPr>
        </p:nvSpPr>
        <p:spPr>
          <a:xfrm>
            <a:off x="838200" y="1338649"/>
            <a:ext cx="8560136" cy="3892378"/>
          </a:xfrm>
        </p:spPr>
        <p:txBody>
          <a:bodyPr>
            <a:normAutofit/>
          </a:bodyPr>
          <a:lstStyle/>
          <a:p>
            <a:r>
              <a:rPr lang="sv-SE"/>
              <a:t>Rättelse/ändring av: </a:t>
            </a:r>
          </a:p>
          <a:p>
            <a:pPr marL="342900" indent="-342900">
              <a:buFont typeface="Arial" panose="020B0604020202020204" pitchFamily="34" charset="0"/>
              <a:buChar char="•"/>
            </a:pPr>
            <a:r>
              <a:rPr lang="sv-SE"/>
              <a:t>bevistexter	</a:t>
            </a:r>
          </a:p>
          <a:p>
            <a:pPr marL="342900" indent="-342900">
              <a:buFont typeface="Arial" panose="020B0604020202020204" pitchFamily="34" charset="0"/>
              <a:buChar char="•"/>
            </a:pPr>
            <a:r>
              <a:rPr lang="sv-SE"/>
              <a:t>kurspaketering		</a:t>
            </a:r>
          </a:p>
          <a:p>
            <a:pPr marL="342900" indent="-342900">
              <a:buFont typeface="Arial" panose="020B0604020202020204" pitchFamily="34" charset="0"/>
              <a:buChar char="•"/>
            </a:pPr>
            <a:r>
              <a:rPr lang="sv-SE"/>
              <a:t>fotnoter			</a:t>
            </a:r>
          </a:p>
          <a:p>
            <a:pPr marL="342900" indent="-342900">
              <a:buFont typeface="Arial" panose="020B0604020202020204" pitchFamily="34" charset="0"/>
              <a:buChar char="•"/>
            </a:pPr>
            <a:r>
              <a:rPr lang="sv-SE"/>
              <a:t>titel i resultat	</a:t>
            </a:r>
          </a:p>
          <a:p>
            <a:pPr marL="342900" indent="-342900">
              <a:buFont typeface="Arial" panose="020B0604020202020204" pitchFamily="34" charset="0"/>
              <a:buChar char="•"/>
            </a:pPr>
            <a:r>
              <a:rPr lang="sv-SE"/>
              <a:t>personuppgifter		</a:t>
            </a:r>
          </a:p>
          <a:p>
            <a:endParaRPr lang="sv-SE"/>
          </a:p>
          <a:p>
            <a:r>
              <a:rPr lang="sv-SE"/>
              <a:t>Samt borttagning av utfärdat bevis och möjlighet att rätta/ändra ovanstående uppgifter i tidigare bevis (beslutade i systemet innan ny funktionalitet)</a:t>
            </a:r>
          </a:p>
          <a:p>
            <a:endParaRPr lang="sv-SE"/>
          </a:p>
        </p:txBody>
      </p:sp>
    </p:spTree>
    <p:extLst>
      <p:ext uri="{BB962C8B-B14F-4D97-AF65-F5344CB8AC3E}">
        <p14:creationId xmlns:p14="http://schemas.microsoft.com/office/powerpoint/2010/main" val="1830547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3">
            <a:extLst>
              <a:ext uri="{FF2B5EF4-FFF2-40B4-BE49-F238E27FC236}">
                <a16:creationId xmlns:a16="http://schemas.microsoft.com/office/drawing/2014/main" id="{C6655B80-CA8A-B5BC-8EB7-417DC9E61D8A}"/>
              </a:ext>
            </a:extLst>
          </p:cNvPr>
          <p:cNvSpPr/>
          <p:nvPr/>
        </p:nvSpPr>
        <p:spPr>
          <a:xfrm>
            <a:off x="585216" y="1091680"/>
            <a:ext cx="10908368" cy="3892379"/>
          </a:xfrm>
          <a:prstGeom prst="roundRect">
            <a:avLst/>
          </a:prstGeom>
          <a:solidFill>
            <a:schemeClr val="accent6">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lstStyle/>
          <a:p>
            <a:endParaRPr lang="sv-SE" sz="1400"/>
          </a:p>
        </p:txBody>
      </p:sp>
      <p:sp>
        <p:nvSpPr>
          <p:cNvPr id="2" name="Rubrik 2">
            <a:extLst>
              <a:ext uri="{FF2B5EF4-FFF2-40B4-BE49-F238E27FC236}">
                <a16:creationId xmlns:a16="http://schemas.microsoft.com/office/drawing/2014/main" id="{B39CF631-58C8-7A0F-AE64-54F4D6AB73BE}"/>
              </a:ext>
            </a:extLst>
          </p:cNvPr>
          <p:cNvSpPr>
            <a:spLocks noGrp="1"/>
          </p:cNvSpPr>
          <p:nvPr>
            <p:ph type="title"/>
          </p:nvPr>
        </p:nvSpPr>
        <p:spPr>
          <a:xfrm>
            <a:off x="838201" y="364047"/>
            <a:ext cx="10655383" cy="727633"/>
          </a:xfrm>
        </p:spPr>
        <p:txBody>
          <a:bodyPr/>
          <a:lstStyle/>
          <a:p>
            <a:r>
              <a:rPr lang="sv-SE"/>
              <a:t>Stöd för rättelser/ändringar som kommer löpande </a:t>
            </a:r>
          </a:p>
        </p:txBody>
      </p:sp>
      <p:sp>
        <p:nvSpPr>
          <p:cNvPr id="5" name="Platshållare för innehåll 4">
            <a:extLst>
              <a:ext uri="{FF2B5EF4-FFF2-40B4-BE49-F238E27FC236}">
                <a16:creationId xmlns:a16="http://schemas.microsoft.com/office/drawing/2014/main" id="{7DCEC9BD-DDC4-376C-DC2C-927266AF3FD0}"/>
              </a:ext>
            </a:extLst>
          </p:cNvPr>
          <p:cNvSpPr>
            <a:spLocks noGrp="1"/>
          </p:cNvSpPr>
          <p:nvPr>
            <p:ph idx="1"/>
          </p:nvPr>
        </p:nvSpPr>
        <p:spPr>
          <a:xfrm>
            <a:off x="838200" y="1363033"/>
            <a:ext cx="4938870" cy="3892378"/>
          </a:xfrm>
        </p:spPr>
        <p:txBody>
          <a:bodyPr>
            <a:normAutofit/>
          </a:bodyPr>
          <a:lstStyle/>
          <a:p>
            <a:r>
              <a:rPr lang="sv-SE" sz="1800"/>
              <a:t>Rättelser/ändringar av:</a:t>
            </a:r>
          </a:p>
          <a:p>
            <a:pPr marL="342900" indent="-342900">
              <a:buFont typeface="Arial" panose="020B0604020202020204" pitchFamily="34" charset="0"/>
              <a:buChar char="•"/>
            </a:pPr>
            <a:r>
              <a:rPr lang="sv-SE" sz="1800"/>
              <a:t>bevisbenämning och precisering</a:t>
            </a:r>
          </a:p>
          <a:p>
            <a:pPr marL="342900" indent="-342900">
              <a:buFont typeface="Arial" panose="020B0604020202020204" pitchFamily="34" charset="0"/>
              <a:buChar char="•"/>
            </a:pPr>
            <a:r>
              <a:rPr lang="sv-SE" sz="1800"/>
              <a:t>benämning på bevisbenämning och precisering	</a:t>
            </a:r>
          </a:p>
          <a:p>
            <a:pPr marL="342900" indent="-342900">
              <a:buFont typeface="Arial" panose="020B0604020202020204" pitchFamily="34" charset="0"/>
              <a:buChar char="•"/>
            </a:pPr>
            <a:r>
              <a:rPr lang="sv-SE" sz="1800"/>
              <a:t>benämning på annan merit/annat resultat	</a:t>
            </a:r>
          </a:p>
          <a:p>
            <a:pPr marL="342900" indent="-342900">
              <a:buFont typeface="Arial" panose="020B0604020202020204" pitchFamily="34" charset="0"/>
              <a:buChar char="•"/>
            </a:pPr>
            <a:r>
              <a:rPr lang="sv-SE" sz="1800"/>
              <a:t>ingående kurser/TG 	</a:t>
            </a:r>
          </a:p>
          <a:p>
            <a:pPr marL="342900" indent="-342900">
              <a:buFont typeface="Arial" panose="020B0604020202020204" pitchFamily="34" charset="0"/>
              <a:buChar char="•"/>
            </a:pPr>
            <a:r>
              <a:rPr lang="sv-SE" sz="1800"/>
              <a:t>benämning på kurs		</a:t>
            </a:r>
          </a:p>
          <a:p>
            <a:pPr marL="342900" indent="-342900">
              <a:buFont typeface="Arial" panose="020B0604020202020204" pitchFamily="34" charset="0"/>
              <a:buChar char="•"/>
            </a:pPr>
            <a:endParaRPr lang="sv-SE" sz="1800"/>
          </a:p>
          <a:p>
            <a:endParaRPr lang="sv-SE" sz="1800"/>
          </a:p>
        </p:txBody>
      </p:sp>
      <p:sp>
        <p:nvSpPr>
          <p:cNvPr id="12" name="Platshållare för innehåll 4">
            <a:extLst>
              <a:ext uri="{FF2B5EF4-FFF2-40B4-BE49-F238E27FC236}">
                <a16:creationId xmlns:a16="http://schemas.microsoft.com/office/drawing/2014/main" id="{DFBD7E0B-5A4F-951A-FE98-41EA370D2F03}"/>
              </a:ext>
            </a:extLst>
          </p:cNvPr>
          <p:cNvSpPr txBox="1">
            <a:spLocks/>
          </p:cNvSpPr>
          <p:nvPr/>
        </p:nvSpPr>
        <p:spPr>
          <a:xfrm>
            <a:off x="6004661" y="1738486"/>
            <a:ext cx="4938870" cy="3892378"/>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Font typeface="Arial" panose="020B0604020202020204" pitchFamily="34" charset="0"/>
              <a:buChar char="•"/>
            </a:pPr>
            <a:r>
              <a:rPr lang="sv-SE" sz="1800"/>
              <a:t>resultat	</a:t>
            </a:r>
          </a:p>
          <a:p>
            <a:pPr marL="342900" indent="-342900">
              <a:buFont typeface="Arial" panose="020B0604020202020204" pitchFamily="34" charset="0"/>
              <a:buChar char="•"/>
            </a:pPr>
            <a:r>
              <a:rPr lang="sv-SE" sz="1800"/>
              <a:t>tillgodoräknande		</a:t>
            </a:r>
          </a:p>
          <a:p>
            <a:pPr marL="342900" indent="-342900">
              <a:buFont typeface="Arial" panose="020B0604020202020204" pitchFamily="34" charset="0"/>
              <a:buChar char="•"/>
            </a:pPr>
            <a:r>
              <a:rPr lang="sv-SE" sz="1800"/>
              <a:t>datum för avslutade studier		</a:t>
            </a:r>
          </a:p>
          <a:p>
            <a:pPr marL="342900" indent="-342900">
              <a:buFont typeface="Arial" panose="020B0604020202020204" pitchFamily="34" charset="0"/>
              <a:buChar char="•"/>
            </a:pPr>
            <a:r>
              <a:rPr lang="sv-SE" sz="1800"/>
              <a:t>dispositionslista (ordning, rubriker)	</a:t>
            </a:r>
          </a:p>
          <a:p>
            <a:pPr marL="342900" indent="-342900">
              <a:buFont typeface="Arial" panose="020B0604020202020204" pitchFamily="34" charset="0"/>
              <a:buChar char="•"/>
            </a:pPr>
            <a:r>
              <a:rPr lang="sv-SE" sz="1800"/>
              <a:t>omfattningsvärde	</a:t>
            </a:r>
          </a:p>
        </p:txBody>
      </p:sp>
      <p:sp>
        <p:nvSpPr>
          <p:cNvPr id="4" name="textruta 3">
            <a:extLst>
              <a:ext uri="{FF2B5EF4-FFF2-40B4-BE49-F238E27FC236}">
                <a16:creationId xmlns:a16="http://schemas.microsoft.com/office/drawing/2014/main" id="{9AF99690-B8DF-879D-D6AC-743D9D293107}"/>
              </a:ext>
            </a:extLst>
          </p:cNvPr>
          <p:cNvSpPr txBox="1"/>
          <p:nvPr/>
        </p:nvSpPr>
        <p:spPr>
          <a:xfrm>
            <a:off x="1248469" y="3968870"/>
            <a:ext cx="9611209" cy="646331"/>
          </a:xfrm>
          <a:prstGeom prst="rect">
            <a:avLst/>
          </a:prstGeom>
          <a:noFill/>
        </p:spPr>
        <p:txBody>
          <a:bodyPr wrap="square" rtlCol="0">
            <a:spAutoFit/>
          </a:bodyPr>
          <a:lstStyle/>
          <a:p>
            <a:r>
              <a:rPr lang="sv-SE" sz="1800" kern="100" dirty="0">
                <a:effectLst/>
                <a:latin typeface="Calibri" panose="020F0502020204030204" pitchFamily="34" charset="0"/>
                <a:ea typeface="Calibri" panose="020F0502020204030204" pitchFamily="34" charset="0"/>
                <a:cs typeface="Times New Roman" panose="02020603050405020304" pitchFamily="18" charset="0"/>
              </a:rPr>
              <a:t>Det kommer löpande att utvecklas stöd för att göra ovanstående rättelser/ändringar för beslut fattade utanför Ladok (hanterade i nuvarande Ladok) och tidigare bevis (hanterade i gamla Ladok). </a:t>
            </a:r>
          </a:p>
        </p:txBody>
      </p:sp>
      <p:cxnSp>
        <p:nvCxnSpPr>
          <p:cNvPr id="7" name="Straight Connector 6">
            <a:extLst>
              <a:ext uri="{FF2B5EF4-FFF2-40B4-BE49-F238E27FC236}">
                <a16:creationId xmlns:a16="http://schemas.microsoft.com/office/drawing/2014/main" id="{36EDE3E3-CB28-78A0-AF66-320CC408AAB1}"/>
              </a:ext>
            </a:extLst>
          </p:cNvPr>
          <p:cNvCxnSpPr>
            <a:cxnSpLocks/>
          </p:cNvCxnSpPr>
          <p:nvPr/>
        </p:nvCxnSpPr>
        <p:spPr>
          <a:xfrm>
            <a:off x="5701085" y="1738486"/>
            <a:ext cx="0" cy="2183452"/>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1031599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2">
            <a:extLst>
              <a:ext uri="{FF2B5EF4-FFF2-40B4-BE49-F238E27FC236}">
                <a16:creationId xmlns:a16="http://schemas.microsoft.com/office/drawing/2014/main" id="{B39CF631-58C8-7A0F-AE64-54F4D6AB73BE}"/>
              </a:ext>
            </a:extLst>
          </p:cNvPr>
          <p:cNvSpPr>
            <a:spLocks noGrp="1"/>
          </p:cNvSpPr>
          <p:nvPr>
            <p:ph type="title"/>
          </p:nvPr>
        </p:nvSpPr>
        <p:spPr>
          <a:xfrm>
            <a:off x="838201" y="681039"/>
            <a:ext cx="10515599" cy="727633"/>
          </a:xfrm>
        </p:spPr>
        <p:txBody>
          <a:bodyPr/>
          <a:lstStyle/>
          <a:p>
            <a:r>
              <a:rPr lang="sv-SE" sz="3200"/>
              <a:t>När vill ni börja använda funktionaliteten?</a:t>
            </a:r>
          </a:p>
        </p:txBody>
      </p:sp>
      <p:sp>
        <p:nvSpPr>
          <p:cNvPr id="3" name="Platshållare för innehåll 1">
            <a:extLst>
              <a:ext uri="{FF2B5EF4-FFF2-40B4-BE49-F238E27FC236}">
                <a16:creationId xmlns:a16="http://schemas.microsoft.com/office/drawing/2014/main" id="{43EA7EDB-779B-4B11-272D-E5A8FE34A56C}"/>
              </a:ext>
            </a:extLst>
          </p:cNvPr>
          <p:cNvSpPr>
            <a:spLocks noGrp="1"/>
          </p:cNvSpPr>
          <p:nvPr>
            <p:ph idx="1"/>
          </p:nvPr>
        </p:nvSpPr>
        <p:spPr>
          <a:xfrm>
            <a:off x="838200" y="1643449"/>
            <a:ext cx="10515600" cy="3892378"/>
          </a:xfrm>
        </p:spPr>
        <p:txBody>
          <a:bodyPr vert="horz" lIns="91440" tIns="45720" rIns="91440" bIns="45720" rtlCol="0" anchor="t">
            <a:normAutofit/>
          </a:bodyPr>
          <a:lstStyle/>
          <a:p>
            <a:r>
              <a:rPr lang="sv-SE">
                <a:latin typeface="Arial"/>
                <a:cs typeface="Arial"/>
              </a:rPr>
              <a:t>För att kunna planera kommande utveckling och stödet till lärosätena vill vi gärna veta när ni planerar att börja använda funktionaliteten för digital examen. Varje lärosäte har i veckan tilldelats ett </a:t>
            </a:r>
            <a:r>
              <a:rPr lang="sv-SE" err="1">
                <a:latin typeface="Arial"/>
                <a:cs typeface="Arial"/>
              </a:rPr>
              <a:t>Jiraärende</a:t>
            </a:r>
            <a:r>
              <a:rPr lang="sv-SE">
                <a:latin typeface="Arial"/>
                <a:cs typeface="Arial"/>
              </a:rPr>
              <a:t> där vi vill ha svar på följande frågor:</a:t>
            </a:r>
          </a:p>
          <a:p>
            <a:pPr marL="342900" indent="-342900">
              <a:buFont typeface="Arial" panose="020B0604020202020204" pitchFamily="34" charset="0"/>
              <a:buChar char="•"/>
            </a:pPr>
            <a:r>
              <a:rPr lang="sv-SE">
                <a:latin typeface="Arial"/>
                <a:cs typeface="Arial"/>
              </a:rPr>
              <a:t>När planerar ert lärosäte att börja använda funktionaliteten för digital examen? Ett första, preliminärt svar önskas.</a:t>
            </a:r>
          </a:p>
          <a:p>
            <a:pPr marL="342900" indent="-342900">
              <a:buFont typeface="Arial" panose="020B0604020202020204" pitchFamily="34" charset="0"/>
              <a:buChar char="•"/>
            </a:pPr>
            <a:endParaRPr lang="sv-SE"/>
          </a:p>
          <a:p>
            <a:pPr marL="342900" indent="-342900">
              <a:buFont typeface="Arial" panose="020B0604020202020204" pitchFamily="34" charset="0"/>
              <a:buChar char="•"/>
            </a:pPr>
            <a:r>
              <a:rPr lang="sv-SE">
                <a:latin typeface="Arial"/>
                <a:cs typeface="Arial"/>
              </a:rPr>
              <a:t>Finns det några funktioner för rättelser/ändringar som ni behöver vänta in för att kunna börja använda stödet? Meddela i så fall vilka.</a:t>
            </a:r>
          </a:p>
          <a:p>
            <a:pPr marL="342900" indent="-342900">
              <a:buFont typeface="Arial" panose="020B0604020202020204" pitchFamily="34" charset="0"/>
              <a:buChar char="•"/>
            </a:pPr>
            <a:endParaRPr lang="sv-SE"/>
          </a:p>
          <a:p>
            <a:r>
              <a:rPr lang="sv-SE">
                <a:latin typeface="Arial"/>
                <a:cs typeface="Arial"/>
              </a:rPr>
              <a:t>Ett par veckor innan övergången behöver vi veta vilket datum ni önskar.</a:t>
            </a:r>
          </a:p>
          <a:p>
            <a:pPr marL="342900" indent="-342900">
              <a:buFont typeface="Arial" panose="020B0604020202020204" pitchFamily="34" charset="0"/>
              <a:buChar char="•"/>
            </a:pPr>
            <a:endParaRPr lang="sv-SE"/>
          </a:p>
          <a:p>
            <a:pPr marL="342900" indent="-342900">
              <a:buFont typeface="Arial" panose="020B0604020202020204" pitchFamily="34" charset="0"/>
              <a:buChar char="•"/>
            </a:pPr>
            <a:endParaRPr lang="sv-SE"/>
          </a:p>
          <a:p>
            <a:endParaRPr lang="sv-SE"/>
          </a:p>
          <a:p>
            <a:endParaRPr lang="sv-SE"/>
          </a:p>
        </p:txBody>
      </p:sp>
    </p:spTree>
    <p:extLst>
      <p:ext uri="{BB962C8B-B14F-4D97-AF65-F5344CB8AC3E}">
        <p14:creationId xmlns:p14="http://schemas.microsoft.com/office/powerpoint/2010/main" val="3511018863"/>
      </p:ext>
    </p:extLst>
  </p:cSld>
  <p:clrMapOvr>
    <a:masterClrMapping/>
  </p:clrMapOvr>
</p:sld>
</file>

<file path=ppt/theme/theme1.xml><?xml version="1.0" encoding="utf-8"?>
<a:theme xmlns:a="http://schemas.openxmlformats.org/drawingml/2006/main" name="Rubriksidor">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xtsidor">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Bild och grafik">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CA4B926F0F6414294E74DFDB09D6455" ma:contentTypeVersion="5" ma:contentTypeDescription="Create a new document." ma:contentTypeScope="" ma:versionID="90a44b97726971e5031c6a448a49f756">
  <xsd:schema xmlns:xsd="http://www.w3.org/2001/XMLSchema" xmlns:xs="http://www.w3.org/2001/XMLSchema" xmlns:p="http://schemas.microsoft.com/office/2006/metadata/properties" xmlns:ns2="ef4dd929-0ce4-4668-9121-fb169f8b34d6" targetNamespace="http://schemas.microsoft.com/office/2006/metadata/properties" ma:root="true" ma:fieldsID="9265ee1cdc0f3ecd39ae20c7a2474125" ns2:_="">
    <xsd:import namespace="ef4dd929-0ce4-4668-9121-fb169f8b34d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f4dd929-0ce4-4668-9121-fb169f8b34d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A246DEB-2B4A-4DD7-9739-F341182E9358}">
  <ds:schemaRefs>
    <ds:schemaRef ds:uri="ef4dd929-0ce4-4668-9121-fb169f8b34d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31AA6EE2-E0E0-413C-9E7F-8C061C7FBE99}">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5941D842-7E78-4FC8-86D7-36A48D918C7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267</TotalTime>
  <Words>1577</Words>
  <Application>Microsoft Office PowerPoint</Application>
  <PresentationFormat>Bredbild</PresentationFormat>
  <Paragraphs>201</Paragraphs>
  <Slides>21</Slides>
  <Notes>14</Notes>
  <HiddenSlides>0</HiddenSlides>
  <MMClips>0</MMClips>
  <ScaleCrop>false</ScaleCrop>
  <HeadingPairs>
    <vt:vector size="6" baseType="variant">
      <vt:variant>
        <vt:lpstr>Använt teckensnitt</vt:lpstr>
      </vt:variant>
      <vt:variant>
        <vt:i4>3</vt:i4>
      </vt:variant>
      <vt:variant>
        <vt:lpstr>Tema</vt:lpstr>
      </vt:variant>
      <vt:variant>
        <vt:i4>3</vt:i4>
      </vt:variant>
      <vt:variant>
        <vt:lpstr>Bildrubriker</vt:lpstr>
      </vt:variant>
      <vt:variant>
        <vt:i4>21</vt:i4>
      </vt:variant>
    </vt:vector>
  </HeadingPairs>
  <TitlesOfParts>
    <vt:vector size="27" baseType="lpstr">
      <vt:lpstr>Arial</vt:lpstr>
      <vt:lpstr>Calibri</vt:lpstr>
      <vt:lpstr>Calibri Light</vt:lpstr>
      <vt:lpstr>Rubriksidor</vt:lpstr>
      <vt:lpstr>Textsidor</vt:lpstr>
      <vt:lpstr>Bild och grafik</vt:lpstr>
      <vt:lpstr>Tematräff digital examen - Leveranser - Rättelser och ändringar</vt:lpstr>
      <vt:lpstr>Agenda</vt:lpstr>
      <vt:lpstr>  Leveranser</vt:lpstr>
      <vt:lpstr>Digital examen – leverans av grundfunktionalitet</vt:lpstr>
      <vt:lpstr>Steg 1 - Ny hantering av rättelser och ändringar  </vt:lpstr>
      <vt:lpstr>Steg 2 - Nytt arbetssätt för digital examen </vt:lpstr>
      <vt:lpstr>Stöd för rättelser/ändringar som finns från början</vt:lpstr>
      <vt:lpstr>Stöd för rättelser/ändringar som kommer löpande </vt:lpstr>
      <vt:lpstr>När vill ni börja använda funktionaliteten?</vt:lpstr>
      <vt:lpstr> Frågor?</vt:lpstr>
      <vt:lpstr>  Rättelser/ändringar</vt:lpstr>
      <vt:lpstr>Rättelser/ändringar – en viktig del av digital examen</vt:lpstr>
      <vt:lpstr>Rättelser och ändringar av beslut om examen - utgångspunkt</vt:lpstr>
      <vt:lpstr>Rättelser och ändringar av beslut om examen - övergripande process</vt:lpstr>
      <vt:lpstr> Demo</vt:lpstr>
      <vt:lpstr>Rättelser/ändringar innan/efter övergång till nytt flöde</vt:lpstr>
      <vt:lpstr>Rättelser/ändringar av tidigare bevis (här utgår vi från att nytt flöde för digital examen införts)</vt:lpstr>
      <vt:lpstr>Att förbereda inför övergång till nytt flöde</vt:lpstr>
      <vt:lpstr>Kommande tematräffar</vt:lpstr>
      <vt:lpstr> Frågor?</vt:lpstr>
      <vt:lpstr>  Tack för i dag!  Hör gärna av er om ni har ytterligare frågor: anna.lindgren@chalmers.se anna.sandberg.telleus@gu.se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Microsoft Office User</dc:creator>
  <cp:lastModifiedBy>Anna Sandberg Telléus</cp:lastModifiedBy>
  <cp:revision>2</cp:revision>
  <dcterms:created xsi:type="dcterms:W3CDTF">2021-02-26T13:28:00Z</dcterms:created>
  <dcterms:modified xsi:type="dcterms:W3CDTF">2023-10-19T12:08:21Z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0x0101002CA4B926F0F6414294E74DFDB09D6455</vt:lpwstr>
  </property>
</Properties>
</file>