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57" r:id="rId2"/>
    <p:sldId id="257" r:id="rId3"/>
    <p:sldId id="443" r:id="rId4"/>
    <p:sldId id="397" r:id="rId5"/>
    <p:sldId id="440" r:id="rId6"/>
    <p:sldId id="432" r:id="rId7"/>
    <p:sldId id="436" r:id="rId8"/>
    <p:sldId id="442" r:id="rId9"/>
    <p:sldId id="435" r:id="rId10"/>
    <p:sldId id="434" r:id="rId11"/>
    <p:sldId id="263" r:id="rId12"/>
    <p:sldId id="418" r:id="rId13"/>
    <p:sldId id="438" r:id="rId14"/>
    <p:sldId id="439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443"/>
            <p14:sldId id="397"/>
            <p14:sldId id="440"/>
            <p14:sldId id="432"/>
            <p14:sldId id="436"/>
            <p14:sldId id="442"/>
            <p14:sldId id="435"/>
            <p14:sldId id="434"/>
          </p14:sldIdLst>
        </p14:section>
        <p14:section name="Namnlöst avsnitt" id="{8B6C1C04-D68E-4EBE-B0B3-C59E7BDDBE57}">
          <p14:sldIdLst>
            <p14:sldId id="263"/>
            <p14:sldId id="418"/>
            <p14:sldId id="438"/>
            <p14:sldId id="43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FF6600"/>
    <a:srgbClr val="0E72ED"/>
    <a:srgbClr val="323435"/>
    <a:srgbClr val="6DAF40"/>
    <a:srgbClr val="E6E6E6"/>
    <a:srgbClr val="2A2A2A"/>
    <a:srgbClr val="7F7F7F"/>
    <a:srgbClr val="434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6247" autoAdjust="0"/>
  </p:normalViewPr>
  <p:slideViewPr>
    <p:cSldViewPr snapToGrid="0" snapToObjects="1">
      <p:cViewPr varScale="1">
        <p:scale>
          <a:sx n="111" d="100"/>
          <a:sy n="111" d="100"/>
        </p:scale>
        <p:origin x="726" y="96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2023-10-23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8426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0200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401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1652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482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Obs, när ändras på </a:t>
            </a:r>
            <a:r>
              <a:rPr lang="sv-SE" u="sng" dirty="0"/>
              <a:t>utbildningen.</a:t>
            </a:r>
            <a:r>
              <a:rPr lang="sv-SE" u="none" dirty="0"/>
              <a:t> Gäller inte ändringar på modul – de görs fortfarande manuellt i fliken Plan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7448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138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1680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2.29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Ändrade systemaktiviteter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4" y="1300887"/>
            <a:ext cx="10357385" cy="3900145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Följande systemaktiviteter har ändrad benämning:</a:t>
            </a:r>
          </a:p>
          <a:p>
            <a:r>
              <a:rPr lang="sv-SE" dirty="0"/>
              <a:t>"Resultat: Rätta titel i resultat - attestera" → "Resultat: Attestera rättad titel"</a:t>
            </a:r>
          </a:p>
          <a:p>
            <a:r>
              <a:rPr lang="sv-SE" dirty="0"/>
              <a:t>"Resultat: Rätta titel i resultat - hantera underlag" → "Resultat: Bereda rättning av titel i resultat"</a:t>
            </a:r>
          </a:p>
        </p:txBody>
      </p:sp>
    </p:spTree>
    <p:extLst>
      <p:ext uri="{BB962C8B-B14F-4D97-AF65-F5344CB8AC3E}">
        <p14:creationId xmlns:p14="http://schemas.microsoft.com/office/powerpoint/2010/main" val="2155770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sv-SE" b="1" dirty="0"/>
              <a:t>Aktivitetstillfällen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4" y="1478927"/>
            <a:ext cx="10550425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Max antal platser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Alternativ för anmälan </a:t>
            </a:r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707FAF81-F9F4-310B-12D8-CA52A8ABC54F}"/>
              </a:ext>
            </a:extLst>
          </p:cNvPr>
          <p:cNvGrpSpPr/>
          <p:nvPr/>
        </p:nvGrpSpPr>
        <p:grpSpPr>
          <a:xfrm>
            <a:off x="4026882" y="1676431"/>
            <a:ext cx="7925634" cy="3880681"/>
            <a:chOff x="4129518" y="1676431"/>
            <a:chExt cx="7925634" cy="3880681"/>
          </a:xfrm>
          <a:solidFill>
            <a:srgbClr val="FFFFFF">
              <a:alpha val="83137"/>
            </a:srgbClr>
          </a:solidFill>
        </p:grpSpPr>
        <p:sp>
          <p:nvSpPr>
            <p:cNvPr id="3" name="Pil: vänster 2">
              <a:extLst>
                <a:ext uri="{FF2B5EF4-FFF2-40B4-BE49-F238E27FC236}">
                  <a16:creationId xmlns:a16="http://schemas.microsoft.com/office/drawing/2014/main" id="{104ABBD0-EF94-2E10-6CD7-6AD41619922A}"/>
                </a:ext>
              </a:extLst>
            </p:cNvPr>
            <p:cNvSpPr/>
            <p:nvPr/>
          </p:nvSpPr>
          <p:spPr>
            <a:xfrm>
              <a:off x="4129518" y="1676431"/>
              <a:ext cx="787713" cy="793102"/>
            </a:xfrm>
            <a:prstGeom prst="leftArrow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4" name="Rektangel 3">
              <a:extLst>
                <a:ext uri="{FF2B5EF4-FFF2-40B4-BE49-F238E27FC236}">
                  <a16:creationId xmlns:a16="http://schemas.microsoft.com/office/drawing/2014/main" id="{D2D2213C-20CC-AB49-9E41-57833DFABD95}"/>
                </a:ext>
              </a:extLst>
            </p:cNvPr>
            <p:cNvSpPr/>
            <p:nvPr/>
          </p:nvSpPr>
          <p:spPr>
            <a:xfrm>
              <a:off x="4917232" y="1877799"/>
              <a:ext cx="7137920" cy="3679313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90000" rtlCol="0" anchor="t"/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sv-SE" sz="2000" b="1" dirty="0">
                  <a:solidFill>
                    <a:schemeClr val="tx1"/>
                  </a:solidFill>
                </a:rPr>
                <a:t>Aktivera via ärende i JIRA</a:t>
              </a:r>
              <a:endParaRPr lang="sv-SE" b="1" dirty="0">
                <a:solidFill>
                  <a:schemeClr val="tx1"/>
                </a:solidFill>
              </a:endParaRPr>
            </a:p>
            <a:p>
              <a:r>
                <a:rPr lang="sv-SE" dirty="0">
                  <a:solidFill>
                    <a:schemeClr val="tx1"/>
                  </a:solidFill>
                </a:rPr>
                <a:t>”XX - Beställning av funktionalitet för aktivitetstillfällesalternativ”</a:t>
              </a:r>
            </a:p>
            <a:p>
              <a:r>
                <a:rPr lang="sv-SE" dirty="0">
                  <a:solidFill>
                    <a:schemeClr val="tx1"/>
                  </a:solidFill>
                </a:rPr>
                <a:t>Tilldelad: Lokal kontaktperson och Lokal teknisk kontaktperson</a:t>
              </a:r>
            </a:p>
            <a:p>
              <a:endParaRPr lang="sv-SE" dirty="0">
                <a:solidFill>
                  <a:schemeClr val="tx1"/>
                </a:solidFill>
              </a:endParaRPr>
            </a:p>
            <a:p>
              <a:r>
                <a:rPr lang="sv-SE" dirty="0">
                  <a:solidFill>
                    <a:schemeClr val="tx1"/>
                  </a:solidFill>
                </a:rPr>
                <a:t>Meddela senast tisdagen före leveransen som ni vill aktivera alternativ i.</a:t>
              </a:r>
            </a:p>
            <a:p>
              <a:endParaRPr lang="sv-SE" dirty="0">
                <a:solidFill>
                  <a:schemeClr val="tx1"/>
                </a:solidFill>
              </a:endParaRPr>
            </a:p>
            <a:p>
              <a:r>
                <a:rPr lang="sv-SE" dirty="0">
                  <a:solidFill>
                    <a:schemeClr val="tx1"/>
                  </a:solidFill>
                </a:rPr>
                <a:t>Avgör först hur era integrationer mot aktivitetstillfällen påverkas. Ni kan aktivera er integrationstestmiljö separat för att testa era integrationer.</a:t>
              </a:r>
            </a:p>
            <a:p>
              <a:endParaRPr lang="sv-SE" dirty="0">
                <a:solidFill>
                  <a:schemeClr val="tx1"/>
                </a:solidFill>
              </a:endParaRPr>
            </a:p>
            <a:p>
              <a:r>
                <a:rPr lang="sv-SE" dirty="0">
                  <a:solidFill>
                    <a:schemeClr val="tx1"/>
                  </a:solidFill>
                </a:rPr>
                <a:t>Kommer aktiveras för </a:t>
              </a:r>
              <a:r>
                <a:rPr lang="sv-SE" u="sng" dirty="0">
                  <a:solidFill>
                    <a:schemeClr val="tx1"/>
                  </a:solidFill>
                </a:rPr>
                <a:t>alla</a:t>
              </a:r>
              <a:r>
                <a:rPr lang="sv-SE" dirty="0">
                  <a:solidFill>
                    <a:schemeClr val="tx1"/>
                  </a:solidFill>
                </a:rPr>
                <a:t> i version 2.55 (ca. 1 år fram).</a:t>
              </a:r>
            </a:p>
            <a:p>
              <a:endParaRPr lang="sv-SE" dirty="0">
                <a:solidFill>
                  <a:schemeClr val="tx1"/>
                </a:solidFill>
              </a:endParaRPr>
            </a:p>
            <a:p>
              <a:r>
                <a:rPr lang="sv-SE" dirty="0">
                  <a:solidFill>
                    <a:schemeClr val="tx1"/>
                  </a:solidFill>
                </a:rPr>
                <a:t>LIS-adaptern kommer vi att uppdatera i version 2.31.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173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>
            <a:normAutofit fontScale="90000"/>
          </a:bodyPr>
          <a:lstStyle/>
          <a:p>
            <a:pPr algn="l"/>
            <a:r>
              <a:rPr lang="sv-SE" b="1" dirty="0"/>
              <a:t>Individuell studieplan</a:t>
            </a:r>
            <a:br>
              <a:rPr lang="sv-SE" b="1" dirty="0"/>
            </a:br>
            <a:r>
              <a:rPr lang="sv-SE" sz="2200" b="0" i="1" dirty="0"/>
              <a:t>Endast i test- och utbildningsmiljön</a:t>
            </a:r>
            <a:br>
              <a:rPr lang="sv-SE" i="1" dirty="0"/>
            </a:br>
            <a:endParaRPr lang="sv-SE" b="1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4" y="1582444"/>
            <a:ext cx="10550425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Tidsplan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Hämta PDF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77740CA-5F80-9EC5-A1B6-17E49E5A57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667" y="2439598"/>
            <a:ext cx="9787117" cy="567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0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EBEAA9-53CB-FDBA-0910-8D7253971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CD80BEF-2DF4-9FE7-DD1E-4B44F92F2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43" y="0"/>
            <a:ext cx="110713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30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Nordström,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Eriksson,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23 oktober 2023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2.29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5A2E4456-DF8F-BD73-46B2-A7968C96B7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750" y="4134300"/>
            <a:ext cx="7097115" cy="1476581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5C3FFE1D-AEB4-8B3D-DDFA-E0F1EFB1A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749" y="3829459"/>
            <a:ext cx="7459116" cy="2086266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A449F9F6-F754-B635-B9AB-C0F1BB160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962" y="3648685"/>
            <a:ext cx="8918691" cy="244781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A8D754A-4994-1ED6-DCDF-5945EC4F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Återkoppling från föregående demo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066D0F-48CC-8C9E-178A-450BE27C5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8"/>
            <a:ext cx="10149114" cy="2694064"/>
          </a:xfrm>
        </p:spPr>
        <p:txBody>
          <a:bodyPr/>
          <a:lstStyle/>
          <a:p>
            <a:r>
              <a:rPr lang="sv-SE" dirty="0"/>
              <a:t>Attributet Medarbetarkoppling: Önskemål att även visa användarnamn efter användaren har valts, så man vet att man lagt in rätt</a:t>
            </a:r>
          </a:p>
          <a:p>
            <a:r>
              <a:rPr lang="sv-SE" dirty="0"/>
              <a:t>Individuell studieplan: När lärandemål ändras för konstnärlig examen bör det stå att även alla kommentarer raderas, inte bara lärandemålen i sig.</a:t>
            </a:r>
          </a:p>
          <a:p>
            <a:r>
              <a:rPr lang="sv-SE" dirty="0"/>
              <a:t>Ladok för alumner: Önskemål att ha en tillbakalänk till Ladok för studenter på startsidan, för aktiva studenter som kommer in fel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634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r>
              <a:rPr lang="sv-SE" dirty="0"/>
              <a:t>Aktivitetstillfällen: Max antal platser och alternativ för anmälan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i="1" dirty="0"/>
              <a:t>Levereras till test- och utbildningsmiljön:</a:t>
            </a:r>
          </a:p>
          <a:p>
            <a:r>
              <a:rPr lang="sv-SE" dirty="0"/>
              <a:t>Individuella studieplaner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Tillgodoräknande</a:t>
            </a:r>
            <a:r>
              <a:rPr lang="sv-SE" dirty="0"/>
              <a:t>: Grunder och mål som är valda av student men inte längre är giltiga visas nu för handläggaren. </a:t>
            </a:r>
            <a:r>
              <a:rPr lang="sv-SE" i="1" dirty="0"/>
              <a:t>Inte längre giltig </a:t>
            </a:r>
            <a:r>
              <a:rPr lang="sv-SE" dirty="0"/>
              <a:t>kan bero på att resultat som valts som grund har tagits bort eller moduler som valts som mål har ett resultat inrapporterat.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731887E8-5125-0EB2-18C9-518344A617E9}"/>
              </a:ext>
            </a:extLst>
          </p:cNvPr>
          <p:cNvGrpSpPr/>
          <p:nvPr/>
        </p:nvGrpSpPr>
        <p:grpSpPr>
          <a:xfrm>
            <a:off x="1" y="2478619"/>
            <a:ext cx="12191999" cy="2673119"/>
            <a:chOff x="1176757" y="5002304"/>
            <a:chExt cx="10307193" cy="2259872"/>
          </a:xfrm>
        </p:grpSpPr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EB88B0F8-E8F3-8381-1780-8CDC38B9B8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3161" r="81196"/>
            <a:stretch/>
          </p:blipFill>
          <p:spPr>
            <a:xfrm>
              <a:off x="1176757" y="5002305"/>
              <a:ext cx="2292584" cy="2259871"/>
            </a:xfrm>
            <a:prstGeom prst="rect">
              <a:avLst/>
            </a:prstGeom>
          </p:spPr>
        </p:pic>
        <p:pic>
          <p:nvPicPr>
            <p:cNvPr id="6" name="Bildobjekt 5">
              <a:extLst>
                <a:ext uri="{FF2B5EF4-FFF2-40B4-BE49-F238E27FC236}">
                  <a16:creationId xmlns:a16="http://schemas.microsoft.com/office/drawing/2014/main" id="{635784C5-9488-4293-6C08-B84F0442B6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3216" t="53161"/>
            <a:stretch/>
          </p:blipFill>
          <p:spPr>
            <a:xfrm>
              <a:off x="3341617" y="5002304"/>
              <a:ext cx="8142333" cy="2259871"/>
            </a:xfrm>
            <a:prstGeom prst="rect">
              <a:avLst/>
            </a:prstGeom>
          </p:spPr>
        </p:pic>
      </p:grp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92617FB4-A45D-CBFA-F0AC-757DCFF6A11E}"/>
              </a:ext>
            </a:extLst>
          </p:cNvPr>
          <p:cNvSpPr/>
          <p:nvPr/>
        </p:nvSpPr>
        <p:spPr>
          <a:xfrm>
            <a:off x="7453221" y="3994030"/>
            <a:ext cx="3438786" cy="65560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13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9384928" cy="3900145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Utbildningsinformation</a:t>
            </a:r>
            <a:r>
              <a:rPr lang="sv-SE" dirty="0"/>
              <a:t>: Det nya attributet "Medarbetarkopplingar" (som gör det möjligt att koppla en användare till en verksamhetsroll) levereras nu även i produktionsmiljön.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8" name="Pil: vänster 7">
            <a:extLst>
              <a:ext uri="{FF2B5EF4-FFF2-40B4-BE49-F238E27FC236}">
                <a16:creationId xmlns:a16="http://schemas.microsoft.com/office/drawing/2014/main" id="{126C8E9E-9E48-D7FF-AC76-EC0CE55F978E}"/>
              </a:ext>
            </a:extLst>
          </p:cNvPr>
          <p:cNvSpPr/>
          <p:nvPr/>
        </p:nvSpPr>
        <p:spPr>
          <a:xfrm>
            <a:off x="9875190" y="1278311"/>
            <a:ext cx="2351314" cy="672574"/>
          </a:xfrm>
          <a:prstGeom prst="leftArrow">
            <a:avLst>
              <a:gd name="adj1" fmla="val 59820"/>
              <a:gd name="adj2" fmla="val 50000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Demo 9 oktober!</a:t>
            </a:r>
          </a:p>
        </p:txBody>
      </p:sp>
    </p:spTree>
    <p:extLst>
      <p:ext uri="{BB962C8B-B14F-4D97-AF65-F5344CB8AC3E}">
        <p14:creationId xmlns:p14="http://schemas.microsoft.com/office/powerpoint/2010/main" val="273905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Process</a:t>
            </a:r>
          </a:p>
          <a:p>
            <a:r>
              <a:rPr lang="sv-SE" dirty="0"/>
              <a:t>Processtypen "Skapa nytt kurstillfälle" har döpts om till "Nytt kurstillfälle".</a:t>
            </a:r>
          </a:p>
          <a:p>
            <a:r>
              <a:rPr lang="sv-SE" dirty="0"/>
              <a:t>Länk från "Pågående arbete" leder nu till aktuellt processteg i en subprocess.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CFC602DC-E7CF-39E9-80A0-A217913F0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729" y="2643953"/>
            <a:ext cx="2809375" cy="3553859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1955FC4F-1F09-2199-29C2-04BE1CF2F47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796" b="10404"/>
          <a:stretch/>
        </p:blipFill>
        <p:spPr>
          <a:xfrm>
            <a:off x="717015" y="2643953"/>
            <a:ext cx="8616415" cy="3437534"/>
          </a:xfrm>
          <a:prstGeom prst="rect">
            <a:avLst/>
          </a:prstGeom>
        </p:spPr>
      </p:pic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737D33D0-0621-0EC8-1543-0AE1E4149F75}"/>
              </a:ext>
            </a:extLst>
          </p:cNvPr>
          <p:cNvSpPr/>
          <p:nvPr/>
        </p:nvSpPr>
        <p:spPr>
          <a:xfrm>
            <a:off x="731529" y="5675084"/>
            <a:ext cx="4551671" cy="355179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95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Plan</a:t>
            </a:r>
            <a:r>
              <a:rPr lang="sv-SE" dirty="0"/>
              <a:t>: Det manuella steget för att uppdatera plan vid ändringar på utbildningar har tagits bort. När det finns en </a:t>
            </a:r>
            <a:r>
              <a:rPr lang="sv-SE" dirty="0" err="1"/>
              <a:t>obeslutad</a:t>
            </a:r>
            <a:r>
              <a:rPr lang="sv-SE" dirty="0"/>
              <a:t> upplaga av plan och man ändrar attribut på utbildningen som ingår i plan, så uppdateras nu alltid attributen i plan. Gäller ej för moduler som visas ut i plan.</a:t>
            </a:r>
          </a:p>
          <a:p>
            <a:r>
              <a:rPr lang="sv-SE" b="1" dirty="0"/>
              <a:t>Signalering: </a:t>
            </a:r>
            <a:r>
              <a:rPr lang="sv-SE" dirty="0"/>
              <a:t>Bekräftelse på skickad signal skickas ej längre för signalmekanismerna "Vid borttag" samt "Vid uppdatering".</a:t>
            </a:r>
          </a:p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E0F4132-88DC-F6A0-40F6-683545A46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971" y="2350372"/>
            <a:ext cx="10697030" cy="3506248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B78624D3-ED5D-8E0D-B9C4-B107858FA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14" y="3007689"/>
            <a:ext cx="7708274" cy="3900146"/>
          </a:xfrm>
          <a:prstGeom prst="rect">
            <a:avLst/>
          </a:prstGeom>
        </p:spPr>
      </p:pic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BA0A70FF-DCAC-6259-37A0-B08A7905CE3B}"/>
              </a:ext>
            </a:extLst>
          </p:cNvPr>
          <p:cNvSpPr/>
          <p:nvPr/>
        </p:nvSpPr>
        <p:spPr>
          <a:xfrm>
            <a:off x="4592330" y="6320609"/>
            <a:ext cx="1663328" cy="53739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4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3D67C682-2BC5-C611-E424-65C88D425C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" r="53629"/>
          <a:stretch/>
        </p:blipFill>
        <p:spPr>
          <a:xfrm>
            <a:off x="84658" y="2145904"/>
            <a:ext cx="3865290" cy="471209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Grunddata</a:t>
            </a:r>
            <a:r>
              <a:rPr lang="sv-SE" dirty="0"/>
              <a:t>: Det är återigen möjligt att lägga till webbplatsprefix i grunddatakategorin "Eget lärosäte".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F114E25-6C15-E5EE-F6EA-648428F642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5700" y="4094977"/>
            <a:ext cx="8243692" cy="1833688"/>
          </a:xfrm>
          <a:prstGeom prst="rect">
            <a:avLst/>
          </a:prstGeom>
        </p:spPr>
      </p:pic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CED7C910-4EFF-3BE6-3131-72A0CC58BD93}"/>
              </a:ext>
            </a:extLst>
          </p:cNvPr>
          <p:cNvCxnSpPr/>
          <p:nvPr/>
        </p:nvCxnSpPr>
        <p:spPr>
          <a:xfrm flipV="1">
            <a:off x="3549937" y="5902787"/>
            <a:ext cx="905774" cy="6642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010316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18867</TotalTime>
  <Words>537</Words>
  <Application>Microsoft Office PowerPoint</Application>
  <PresentationFormat>Bredbild</PresentationFormat>
  <Paragraphs>71</Paragraphs>
  <Slides>14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Arial</vt:lpstr>
      <vt:lpstr>Calibri</vt:lpstr>
      <vt:lpstr>Rubriksidor</vt:lpstr>
      <vt:lpstr>PowerPoint-presentation</vt:lpstr>
      <vt:lpstr>Demo av version 2.29</vt:lpstr>
      <vt:lpstr>Återkoppling från föregående demo</vt:lpstr>
      <vt:lpstr>Detta kommer demonstreras</vt:lpstr>
      <vt:lpstr>Andra förbättringar</vt:lpstr>
      <vt:lpstr>Andra förbättringar</vt:lpstr>
      <vt:lpstr>Andra förbättringar</vt:lpstr>
      <vt:lpstr>Andra förbättringar</vt:lpstr>
      <vt:lpstr>Viktiga rättningar</vt:lpstr>
      <vt:lpstr>Ändrade systemaktiviteter</vt:lpstr>
      <vt:lpstr>DEMO</vt:lpstr>
      <vt:lpstr>Aktivitetstillfällen</vt:lpstr>
      <vt:lpstr>Individuell studieplan Endast i test- och utbildningsmiljön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1015</cp:revision>
  <dcterms:created xsi:type="dcterms:W3CDTF">2021-02-26T13:28:00Z</dcterms:created>
  <dcterms:modified xsi:type="dcterms:W3CDTF">2023-10-23T08:54:02Z</dcterms:modified>
</cp:coreProperties>
</file>