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sldIdLst>
    <p:sldId id="357" r:id="rId2"/>
    <p:sldId id="257" r:id="rId3"/>
    <p:sldId id="443" r:id="rId4"/>
    <p:sldId id="397" r:id="rId5"/>
    <p:sldId id="440" r:id="rId6"/>
    <p:sldId id="432" r:id="rId7"/>
    <p:sldId id="436" r:id="rId8"/>
    <p:sldId id="442" r:id="rId9"/>
    <p:sldId id="435" r:id="rId10"/>
    <p:sldId id="434" r:id="rId11"/>
    <p:sldId id="263" r:id="rId12"/>
    <p:sldId id="418" r:id="rId13"/>
    <p:sldId id="438" r:id="rId14"/>
    <p:sldId id="439" r:id="rId15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0DE8CDD-35DF-4D33-AB4B-9237AEAE4DCB}">
          <p14:sldIdLst>
            <p14:sldId id="357"/>
            <p14:sldId id="257"/>
            <p14:sldId id="443"/>
            <p14:sldId id="397"/>
            <p14:sldId id="440"/>
            <p14:sldId id="432"/>
            <p14:sldId id="436"/>
            <p14:sldId id="442"/>
            <p14:sldId id="435"/>
            <p14:sldId id="434"/>
          </p14:sldIdLst>
        </p14:section>
        <p14:section name="Namnlöst avsnitt" id="{8B6C1C04-D68E-4EBE-B0B3-C59E7BDDBE57}">
          <p14:sldIdLst>
            <p14:sldId id="263"/>
            <p14:sldId id="418"/>
            <p14:sldId id="438"/>
            <p14:sldId id="439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lara Nordström" initials="KN" lastIdx="1" clrIdx="0">
    <p:extLst>
      <p:ext uri="{19B8F6BF-5375-455C-9EA6-DF929625EA0E}">
        <p15:presenceInfo xmlns:p15="http://schemas.microsoft.com/office/powerpoint/2012/main" userId="S::klara.nordstrom@mau.se::bbcbc8ff-0c7d-4692-a113-a5ac31615ef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FFFF"/>
    <a:srgbClr val="FF6600"/>
    <a:srgbClr val="0E72ED"/>
    <a:srgbClr val="323435"/>
    <a:srgbClr val="6DAF40"/>
    <a:srgbClr val="E6E6E6"/>
    <a:srgbClr val="2A2A2A"/>
    <a:srgbClr val="7F7F7F"/>
    <a:srgbClr val="434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44" autoAdjust="0"/>
    <p:restoredTop sz="96247" autoAdjust="0"/>
  </p:normalViewPr>
  <p:slideViewPr>
    <p:cSldViewPr snapToGrid="0" snapToObjects="1">
      <p:cViewPr varScale="1">
        <p:scale>
          <a:sx n="111" d="100"/>
          <a:sy n="111" d="100"/>
        </p:scale>
        <p:origin x="726" y="96"/>
      </p:cViewPr>
      <p:guideLst/>
    </p:cSldViewPr>
  </p:slideViewPr>
  <p:outlineViewPr>
    <p:cViewPr>
      <p:scale>
        <a:sx n="33" d="100"/>
        <a:sy n="33" d="100"/>
      </p:scale>
      <p:origin x="0" y="-561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7" d="100"/>
          <a:sy n="87" d="100"/>
        </p:scale>
        <p:origin x="3840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009E49-57A3-4974-9992-298F5ABA5A6D}" type="datetimeFigureOut">
              <a:rPr lang="sv-SE" smtClean="0"/>
              <a:t>2023-10-23</a:t>
            </a:fld>
            <a:endParaRPr 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7A14AB-BBD0-4A47-B68D-F3F98AAE272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258102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7A14AB-BBD0-4A47-B68D-F3F98AAE2723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801874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7A14AB-BBD0-4A47-B68D-F3F98AAE2723}" type="slidenum">
              <a:rPr lang="sv-SE" smtClean="0"/>
              <a:t>12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384266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7A14AB-BBD0-4A47-B68D-F3F98AAE2723}" type="slidenum">
              <a:rPr lang="sv-SE" smtClean="0"/>
              <a:t>13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502003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7A14AB-BBD0-4A47-B68D-F3F98AAE2723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58121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7A14AB-BBD0-4A47-B68D-F3F98AAE2723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841001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7A14AB-BBD0-4A47-B68D-F3F98AAE2723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744011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7A14AB-BBD0-4A47-B68D-F3F98AAE2723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416528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7A14AB-BBD0-4A47-B68D-F3F98AAE2723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074822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Obs, när ändras på </a:t>
            </a:r>
            <a:r>
              <a:rPr lang="sv-SE" u="sng" dirty="0"/>
              <a:t>utbildningen.</a:t>
            </a:r>
            <a:r>
              <a:rPr lang="sv-SE" u="none" dirty="0"/>
              <a:t> Gäller inte ändringar på modul – de görs fortfarande manuellt i fliken Plan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7A14AB-BBD0-4A47-B68D-F3F98AAE2723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774486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7A14AB-BBD0-4A47-B68D-F3F98AAE2723}" type="slidenum">
              <a:rPr lang="sv-SE" smtClean="0"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111386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7A14AB-BBD0-4A47-B68D-F3F98AAE2723}" type="slidenum">
              <a:rPr lang="sv-SE" smtClean="0"/>
              <a:t>10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216803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sosceles Triangle 11"/>
          <p:cNvSpPr/>
          <p:nvPr userDrawn="1"/>
        </p:nvSpPr>
        <p:spPr>
          <a:xfrm flipH="1">
            <a:off x="10723418" y="2344189"/>
            <a:ext cx="1468582" cy="4513811"/>
          </a:xfrm>
          <a:prstGeom prst="triangle">
            <a:avLst>
              <a:gd name="adj" fmla="val 0"/>
            </a:avLst>
          </a:prstGeom>
          <a:solidFill>
            <a:srgbClr val="EAF3D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AC98679B-B54F-A643-B010-1017E81F6AA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72343" y="2797903"/>
            <a:ext cx="8880042" cy="1791201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sv-SE" dirty="0"/>
              <a:t>Titel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6A8EB5A-AEA9-5341-B7DD-5A426C62D41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72343" y="4616092"/>
            <a:ext cx="7060867" cy="150018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rgbClr val="83BA3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dirty="0"/>
              <a:t>Datum</a:t>
            </a: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16C1F7F9-6814-2C43-808E-EDE47956DD1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0119" y="396610"/>
            <a:ext cx="2050982" cy="58301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0940" y="3797300"/>
            <a:ext cx="7531060" cy="3060700"/>
          </a:xfrm>
          <a:prstGeom prst="rect">
            <a:avLst/>
          </a:prstGeom>
        </p:spPr>
      </p:pic>
      <p:sp>
        <p:nvSpPr>
          <p:cNvPr id="8" name="Isosceles Triangle 7"/>
          <p:cNvSpPr/>
          <p:nvPr userDrawn="1"/>
        </p:nvSpPr>
        <p:spPr>
          <a:xfrm>
            <a:off x="-3272" y="4013200"/>
            <a:ext cx="448733" cy="2844800"/>
          </a:xfrm>
          <a:prstGeom prst="triangle">
            <a:avLst>
              <a:gd name="adj" fmla="val 0"/>
            </a:avLst>
          </a:prstGeom>
          <a:solidFill>
            <a:srgbClr val="EAF3D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25048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ubrik 1">
            <a:extLst>
              <a:ext uri="{FF2B5EF4-FFF2-40B4-BE49-F238E27FC236}">
                <a16:creationId xmlns:a16="http://schemas.microsoft.com/office/drawing/2014/main" id="{838A98FB-182F-824C-85B1-6991656E704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17015" y="573254"/>
            <a:ext cx="10149114" cy="72763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1" name="Platshållare för innehåll 2">
            <a:extLst>
              <a:ext uri="{FF2B5EF4-FFF2-40B4-BE49-F238E27FC236}">
                <a16:creationId xmlns:a16="http://schemas.microsoft.com/office/drawing/2014/main" id="{C5CE7D8C-8463-6D40-9976-1A16EB6B926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17015" y="1300887"/>
            <a:ext cx="10149114" cy="3900145"/>
          </a:xfrm>
          <a:prstGeom prst="rect">
            <a:avLst/>
          </a:prstGeom>
        </p:spPr>
        <p:txBody>
          <a:bodyPr/>
          <a:lstStyle>
            <a:lvl1pPr marL="342900" indent="-342900">
              <a:lnSpc>
                <a:spcPct val="100000"/>
              </a:lnSpc>
              <a:spcBef>
                <a:spcPts val="1200"/>
              </a:spcBef>
              <a:buClr>
                <a:srgbClr val="87B057"/>
              </a:buClr>
              <a:buFont typeface="Arial" panose="020B0604020202020204" pitchFamily="34" charset="0"/>
              <a:buChar char="•"/>
              <a:defRPr sz="1800"/>
            </a:lvl1pPr>
            <a:lvl2pPr marL="685800" indent="-228600"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buFont typeface="Arial" panose="020B0604020202020204" pitchFamily="34" charset="0"/>
              <a:buChar char="•"/>
              <a:defRPr sz="1800"/>
            </a:lvl2pPr>
            <a:lvl3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 sz="1800"/>
            </a:lvl3pPr>
            <a:lvl4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 sz="1800"/>
            </a:lvl4pPr>
            <a:lvl5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 sz="1800"/>
            </a:lvl5pPr>
          </a:lstStyle>
          <a:p>
            <a:pPr lvl="0"/>
            <a:r>
              <a:rPr lang="sv-SE" dirty="0"/>
              <a:t>Nivå 1</a:t>
            </a:r>
          </a:p>
          <a:p>
            <a:pPr lvl="1"/>
            <a:r>
              <a:rPr lang="sv-SE" dirty="0"/>
              <a:t>Nivå 2</a:t>
            </a:r>
          </a:p>
          <a:p>
            <a:pPr lvl="2"/>
            <a:r>
              <a:rPr lang="sv-SE" dirty="0"/>
              <a:t>Nivå 3</a:t>
            </a:r>
          </a:p>
          <a:p>
            <a:pPr lvl="3"/>
            <a:r>
              <a:rPr lang="sv-SE" dirty="0"/>
              <a:t>Nivå 4</a:t>
            </a:r>
          </a:p>
          <a:p>
            <a:pPr lvl="4"/>
            <a:r>
              <a:rPr lang="sv-SE" dirty="0"/>
              <a:t>Nivå 5</a:t>
            </a: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5076342"/>
            <a:ext cx="4419600" cy="1796171"/>
          </a:xfrm>
          <a:prstGeom prst="rect">
            <a:avLst/>
          </a:prstGeom>
        </p:spPr>
      </p:pic>
      <p:pic>
        <p:nvPicPr>
          <p:cNvPr id="14" name="Bildobjekt 3">
            <a:extLst>
              <a:ext uri="{FF2B5EF4-FFF2-40B4-BE49-F238E27FC236}">
                <a16:creationId xmlns:a16="http://schemas.microsoft.com/office/drawing/2014/main" id="{CDA568E9-8390-364D-A613-AF7AFB6DE2B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51264" y="6332661"/>
            <a:ext cx="1112180" cy="316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7558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Rubrikbild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ubrik 1">
            <a:extLst>
              <a:ext uri="{FF2B5EF4-FFF2-40B4-BE49-F238E27FC236}">
                <a16:creationId xmlns:a16="http://schemas.microsoft.com/office/drawing/2014/main" id="{838A98FB-182F-824C-85B1-6991656E704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17015" y="573254"/>
            <a:ext cx="10149114" cy="72763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1" name="Platshållare för innehåll 2">
            <a:extLst>
              <a:ext uri="{FF2B5EF4-FFF2-40B4-BE49-F238E27FC236}">
                <a16:creationId xmlns:a16="http://schemas.microsoft.com/office/drawing/2014/main" id="{C5CE7D8C-8463-6D40-9976-1A16EB6B926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17015" y="1300887"/>
            <a:ext cx="10149114" cy="3900145"/>
          </a:xfrm>
          <a:prstGeom prst="rect">
            <a:avLst/>
          </a:prstGeom>
        </p:spPr>
        <p:txBody>
          <a:bodyPr/>
          <a:lstStyle>
            <a:lvl1pPr marL="342900" indent="-342900">
              <a:lnSpc>
                <a:spcPct val="100000"/>
              </a:lnSpc>
              <a:spcBef>
                <a:spcPts val="1200"/>
              </a:spcBef>
              <a:buClr>
                <a:srgbClr val="87B057"/>
              </a:buClr>
              <a:buFont typeface="Arial" panose="020B0604020202020204" pitchFamily="34" charset="0"/>
              <a:buChar char="•"/>
              <a:defRPr sz="1800"/>
            </a:lvl1pPr>
            <a:lvl2pPr marL="685800" indent="-228600"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buFont typeface="Arial" panose="020B0604020202020204" pitchFamily="34" charset="0"/>
              <a:buChar char="•"/>
              <a:defRPr sz="1800"/>
            </a:lvl2pPr>
            <a:lvl3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 sz="1800"/>
            </a:lvl3pPr>
            <a:lvl4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 sz="1800"/>
            </a:lvl4pPr>
            <a:lvl5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 sz="1800"/>
            </a:lvl5pPr>
          </a:lstStyle>
          <a:p>
            <a:pPr lvl="0"/>
            <a:r>
              <a:rPr lang="sv-SE" dirty="0"/>
              <a:t>Nivå 1</a:t>
            </a:r>
          </a:p>
          <a:p>
            <a:pPr lvl="1"/>
            <a:r>
              <a:rPr lang="sv-SE" dirty="0"/>
              <a:t>Nivå 2</a:t>
            </a:r>
          </a:p>
          <a:p>
            <a:pPr lvl="2"/>
            <a:r>
              <a:rPr lang="sv-SE" dirty="0"/>
              <a:t>Nivå 3</a:t>
            </a:r>
          </a:p>
          <a:p>
            <a:pPr lvl="3"/>
            <a:r>
              <a:rPr lang="sv-SE" dirty="0"/>
              <a:t>Nivå 4</a:t>
            </a:r>
          </a:p>
          <a:p>
            <a:pPr lvl="4"/>
            <a:r>
              <a:rPr lang="sv-SE" dirty="0"/>
              <a:t>Nivå 5</a:t>
            </a: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5076342"/>
            <a:ext cx="4419600" cy="1796171"/>
          </a:xfrm>
          <a:prstGeom prst="rect">
            <a:avLst/>
          </a:prstGeom>
        </p:spPr>
      </p:pic>
      <p:pic>
        <p:nvPicPr>
          <p:cNvPr id="2" name="Bildobjekt 3">
            <a:extLst>
              <a:ext uri="{FF2B5EF4-FFF2-40B4-BE49-F238E27FC236}">
                <a16:creationId xmlns:a16="http://schemas.microsoft.com/office/drawing/2014/main" id="{9231BCCC-EE29-828E-429C-2EAC070BCAF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grayscl/>
          </a:blip>
          <a:stretch>
            <a:fillRect/>
          </a:stretch>
        </p:blipFill>
        <p:spPr>
          <a:xfrm>
            <a:off x="251264" y="6332661"/>
            <a:ext cx="1112180" cy="316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7240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ubrikbild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5076342"/>
            <a:ext cx="4419600" cy="1796171"/>
          </a:xfrm>
          <a:prstGeom prst="rect">
            <a:avLst/>
          </a:prstGeom>
        </p:spPr>
      </p:pic>
      <p:sp>
        <p:nvSpPr>
          <p:cNvPr id="7" name="Rubrik 1">
            <a:extLst>
              <a:ext uri="{FF2B5EF4-FFF2-40B4-BE49-F238E27FC236}">
                <a16:creationId xmlns:a16="http://schemas.microsoft.com/office/drawing/2014/main" id="{838A98FB-182F-824C-85B1-6991656E704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17015" y="568680"/>
            <a:ext cx="5599670" cy="72763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E1A2F682-C09A-014E-9126-1288248554C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290487" y="-17260"/>
            <a:ext cx="4901512" cy="685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  <p:sp>
        <p:nvSpPr>
          <p:cNvPr id="14" name="Platshållare för innehåll 2">
            <a:extLst>
              <a:ext uri="{FF2B5EF4-FFF2-40B4-BE49-F238E27FC236}">
                <a16:creationId xmlns:a16="http://schemas.microsoft.com/office/drawing/2014/main" id="{C5CE7D8C-8463-6D40-9976-1A16EB6B926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17015" y="1296313"/>
            <a:ext cx="5599670" cy="3900145"/>
          </a:xfrm>
          <a:prstGeom prst="rect">
            <a:avLst/>
          </a:prstGeom>
        </p:spPr>
        <p:txBody>
          <a:bodyPr/>
          <a:lstStyle>
            <a:lvl1pPr marL="342900" indent="-342900">
              <a:lnSpc>
                <a:spcPct val="100000"/>
              </a:lnSpc>
              <a:spcBef>
                <a:spcPts val="1200"/>
              </a:spcBef>
              <a:buClr>
                <a:srgbClr val="87B057"/>
              </a:buClr>
              <a:buFont typeface="Arial" panose="020B0604020202020204" pitchFamily="34" charset="0"/>
              <a:buChar char="•"/>
              <a:defRPr/>
            </a:lvl1pPr>
            <a:lvl2pPr marL="685800" indent="-228600"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buFont typeface="Arial" panose="020B0604020202020204" pitchFamily="34" charset="0"/>
              <a:buChar char="•"/>
              <a:defRPr/>
            </a:lvl2pPr>
            <a:lvl3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/>
            </a:lvl3pPr>
            <a:lvl4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/>
            </a:lvl4pPr>
            <a:lvl5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/>
            </a:lvl5pPr>
          </a:lstStyle>
          <a:p>
            <a:pPr lvl="0"/>
            <a:r>
              <a:rPr lang="sv-SE" dirty="0"/>
              <a:t>Nivå 1</a:t>
            </a:r>
          </a:p>
          <a:p>
            <a:pPr lvl="1"/>
            <a:r>
              <a:rPr lang="sv-SE" dirty="0"/>
              <a:t>Nivå 2</a:t>
            </a:r>
          </a:p>
          <a:p>
            <a:pPr lvl="2"/>
            <a:r>
              <a:rPr lang="sv-SE" dirty="0"/>
              <a:t>Nivå 3</a:t>
            </a:r>
          </a:p>
          <a:p>
            <a:pPr lvl="3"/>
            <a:r>
              <a:rPr lang="sv-SE" dirty="0"/>
              <a:t>Nivå 4</a:t>
            </a:r>
          </a:p>
          <a:p>
            <a:pPr lvl="4"/>
            <a:r>
              <a:rPr lang="sv-SE" dirty="0"/>
              <a:t>Nivå 5</a:t>
            </a:r>
          </a:p>
        </p:txBody>
      </p:sp>
      <p:pic>
        <p:nvPicPr>
          <p:cNvPr id="2" name="Bildobjekt 3">
            <a:extLst>
              <a:ext uri="{FF2B5EF4-FFF2-40B4-BE49-F238E27FC236}">
                <a16:creationId xmlns:a16="http://schemas.microsoft.com/office/drawing/2014/main" id="{04A1A345-9293-ECA8-EAD4-74719B10C43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51264" y="6332661"/>
            <a:ext cx="1112180" cy="316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357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ubrikbild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5076342"/>
            <a:ext cx="4419600" cy="1796171"/>
          </a:xfrm>
          <a:prstGeom prst="rect">
            <a:avLst/>
          </a:prstGeom>
        </p:spPr>
      </p:pic>
      <p:sp>
        <p:nvSpPr>
          <p:cNvPr id="15" name="Rubrik 1">
            <a:extLst>
              <a:ext uri="{FF2B5EF4-FFF2-40B4-BE49-F238E27FC236}">
                <a16:creationId xmlns:a16="http://schemas.microsoft.com/office/drawing/2014/main" id="{838A98FB-182F-824C-85B1-6991656E704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17015" y="572630"/>
            <a:ext cx="10149114" cy="72763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1" name="Platshållare för innehåll 2">
            <a:extLst>
              <a:ext uri="{FF2B5EF4-FFF2-40B4-BE49-F238E27FC236}">
                <a16:creationId xmlns:a16="http://schemas.microsoft.com/office/drawing/2014/main" id="{C5CE7D8C-8463-6D40-9976-1A16EB6B9268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717015" y="1300263"/>
            <a:ext cx="5044807" cy="3900145"/>
          </a:xfrm>
          <a:prstGeom prst="rect">
            <a:avLst/>
          </a:prstGeom>
        </p:spPr>
        <p:txBody>
          <a:bodyPr/>
          <a:lstStyle>
            <a:lvl1pPr marL="342900" indent="-342900">
              <a:lnSpc>
                <a:spcPct val="100000"/>
              </a:lnSpc>
              <a:spcBef>
                <a:spcPts val="1200"/>
              </a:spcBef>
              <a:buClr>
                <a:srgbClr val="87B057"/>
              </a:buClr>
              <a:buFont typeface="Arial" panose="020B0604020202020204" pitchFamily="34" charset="0"/>
              <a:buChar char="•"/>
              <a:defRPr/>
            </a:lvl1pPr>
            <a:lvl2pPr marL="685800" indent="-228600"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buFont typeface="Arial" panose="020B0604020202020204" pitchFamily="34" charset="0"/>
              <a:buChar char="•"/>
              <a:defRPr/>
            </a:lvl2pPr>
            <a:lvl3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/>
            </a:lvl3pPr>
            <a:lvl4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/>
            </a:lvl4pPr>
            <a:lvl5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/>
            </a:lvl5pPr>
          </a:lstStyle>
          <a:p>
            <a:pPr lvl="0"/>
            <a:r>
              <a:rPr lang="sv-SE" dirty="0"/>
              <a:t>Nivå 1</a:t>
            </a:r>
          </a:p>
          <a:p>
            <a:pPr lvl="1"/>
            <a:r>
              <a:rPr lang="sv-SE" dirty="0"/>
              <a:t>Nivå 2</a:t>
            </a:r>
          </a:p>
          <a:p>
            <a:pPr lvl="2"/>
            <a:r>
              <a:rPr lang="sv-SE" dirty="0"/>
              <a:t>Nivå 3</a:t>
            </a:r>
          </a:p>
          <a:p>
            <a:pPr lvl="3"/>
            <a:r>
              <a:rPr lang="sv-SE" dirty="0"/>
              <a:t>Nivå 4</a:t>
            </a:r>
          </a:p>
          <a:p>
            <a:pPr lvl="4"/>
            <a:r>
              <a:rPr lang="sv-SE" dirty="0"/>
              <a:t>Nivå 5</a:t>
            </a:r>
          </a:p>
        </p:txBody>
      </p:sp>
      <p:sp>
        <p:nvSpPr>
          <p:cNvPr id="12" name="Platshållare för innehåll 2">
            <a:extLst>
              <a:ext uri="{FF2B5EF4-FFF2-40B4-BE49-F238E27FC236}">
                <a16:creationId xmlns:a16="http://schemas.microsoft.com/office/drawing/2014/main" id="{C5CE7D8C-8463-6D40-9976-1A16EB6B926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004193" y="1300263"/>
            <a:ext cx="4861936" cy="3900145"/>
          </a:xfrm>
          <a:prstGeom prst="rect">
            <a:avLst/>
          </a:prstGeom>
        </p:spPr>
        <p:txBody>
          <a:bodyPr/>
          <a:lstStyle>
            <a:lvl1pPr marL="342900" indent="-342900">
              <a:lnSpc>
                <a:spcPct val="100000"/>
              </a:lnSpc>
              <a:spcBef>
                <a:spcPts val="1200"/>
              </a:spcBef>
              <a:buClr>
                <a:srgbClr val="87B057"/>
              </a:buClr>
              <a:buFont typeface="Arial" panose="020B0604020202020204" pitchFamily="34" charset="0"/>
              <a:buChar char="•"/>
              <a:defRPr/>
            </a:lvl1pPr>
            <a:lvl2pPr marL="685800" indent="-228600"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buFont typeface="Arial" panose="020B0604020202020204" pitchFamily="34" charset="0"/>
              <a:buChar char="•"/>
              <a:defRPr/>
            </a:lvl2pPr>
            <a:lvl3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/>
            </a:lvl3pPr>
            <a:lvl4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/>
            </a:lvl4pPr>
            <a:lvl5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/>
            </a:lvl5pPr>
          </a:lstStyle>
          <a:p>
            <a:pPr lvl="0"/>
            <a:r>
              <a:rPr lang="sv-SE" dirty="0"/>
              <a:t>Nivå 1</a:t>
            </a:r>
          </a:p>
          <a:p>
            <a:pPr lvl="1"/>
            <a:r>
              <a:rPr lang="sv-SE" dirty="0"/>
              <a:t>Nivå 2</a:t>
            </a:r>
          </a:p>
          <a:p>
            <a:pPr lvl="2"/>
            <a:r>
              <a:rPr lang="sv-SE" dirty="0"/>
              <a:t>Nivå 3</a:t>
            </a:r>
          </a:p>
          <a:p>
            <a:pPr lvl="3"/>
            <a:r>
              <a:rPr lang="sv-SE" dirty="0"/>
              <a:t>Nivå 4</a:t>
            </a:r>
          </a:p>
          <a:p>
            <a:pPr lvl="4"/>
            <a:r>
              <a:rPr lang="sv-SE" dirty="0"/>
              <a:t>Nivå 5</a:t>
            </a:r>
          </a:p>
        </p:txBody>
      </p:sp>
      <p:pic>
        <p:nvPicPr>
          <p:cNvPr id="2" name="Bildobjekt 3">
            <a:extLst>
              <a:ext uri="{FF2B5EF4-FFF2-40B4-BE49-F238E27FC236}">
                <a16:creationId xmlns:a16="http://schemas.microsoft.com/office/drawing/2014/main" id="{3290D87C-004B-6228-47D1-C429518A827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51264" y="6332661"/>
            <a:ext cx="1112180" cy="316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073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vsnittsrubrik">
    <p:bg>
      <p:bgPr>
        <a:solidFill>
          <a:srgbClr val="6F924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336800" y="3143250"/>
            <a:ext cx="7518400" cy="571501"/>
          </a:xfrm>
        </p:spPr>
        <p:txBody>
          <a:bodyPr anchor="t" anchorCtr="0">
            <a:normAutofit/>
          </a:bodyPr>
          <a:lstStyle>
            <a:lvl1pPr algn="ctr">
              <a:defRPr sz="4000" b="1" cap="none" baseline="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1" name="Isosceles Triangle 10"/>
          <p:cNvSpPr/>
          <p:nvPr userDrawn="1"/>
        </p:nvSpPr>
        <p:spPr>
          <a:xfrm flipH="1">
            <a:off x="10958285" y="2667000"/>
            <a:ext cx="1233715" cy="4191000"/>
          </a:xfrm>
          <a:prstGeom prst="triangle">
            <a:avLst>
              <a:gd name="adj" fmla="val 0"/>
            </a:avLst>
          </a:prstGeom>
          <a:solidFill>
            <a:srgbClr val="EAF3DD">
              <a:alpha val="36078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0940" y="3797300"/>
            <a:ext cx="7531060" cy="3060700"/>
          </a:xfrm>
          <a:prstGeom prst="rect">
            <a:avLst/>
          </a:prstGeom>
        </p:spPr>
      </p:pic>
      <p:sp>
        <p:nvSpPr>
          <p:cNvPr id="13" name="Isosceles Triangle 12"/>
          <p:cNvSpPr/>
          <p:nvPr userDrawn="1"/>
        </p:nvSpPr>
        <p:spPr>
          <a:xfrm>
            <a:off x="5041" y="4013200"/>
            <a:ext cx="448733" cy="2844800"/>
          </a:xfrm>
          <a:prstGeom prst="triangle">
            <a:avLst>
              <a:gd name="adj" fmla="val 0"/>
            </a:avLst>
          </a:prstGeom>
          <a:solidFill>
            <a:srgbClr val="EAF3DD">
              <a:alpha val="36078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67757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03198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0" r:id="rId2"/>
    <p:sldLayoutId id="2147483660" r:id="rId3"/>
    <p:sldLayoutId id="2147483656" r:id="rId4"/>
    <p:sldLayoutId id="2147483657" r:id="rId5"/>
    <p:sldLayoutId id="2147483653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>
            <a:extLst>
              <a:ext uri="{FF2B5EF4-FFF2-40B4-BE49-F238E27FC236}">
                <a16:creationId xmlns:a16="http://schemas.microsoft.com/office/drawing/2014/main" id="{0EA8E285-EDEF-C94D-1181-69B97F027E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88228" y="5337777"/>
            <a:ext cx="3334215" cy="1114581"/>
          </a:xfrm>
          <a:prstGeom prst="rect">
            <a:avLst/>
          </a:prstGeom>
        </p:spPr>
      </p:pic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AB56BA64-F3B5-D546-9024-60189949AD72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823118" y="2278063"/>
            <a:ext cx="10545763" cy="1500187"/>
          </a:xfrm>
          <a:prstGeom prst="rect">
            <a:avLst/>
          </a:prstGeom>
        </p:spPr>
        <p:txBody>
          <a:bodyPr/>
          <a:lstStyle/>
          <a:p>
            <a:r>
              <a:rPr lang="sv-SE" dirty="0">
                <a:solidFill>
                  <a:schemeClr val="bg1"/>
                </a:solidFill>
              </a:rPr>
              <a:t>Snart börjar… </a:t>
            </a:r>
          </a:p>
          <a:p>
            <a:r>
              <a:rPr lang="sv-SE" sz="3600" b="1" dirty="0">
                <a:solidFill>
                  <a:schemeClr val="bg1"/>
                </a:solidFill>
              </a:rPr>
              <a:t>Demo av version 2.29</a:t>
            </a:r>
          </a:p>
          <a:p>
            <a:br>
              <a:rPr lang="sv-SE" dirty="0">
                <a:solidFill>
                  <a:schemeClr val="bg1"/>
                </a:solidFill>
              </a:rPr>
            </a:br>
            <a:r>
              <a:rPr lang="sv-SE" dirty="0">
                <a:solidFill>
                  <a:schemeClr val="bg1"/>
                </a:solidFill>
              </a:rPr>
              <a:t>Mötet spelas in. Inspelningen och chatten kommer läggas upp på ladok.se. </a:t>
            </a:r>
          </a:p>
          <a:p>
            <a:endParaRPr lang="sv-SE" dirty="0">
              <a:solidFill>
                <a:schemeClr val="bg1"/>
              </a:solidFill>
            </a:endParaRPr>
          </a:p>
          <a:p>
            <a:r>
              <a:rPr lang="sv-SE" b="1" dirty="0">
                <a:solidFill>
                  <a:schemeClr val="bg1"/>
                </a:solidFill>
              </a:rPr>
              <a:t>Vill du vara anonym? </a:t>
            </a:r>
          </a:p>
          <a:p>
            <a:r>
              <a:rPr lang="sv-SE" dirty="0">
                <a:solidFill>
                  <a:schemeClr val="bg1"/>
                </a:solidFill>
              </a:rPr>
              <a:t>Stäng av kamera och mikrofon. Skicka direktmeddelanden i chatten till Moa Eriksson.</a:t>
            </a:r>
          </a:p>
        </p:txBody>
      </p:sp>
      <p:grpSp>
        <p:nvGrpSpPr>
          <p:cNvPr id="9" name="Grupp 8">
            <a:extLst>
              <a:ext uri="{FF2B5EF4-FFF2-40B4-BE49-F238E27FC236}">
                <a16:creationId xmlns:a16="http://schemas.microsoft.com/office/drawing/2014/main" id="{F0CC1D79-4219-856A-24CC-171EE1E74D11}"/>
              </a:ext>
            </a:extLst>
          </p:cNvPr>
          <p:cNvGrpSpPr/>
          <p:nvPr/>
        </p:nvGrpSpPr>
        <p:grpSpPr>
          <a:xfrm>
            <a:off x="897468" y="5337778"/>
            <a:ext cx="4008361" cy="1114581"/>
            <a:chOff x="897468" y="5337778"/>
            <a:chExt cx="4008361" cy="1114581"/>
          </a:xfrm>
        </p:grpSpPr>
        <p:sp>
          <p:nvSpPr>
            <p:cNvPr id="8" name="Rektangel 7">
              <a:extLst>
                <a:ext uri="{FF2B5EF4-FFF2-40B4-BE49-F238E27FC236}">
                  <a16:creationId xmlns:a16="http://schemas.microsoft.com/office/drawing/2014/main" id="{9ABF3BD0-4BB3-F896-2BD4-6C06AD6E6F70}"/>
                </a:ext>
              </a:extLst>
            </p:cNvPr>
            <p:cNvSpPr/>
            <p:nvPr/>
          </p:nvSpPr>
          <p:spPr>
            <a:xfrm>
              <a:off x="897468" y="5337778"/>
              <a:ext cx="4008361" cy="1114581"/>
            </a:xfrm>
            <a:prstGeom prst="rect">
              <a:avLst/>
            </a:prstGeom>
            <a:solidFill>
              <a:srgbClr val="1A1A1A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pic>
          <p:nvPicPr>
            <p:cNvPr id="5" name="Bildobjekt 4">
              <a:extLst>
                <a:ext uri="{FF2B5EF4-FFF2-40B4-BE49-F238E27FC236}">
                  <a16:creationId xmlns:a16="http://schemas.microsoft.com/office/drawing/2014/main" id="{5E83B391-A068-7CEE-8B3E-FD85FB24D83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t="-6999" r="67123" b="1"/>
            <a:stretch/>
          </p:blipFill>
          <p:spPr>
            <a:xfrm>
              <a:off x="897468" y="5876693"/>
              <a:ext cx="4008361" cy="575666"/>
            </a:xfrm>
            <a:prstGeom prst="rect">
              <a:avLst/>
            </a:prstGeom>
          </p:spPr>
        </p:pic>
      </p:grpSp>
      <p:sp>
        <p:nvSpPr>
          <p:cNvPr id="10" name="Rektangel: rundade hörn 9">
            <a:extLst>
              <a:ext uri="{FF2B5EF4-FFF2-40B4-BE49-F238E27FC236}">
                <a16:creationId xmlns:a16="http://schemas.microsoft.com/office/drawing/2014/main" id="{3FBDED3F-E26A-22E3-8D3E-7B961E7C7939}"/>
              </a:ext>
            </a:extLst>
          </p:cNvPr>
          <p:cNvSpPr/>
          <p:nvPr/>
        </p:nvSpPr>
        <p:spPr>
          <a:xfrm>
            <a:off x="930921" y="5798633"/>
            <a:ext cx="1745371" cy="676028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Rektangel: rundade hörn 10">
            <a:extLst>
              <a:ext uri="{FF2B5EF4-FFF2-40B4-BE49-F238E27FC236}">
                <a16:creationId xmlns:a16="http://schemas.microsoft.com/office/drawing/2014/main" id="{C2DFA834-450D-1B7D-E3A1-C9AC6FB7ACFC}"/>
              </a:ext>
            </a:extLst>
          </p:cNvPr>
          <p:cNvSpPr/>
          <p:nvPr/>
        </p:nvSpPr>
        <p:spPr>
          <a:xfrm>
            <a:off x="5225148" y="5383132"/>
            <a:ext cx="1244808" cy="416251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755776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E0FFC7E-D3EC-499F-9F8C-EA11B548A9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Ändrade systemaktiviteter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DE86E8A-9A1D-4939-B245-D28795A659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7014" y="1300887"/>
            <a:ext cx="10357385" cy="3900145"/>
          </a:xfrm>
        </p:spPr>
        <p:txBody>
          <a:bodyPr/>
          <a:lstStyle/>
          <a:p>
            <a:pPr marL="0" indent="0">
              <a:buNone/>
            </a:pPr>
            <a:r>
              <a:rPr lang="sv-SE" dirty="0"/>
              <a:t>Följande systemaktiviteter har ändrad benämning:</a:t>
            </a:r>
          </a:p>
          <a:p>
            <a:r>
              <a:rPr lang="sv-SE" dirty="0"/>
              <a:t>"Resultat: Rätta titel i resultat - attestera" → "Resultat: Attestera rättad titel"</a:t>
            </a:r>
          </a:p>
          <a:p>
            <a:r>
              <a:rPr lang="sv-SE" dirty="0"/>
              <a:t>"Resultat: Rätta titel i resultat - hantera underlag" → "Resultat: Bereda rättning av titel i resultat"</a:t>
            </a:r>
          </a:p>
        </p:txBody>
      </p:sp>
    </p:spTree>
    <p:extLst>
      <p:ext uri="{BB962C8B-B14F-4D97-AF65-F5344CB8AC3E}">
        <p14:creationId xmlns:p14="http://schemas.microsoft.com/office/powerpoint/2010/main" val="21557705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DEMO</a:t>
            </a:r>
          </a:p>
        </p:txBody>
      </p:sp>
    </p:spTree>
    <p:extLst>
      <p:ext uri="{BB962C8B-B14F-4D97-AF65-F5344CB8AC3E}">
        <p14:creationId xmlns:p14="http://schemas.microsoft.com/office/powerpoint/2010/main" val="23848608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>
            <a:extLst>
              <a:ext uri="{FF2B5EF4-FFF2-40B4-BE49-F238E27FC236}">
                <a16:creationId xmlns:a16="http://schemas.microsoft.com/office/drawing/2014/main" id="{B819FF28-AD45-EF46-7F1A-6E9A62B7D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7015" y="573254"/>
            <a:ext cx="10149114" cy="727633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sv-SE" b="1" dirty="0"/>
              <a:t>Aktivitetstillfällen</a:t>
            </a:r>
          </a:p>
        </p:txBody>
      </p:sp>
      <p:sp>
        <p:nvSpPr>
          <p:cNvPr id="7" name="Platshållare för innehåll 2">
            <a:extLst>
              <a:ext uri="{FF2B5EF4-FFF2-40B4-BE49-F238E27FC236}">
                <a16:creationId xmlns:a16="http://schemas.microsoft.com/office/drawing/2014/main" id="{09AA9B1C-6E99-1A84-2A9E-F36D9FEA19BA}"/>
              </a:ext>
            </a:extLst>
          </p:cNvPr>
          <p:cNvSpPr txBox="1">
            <a:spLocks/>
          </p:cNvSpPr>
          <p:nvPr/>
        </p:nvSpPr>
        <p:spPr>
          <a:xfrm>
            <a:off x="717014" y="1478927"/>
            <a:ext cx="10550425" cy="3900145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>
                <a:solidFill>
                  <a:schemeClr val="bg1"/>
                </a:solidFill>
              </a:rPr>
              <a:t>Max antal platser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>
                <a:solidFill>
                  <a:schemeClr val="bg1"/>
                </a:solidFill>
              </a:rPr>
              <a:t>Alternativ för anmälan </a:t>
            </a:r>
          </a:p>
        </p:txBody>
      </p:sp>
      <p:grpSp>
        <p:nvGrpSpPr>
          <p:cNvPr id="8" name="Grupp 7">
            <a:extLst>
              <a:ext uri="{FF2B5EF4-FFF2-40B4-BE49-F238E27FC236}">
                <a16:creationId xmlns:a16="http://schemas.microsoft.com/office/drawing/2014/main" id="{707FAF81-F9F4-310B-12D8-CA52A8ABC54F}"/>
              </a:ext>
            </a:extLst>
          </p:cNvPr>
          <p:cNvGrpSpPr/>
          <p:nvPr/>
        </p:nvGrpSpPr>
        <p:grpSpPr>
          <a:xfrm>
            <a:off x="4026882" y="1676431"/>
            <a:ext cx="7925634" cy="3880681"/>
            <a:chOff x="4129518" y="1676431"/>
            <a:chExt cx="7925634" cy="3880681"/>
          </a:xfrm>
          <a:solidFill>
            <a:srgbClr val="FFFFFF">
              <a:alpha val="83137"/>
            </a:srgbClr>
          </a:solidFill>
        </p:grpSpPr>
        <p:sp>
          <p:nvSpPr>
            <p:cNvPr id="3" name="Pil: vänster 2">
              <a:extLst>
                <a:ext uri="{FF2B5EF4-FFF2-40B4-BE49-F238E27FC236}">
                  <a16:creationId xmlns:a16="http://schemas.microsoft.com/office/drawing/2014/main" id="{104ABBD0-EF94-2E10-6CD7-6AD41619922A}"/>
                </a:ext>
              </a:extLst>
            </p:cNvPr>
            <p:cNvSpPr/>
            <p:nvPr/>
          </p:nvSpPr>
          <p:spPr>
            <a:xfrm>
              <a:off x="4129518" y="1676431"/>
              <a:ext cx="787713" cy="793102"/>
            </a:xfrm>
            <a:prstGeom prst="leftArrow">
              <a:avLst/>
            </a:prstGeom>
            <a:solidFill>
              <a:schemeClr val="bg1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>
                <a:solidFill>
                  <a:schemeClr val="tx1"/>
                </a:solidFill>
              </a:endParaRPr>
            </a:p>
          </p:txBody>
        </p:sp>
        <p:sp>
          <p:nvSpPr>
            <p:cNvPr id="4" name="Rektangel 3">
              <a:extLst>
                <a:ext uri="{FF2B5EF4-FFF2-40B4-BE49-F238E27FC236}">
                  <a16:creationId xmlns:a16="http://schemas.microsoft.com/office/drawing/2014/main" id="{D2D2213C-20CC-AB49-9E41-57833DFABD95}"/>
                </a:ext>
              </a:extLst>
            </p:cNvPr>
            <p:cNvSpPr/>
            <p:nvPr/>
          </p:nvSpPr>
          <p:spPr>
            <a:xfrm>
              <a:off x="4917232" y="1877799"/>
              <a:ext cx="7137920" cy="3679313"/>
            </a:xfrm>
            <a:prstGeom prst="rect">
              <a:avLst/>
            </a:prstGeom>
            <a:solidFill>
              <a:schemeClr val="bg1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16000" tIns="90000" rtlCol="0" anchor="t"/>
            <a:lstStyle/>
            <a:p>
              <a:pPr>
                <a:spcBef>
                  <a:spcPts val="600"/>
                </a:spcBef>
                <a:spcAft>
                  <a:spcPts val="600"/>
                </a:spcAft>
              </a:pPr>
              <a:r>
                <a:rPr lang="sv-SE" sz="2000" b="1" dirty="0">
                  <a:solidFill>
                    <a:schemeClr val="tx1"/>
                  </a:solidFill>
                </a:rPr>
                <a:t>Aktivera via ärende i JIRA</a:t>
              </a:r>
              <a:endParaRPr lang="sv-SE" b="1" dirty="0">
                <a:solidFill>
                  <a:schemeClr val="tx1"/>
                </a:solidFill>
              </a:endParaRPr>
            </a:p>
            <a:p>
              <a:r>
                <a:rPr lang="sv-SE" dirty="0">
                  <a:solidFill>
                    <a:schemeClr val="tx1"/>
                  </a:solidFill>
                </a:rPr>
                <a:t>”XX - Beställning av funktionalitet för aktivitetstillfällesalternativ”</a:t>
              </a:r>
            </a:p>
            <a:p>
              <a:r>
                <a:rPr lang="sv-SE" dirty="0">
                  <a:solidFill>
                    <a:schemeClr val="tx1"/>
                  </a:solidFill>
                </a:rPr>
                <a:t>Tilldelad: Lokal kontaktperson och Lokal teknisk kontaktperson</a:t>
              </a:r>
            </a:p>
            <a:p>
              <a:endParaRPr lang="sv-SE" dirty="0">
                <a:solidFill>
                  <a:schemeClr val="tx1"/>
                </a:solidFill>
              </a:endParaRPr>
            </a:p>
            <a:p>
              <a:r>
                <a:rPr lang="sv-SE" dirty="0">
                  <a:solidFill>
                    <a:schemeClr val="tx1"/>
                  </a:solidFill>
                </a:rPr>
                <a:t>Meddela senast tisdagen före leveransen som ni vill aktivera alternativ i.</a:t>
              </a:r>
            </a:p>
            <a:p>
              <a:endParaRPr lang="sv-SE" dirty="0">
                <a:solidFill>
                  <a:schemeClr val="tx1"/>
                </a:solidFill>
              </a:endParaRPr>
            </a:p>
            <a:p>
              <a:r>
                <a:rPr lang="sv-SE" dirty="0">
                  <a:solidFill>
                    <a:schemeClr val="tx1"/>
                  </a:solidFill>
                </a:rPr>
                <a:t>Avgör först hur era integrationer mot aktivitetstillfällen påverkas. Ni kan aktivera er integrationstestmiljö separat för att testa era integrationer.</a:t>
              </a:r>
            </a:p>
            <a:p>
              <a:endParaRPr lang="sv-SE" dirty="0">
                <a:solidFill>
                  <a:schemeClr val="tx1"/>
                </a:solidFill>
              </a:endParaRPr>
            </a:p>
            <a:p>
              <a:r>
                <a:rPr lang="sv-SE" dirty="0">
                  <a:solidFill>
                    <a:schemeClr val="tx1"/>
                  </a:solidFill>
                </a:rPr>
                <a:t>Kommer aktiveras för </a:t>
              </a:r>
              <a:r>
                <a:rPr lang="sv-SE" u="sng" dirty="0">
                  <a:solidFill>
                    <a:schemeClr val="tx1"/>
                  </a:solidFill>
                </a:rPr>
                <a:t>alla</a:t>
              </a:r>
              <a:r>
                <a:rPr lang="sv-SE" dirty="0">
                  <a:solidFill>
                    <a:schemeClr val="tx1"/>
                  </a:solidFill>
                </a:rPr>
                <a:t> i version 2.55 (ca. 1 år fram).</a:t>
              </a:r>
            </a:p>
            <a:p>
              <a:endParaRPr lang="sv-SE" dirty="0">
                <a:solidFill>
                  <a:schemeClr val="tx1"/>
                </a:solidFill>
              </a:endParaRPr>
            </a:p>
            <a:p>
              <a:r>
                <a:rPr lang="sv-SE" dirty="0">
                  <a:solidFill>
                    <a:schemeClr val="tx1"/>
                  </a:solidFill>
                </a:rPr>
                <a:t>LIS-adaptern kommer vi att uppdatera i version 2.31.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01737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>
            <a:extLst>
              <a:ext uri="{FF2B5EF4-FFF2-40B4-BE49-F238E27FC236}">
                <a16:creationId xmlns:a16="http://schemas.microsoft.com/office/drawing/2014/main" id="{B819FF28-AD45-EF46-7F1A-6E9A62B7D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7015" y="573254"/>
            <a:ext cx="10149114" cy="727633"/>
          </a:xfrm>
        </p:spPr>
        <p:txBody>
          <a:bodyPr>
            <a:normAutofit fontScale="90000"/>
          </a:bodyPr>
          <a:lstStyle/>
          <a:p>
            <a:pPr algn="l"/>
            <a:r>
              <a:rPr lang="sv-SE" b="1" dirty="0"/>
              <a:t>Individuell studieplan</a:t>
            </a:r>
            <a:br>
              <a:rPr lang="sv-SE" b="1" dirty="0"/>
            </a:br>
            <a:r>
              <a:rPr lang="sv-SE" sz="2200" b="0" i="1" dirty="0"/>
              <a:t>Endast i test- och utbildningsmiljön</a:t>
            </a:r>
            <a:br>
              <a:rPr lang="sv-SE" i="1" dirty="0"/>
            </a:br>
            <a:endParaRPr lang="sv-SE" b="1" dirty="0"/>
          </a:p>
        </p:txBody>
      </p:sp>
      <p:sp>
        <p:nvSpPr>
          <p:cNvPr id="7" name="Platshållare för innehåll 2">
            <a:extLst>
              <a:ext uri="{FF2B5EF4-FFF2-40B4-BE49-F238E27FC236}">
                <a16:creationId xmlns:a16="http://schemas.microsoft.com/office/drawing/2014/main" id="{09AA9B1C-6E99-1A84-2A9E-F36D9FEA19BA}"/>
              </a:ext>
            </a:extLst>
          </p:cNvPr>
          <p:cNvSpPr txBox="1">
            <a:spLocks/>
          </p:cNvSpPr>
          <p:nvPr/>
        </p:nvSpPr>
        <p:spPr>
          <a:xfrm>
            <a:off x="717014" y="1582444"/>
            <a:ext cx="10550425" cy="3900145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>
                <a:solidFill>
                  <a:schemeClr val="bg1"/>
                </a:solidFill>
              </a:rPr>
              <a:t>Tidsplan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>
                <a:solidFill>
                  <a:schemeClr val="bg1"/>
                </a:solidFill>
              </a:rPr>
              <a:t>Hämta PDF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577740CA-5F80-9EC5-A1B6-17E49E5A57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8667" y="2439598"/>
            <a:ext cx="9787117" cy="5671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5200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DEBEAA9-53CB-FDBA-0910-8D72539717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sv-SE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9CD80BEF-2DF4-9FE7-DD1E-4B44F92F24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0343" y="0"/>
            <a:ext cx="1107131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63039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AB56BA64-F3B5-D546-9024-60189949AD7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v-SE" sz="1900" b="1" dirty="0">
                <a:solidFill>
                  <a:schemeClr val="tx1"/>
                </a:solidFill>
              </a:rPr>
              <a:t>Klara Nordström, </a:t>
            </a:r>
            <a:r>
              <a:rPr lang="sv-SE" sz="1900" dirty="0">
                <a:solidFill>
                  <a:schemeClr val="tx1"/>
                </a:solidFill>
              </a:rPr>
              <a:t>användarstöd och kommunikation </a:t>
            </a:r>
          </a:p>
          <a:p>
            <a:r>
              <a:rPr lang="sv-SE" sz="1900" b="1" dirty="0">
                <a:solidFill>
                  <a:schemeClr val="tx1"/>
                </a:solidFill>
              </a:rPr>
              <a:t>Moa Eriksson, </a:t>
            </a:r>
            <a:r>
              <a:rPr lang="sv-SE" sz="1900" dirty="0">
                <a:solidFill>
                  <a:schemeClr val="tx1"/>
                </a:solidFill>
              </a:rPr>
              <a:t>användarstöd och kommunikation</a:t>
            </a:r>
          </a:p>
          <a:p>
            <a:endParaRPr lang="sv-SE" dirty="0"/>
          </a:p>
          <a:p>
            <a:r>
              <a:rPr lang="sv-SE" dirty="0"/>
              <a:t>23 oktober 2023</a:t>
            </a:r>
          </a:p>
          <a:p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C2C774F7-3019-5C45-A23F-88D15036DE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2342" y="2797903"/>
            <a:ext cx="10666217" cy="1791201"/>
          </a:xfrm>
        </p:spPr>
        <p:txBody>
          <a:bodyPr/>
          <a:lstStyle/>
          <a:p>
            <a:r>
              <a:rPr lang="sv-SE" dirty="0"/>
              <a:t>Demo av version 2.29</a:t>
            </a:r>
          </a:p>
        </p:txBody>
      </p:sp>
    </p:spTree>
    <p:extLst>
      <p:ext uri="{BB962C8B-B14F-4D97-AF65-F5344CB8AC3E}">
        <p14:creationId xmlns:p14="http://schemas.microsoft.com/office/powerpoint/2010/main" val="9221045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objekt 5">
            <a:extLst>
              <a:ext uri="{FF2B5EF4-FFF2-40B4-BE49-F238E27FC236}">
                <a16:creationId xmlns:a16="http://schemas.microsoft.com/office/drawing/2014/main" id="{5A2E4456-DF8F-BD73-46B2-A7968C96B7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23750" y="4134300"/>
            <a:ext cx="7097115" cy="1476581"/>
          </a:xfrm>
          <a:prstGeom prst="rect">
            <a:avLst/>
          </a:prstGeom>
        </p:spPr>
      </p:pic>
      <p:pic>
        <p:nvPicPr>
          <p:cNvPr id="5" name="Bildobjekt 4">
            <a:extLst>
              <a:ext uri="{FF2B5EF4-FFF2-40B4-BE49-F238E27FC236}">
                <a16:creationId xmlns:a16="http://schemas.microsoft.com/office/drawing/2014/main" id="{5C3FFE1D-AEB4-8B3D-DDFA-E0F1EFB1A55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2749" y="3829459"/>
            <a:ext cx="7459116" cy="2086266"/>
          </a:xfrm>
          <a:prstGeom prst="rect">
            <a:avLst/>
          </a:prstGeom>
        </p:spPr>
      </p:pic>
      <p:pic>
        <p:nvPicPr>
          <p:cNvPr id="8" name="Bildobjekt 7">
            <a:extLst>
              <a:ext uri="{FF2B5EF4-FFF2-40B4-BE49-F238E27FC236}">
                <a16:creationId xmlns:a16="http://schemas.microsoft.com/office/drawing/2014/main" id="{A449F9F6-F754-B635-B9AB-C0F1BB16069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12962" y="3648685"/>
            <a:ext cx="8918691" cy="2447813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2A8D754A-4994-1ED6-DCDF-5945EC4FC4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Återkoppling från föregående demo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A066D0F-48CC-8C9E-178A-450BE27C5D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7015" y="1300888"/>
            <a:ext cx="10149114" cy="2694064"/>
          </a:xfrm>
        </p:spPr>
        <p:txBody>
          <a:bodyPr/>
          <a:lstStyle/>
          <a:p>
            <a:r>
              <a:rPr lang="sv-SE" dirty="0"/>
              <a:t>Attributet Medarbetarkoppling: Önskemål att även visa användarnamn efter användaren har valts, så man vet att man lagt in rätt</a:t>
            </a:r>
          </a:p>
          <a:p>
            <a:r>
              <a:rPr lang="sv-SE" dirty="0"/>
              <a:t>Individuell studieplan: När lärandemål ändras för konstnärlig examen bör det stå att även alla kommentarer raderas, inte bara lärandemålen i sig.</a:t>
            </a:r>
          </a:p>
          <a:p>
            <a:r>
              <a:rPr lang="sv-SE" dirty="0"/>
              <a:t>Ladok för alumner: Önskemål att ha en tillbakalänk till Ladok för studenter på startsidan, för aktiva studenter som kommer in fel</a:t>
            </a:r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56343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Detta kommer demonstreras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17015" y="1300887"/>
            <a:ext cx="9798585" cy="4866449"/>
          </a:xfrm>
        </p:spPr>
        <p:txBody>
          <a:bodyPr/>
          <a:lstStyle/>
          <a:p>
            <a:r>
              <a:rPr lang="sv-SE" dirty="0"/>
              <a:t>Aktivitetstillfällen: Max antal platser och alternativ för anmälan</a:t>
            </a:r>
          </a:p>
          <a:p>
            <a:endParaRPr lang="sv-SE" dirty="0"/>
          </a:p>
          <a:p>
            <a:pPr marL="0" indent="0">
              <a:buNone/>
            </a:pPr>
            <a:r>
              <a:rPr lang="sv-SE" i="1" dirty="0"/>
              <a:t>Levereras till test- och utbildningsmiljön:</a:t>
            </a:r>
          </a:p>
          <a:p>
            <a:r>
              <a:rPr lang="sv-SE" dirty="0"/>
              <a:t>Individuella studieplaner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07947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3EC3F9D-5722-6BA7-07AF-BAE093A3F9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Andra förbättringar</a:t>
            </a:r>
          </a:p>
        </p:txBody>
      </p:sp>
      <p:sp>
        <p:nvSpPr>
          <p:cNvPr id="7" name="Platshållare för innehåll 6">
            <a:extLst>
              <a:ext uri="{FF2B5EF4-FFF2-40B4-BE49-F238E27FC236}">
                <a16:creationId xmlns:a16="http://schemas.microsoft.com/office/drawing/2014/main" id="{E5097407-EB37-2EE8-D0BC-88B95059AC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b="1" dirty="0"/>
              <a:t>Tillgodoräknande</a:t>
            </a:r>
            <a:r>
              <a:rPr lang="sv-SE" dirty="0"/>
              <a:t>: Grunder och mål som är valda av student men inte längre är giltiga visas nu för handläggaren. </a:t>
            </a:r>
            <a:r>
              <a:rPr lang="sv-SE" i="1" dirty="0"/>
              <a:t>Inte längre giltig </a:t>
            </a:r>
            <a:r>
              <a:rPr lang="sv-SE" dirty="0"/>
              <a:t>kan bero på att resultat som valts som grund har tagits bort eller moduler som valts som mål har ett resultat inrapporterat.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D1B25C9-A827-12E9-4323-D088982F3FCD}"/>
              </a:ext>
            </a:extLst>
          </p:cNvPr>
          <p:cNvSpPr txBox="1">
            <a:spLocks/>
          </p:cNvSpPr>
          <p:nvPr/>
        </p:nvSpPr>
        <p:spPr>
          <a:xfrm>
            <a:off x="717015" y="1300887"/>
            <a:ext cx="10149114" cy="3900145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rgbClr val="87B057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v-SE" dirty="0"/>
          </a:p>
        </p:txBody>
      </p:sp>
      <p:grpSp>
        <p:nvGrpSpPr>
          <p:cNvPr id="8" name="Grupp 7">
            <a:extLst>
              <a:ext uri="{FF2B5EF4-FFF2-40B4-BE49-F238E27FC236}">
                <a16:creationId xmlns:a16="http://schemas.microsoft.com/office/drawing/2014/main" id="{731887E8-5125-0EB2-18C9-518344A617E9}"/>
              </a:ext>
            </a:extLst>
          </p:cNvPr>
          <p:cNvGrpSpPr/>
          <p:nvPr/>
        </p:nvGrpSpPr>
        <p:grpSpPr>
          <a:xfrm>
            <a:off x="1" y="2478619"/>
            <a:ext cx="12191999" cy="2673119"/>
            <a:chOff x="1176757" y="5002304"/>
            <a:chExt cx="10307193" cy="2259872"/>
          </a:xfrm>
        </p:grpSpPr>
        <p:pic>
          <p:nvPicPr>
            <p:cNvPr id="5" name="Bildobjekt 4">
              <a:extLst>
                <a:ext uri="{FF2B5EF4-FFF2-40B4-BE49-F238E27FC236}">
                  <a16:creationId xmlns:a16="http://schemas.microsoft.com/office/drawing/2014/main" id="{EB88B0F8-E8F3-8381-1780-8CDC38B9B87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t="53161" r="81196"/>
            <a:stretch/>
          </p:blipFill>
          <p:spPr>
            <a:xfrm>
              <a:off x="1176757" y="5002305"/>
              <a:ext cx="2292584" cy="2259871"/>
            </a:xfrm>
            <a:prstGeom prst="rect">
              <a:avLst/>
            </a:prstGeom>
          </p:spPr>
        </p:pic>
        <p:pic>
          <p:nvPicPr>
            <p:cNvPr id="6" name="Bildobjekt 5">
              <a:extLst>
                <a:ext uri="{FF2B5EF4-FFF2-40B4-BE49-F238E27FC236}">
                  <a16:creationId xmlns:a16="http://schemas.microsoft.com/office/drawing/2014/main" id="{635784C5-9488-4293-6C08-B84F0442B63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33216" t="53161"/>
            <a:stretch/>
          </p:blipFill>
          <p:spPr>
            <a:xfrm>
              <a:off x="3341617" y="5002304"/>
              <a:ext cx="8142333" cy="2259871"/>
            </a:xfrm>
            <a:prstGeom prst="rect">
              <a:avLst/>
            </a:prstGeom>
          </p:spPr>
        </p:pic>
      </p:grpSp>
      <p:sp>
        <p:nvSpPr>
          <p:cNvPr id="4" name="Rektangel: rundade hörn 3">
            <a:extLst>
              <a:ext uri="{FF2B5EF4-FFF2-40B4-BE49-F238E27FC236}">
                <a16:creationId xmlns:a16="http://schemas.microsoft.com/office/drawing/2014/main" id="{92617FB4-A45D-CBFA-F0AC-757DCFF6A11E}"/>
              </a:ext>
            </a:extLst>
          </p:cNvPr>
          <p:cNvSpPr/>
          <p:nvPr/>
        </p:nvSpPr>
        <p:spPr>
          <a:xfrm>
            <a:off x="7453221" y="3994030"/>
            <a:ext cx="3438786" cy="655608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4136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3EC3F9D-5722-6BA7-07AF-BAE093A3F9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Andra förbättringar</a:t>
            </a:r>
          </a:p>
        </p:txBody>
      </p:sp>
      <p:sp>
        <p:nvSpPr>
          <p:cNvPr id="7" name="Platshållare för innehåll 6">
            <a:extLst>
              <a:ext uri="{FF2B5EF4-FFF2-40B4-BE49-F238E27FC236}">
                <a16:creationId xmlns:a16="http://schemas.microsoft.com/office/drawing/2014/main" id="{E5097407-EB37-2EE8-D0BC-88B95059AC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7015" y="1300887"/>
            <a:ext cx="9384928" cy="3900145"/>
          </a:xfrm>
        </p:spPr>
        <p:txBody>
          <a:bodyPr/>
          <a:lstStyle/>
          <a:p>
            <a:pPr marL="0" indent="0">
              <a:buNone/>
            </a:pPr>
            <a:r>
              <a:rPr lang="sv-SE" b="1" dirty="0"/>
              <a:t>Utbildningsinformation</a:t>
            </a:r>
            <a:r>
              <a:rPr lang="sv-SE" dirty="0"/>
              <a:t>: Det nya attributet "Medarbetarkopplingar" (som gör det möjligt att koppla en användare till en verksamhetsroll) levereras nu även i produktionsmiljön.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D1B25C9-A827-12E9-4323-D088982F3FCD}"/>
              </a:ext>
            </a:extLst>
          </p:cNvPr>
          <p:cNvSpPr txBox="1">
            <a:spLocks/>
          </p:cNvSpPr>
          <p:nvPr/>
        </p:nvSpPr>
        <p:spPr>
          <a:xfrm>
            <a:off x="717015" y="1300887"/>
            <a:ext cx="10149114" cy="3900145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rgbClr val="87B057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sv-SE" dirty="0"/>
          </a:p>
        </p:txBody>
      </p:sp>
      <p:sp>
        <p:nvSpPr>
          <p:cNvPr id="8" name="Pil: vänster 7">
            <a:extLst>
              <a:ext uri="{FF2B5EF4-FFF2-40B4-BE49-F238E27FC236}">
                <a16:creationId xmlns:a16="http://schemas.microsoft.com/office/drawing/2014/main" id="{126C8E9E-9E48-D7FF-AC76-EC0CE55F978E}"/>
              </a:ext>
            </a:extLst>
          </p:cNvPr>
          <p:cNvSpPr/>
          <p:nvPr/>
        </p:nvSpPr>
        <p:spPr>
          <a:xfrm>
            <a:off x="9875190" y="1278311"/>
            <a:ext cx="2351314" cy="672574"/>
          </a:xfrm>
          <a:prstGeom prst="leftArrow">
            <a:avLst>
              <a:gd name="adj1" fmla="val 59820"/>
              <a:gd name="adj2" fmla="val 50000"/>
            </a:avLst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Demo 9 oktober!</a:t>
            </a:r>
          </a:p>
        </p:txBody>
      </p:sp>
    </p:spTree>
    <p:extLst>
      <p:ext uri="{BB962C8B-B14F-4D97-AF65-F5344CB8AC3E}">
        <p14:creationId xmlns:p14="http://schemas.microsoft.com/office/powerpoint/2010/main" val="27390519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3EC3F9D-5722-6BA7-07AF-BAE093A3F9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Andra förbättringar</a:t>
            </a:r>
          </a:p>
        </p:txBody>
      </p:sp>
      <p:sp>
        <p:nvSpPr>
          <p:cNvPr id="7" name="Platshållare för innehåll 6">
            <a:extLst>
              <a:ext uri="{FF2B5EF4-FFF2-40B4-BE49-F238E27FC236}">
                <a16:creationId xmlns:a16="http://schemas.microsoft.com/office/drawing/2014/main" id="{E5097407-EB37-2EE8-D0BC-88B95059AC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b="1" dirty="0"/>
              <a:t>Process</a:t>
            </a:r>
          </a:p>
          <a:p>
            <a:r>
              <a:rPr lang="sv-SE" dirty="0"/>
              <a:t>Processtypen "Skapa nytt kurstillfälle" har döpts om till "Nytt kurstillfälle".</a:t>
            </a:r>
          </a:p>
          <a:p>
            <a:r>
              <a:rPr lang="sv-SE" dirty="0"/>
              <a:t>Länk från "Pågående arbete" leder nu till aktuellt processteg i en subprocess.</a:t>
            </a:r>
          </a:p>
          <a:p>
            <a:endParaRPr lang="sv-SE" dirty="0"/>
          </a:p>
          <a:p>
            <a:endParaRPr lang="sv-SE" dirty="0"/>
          </a:p>
          <a:p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D1B25C9-A827-12E9-4323-D088982F3FCD}"/>
              </a:ext>
            </a:extLst>
          </p:cNvPr>
          <p:cNvSpPr txBox="1">
            <a:spLocks/>
          </p:cNvSpPr>
          <p:nvPr/>
        </p:nvSpPr>
        <p:spPr>
          <a:xfrm>
            <a:off x="717015" y="1300887"/>
            <a:ext cx="10149114" cy="3900145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rgbClr val="87B057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sv-SE" dirty="0"/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CFC602DC-E7CF-39E9-80A0-A217913F0D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0729" y="2643953"/>
            <a:ext cx="2809375" cy="3553859"/>
          </a:xfrm>
          <a:prstGeom prst="rect">
            <a:avLst/>
          </a:prstGeom>
        </p:spPr>
      </p:pic>
      <p:pic>
        <p:nvPicPr>
          <p:cNvPr id="9" name="Bildobjekt 8">
            <a:extLst>
              <a:ext uri="{FF2B5EF4-FFF2-40B4-BE49-F238E27FC236}">
                <a16:creationId xmlns:a16="http://schemas.microsoft.com/office/drawing/2014/main" id="{1955FC4F-1F09-2199-29C2-04BE1CF2F47B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6796" b="10404"/>
          <a:stretch/>
        </p:blipFill>
        <p:spPr>
          <a:xfrm>
            <a:off x="717015" y="2643953"/>
            <a:ext cx="8616415" cy="3437534"/>
          </a:xfrm>
          <a:prstGeom prst="rect">
            <a:avLst/>
          </a:prstGeom>
        </p:spPr>
      </p:pic>
      <p:sp>
        <p:nvSpPr>
          <p:cNvPr id="12" name="Rektangel: rundade hörn 11">
            <a:extLst>
              <a:ext uri="{FF2B5EF4-FFF2-40B4-BE49-F238E27FC236}">
                <a16:creationId xmlns:a16="http://schemas.microsoft.com/office/drawing/2014/main" id="{737D33D0-0621-0EC8-1543-0AE1E4149F75}"/>
              </a:ext>
            </a:extLst>
          </p:cNvPr>
          <p:cNvSpPr/>
          <p:nvPr/>
        </p:nvSpPr>
        <p:spPr>
          <a:xfrm>
            <a:off x="731529" y="5675084"/>
            <a:ext cx="4551671" cy="355179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9952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3EC3F9D-5722-6BA7-07AF-BAE093A3F9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Andra förbättringar</a:t>
            </a:r>
          </a:p>
        </p:txBody>
      </p:sp>
      <p:sp>
        <p:nvSpPr>
          <p:cNvPr id="7" name="Platshållare för innehåll 6">
            <a:extLst>
              <a:ext uri="{FF2B5EF4-FFF2-40B4-BE49-F238E27FC236}">
                <a16:creationId xmlns:a16="http://schemas.microsoft.com/office/drawing/2014/main" id="{E5097407-EB37-2EE8-D0BC-88B95059AC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b="1" dirty="0"/>
              <a:t>Plan</a:t>
            </a:r>
            <a:r>
              <a:rPr lang="sv-SE" dirty="0"/>
              <a:t>: Det manuella steget för att uppdatera plan vid ändringar på utbildningar har tagits bort. När det finns en </a:t>
            </a:r>
            <a:r>
              <a:rPr lang="sv-SE" dirty="0" err="1"/>
              <a:t>obeslutad</a:t>
            </a:r>
            <a:r>
              <a:rPr lang="sv-SE" dirty="0"/>
              <a:t> upplaga av plan och man ändrar attribut på utbildningen som ingår i plan, så uppdateras nu alltid attributen i plan. Gäller ej för moduler som visas ut i plan.</a:t>
            </a:r>
          </a:p>
          <a:p>
            <a:r>
              <a:rPr lang="sv-SE" b="1" dirty="0"/>
              <a:t>Signalering: </a:t>
            </a:r>
            <a:r>
              <a:rPr lang="sv-SE" dirty="0"/>
              <a:t>Bekräftelse på skickad signal skickas ej längre för signalmekanismerna "Vid borttag" samt "Vid uppdatering".</a:t>
            </a:r>
          </a:p>
          <a:p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D1B25C9-A827-12E9-4323-D088982F3FCD}"/>
              </a:ext>
            </a:extLst>
          </p:cNvPr>
          <p:cNvSpPr txBox="1">
            <a:spLocks/>
          </p:cNvSpPr>
          <p:nvPr/>
        </p:nvSpPr>
        <p:spPr>
          <a:xfrm>
            <a:off x="717015" y="1300887"/>
            <a:ext cx="10149114" cy="3900145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rgbClr val="87B057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sv-SE" dirty="0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4E0F4132-88DC-F6A0-40F6-683545A46A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971" y="2350372"/>
            <a:ext cx="10697030" cy="3506248"/>
          </a:xfrm>
          <a:prstGeom prst="rect">
            <a:avLst/>
          </a:prstGeom>
        </p:spPr>
      </p:pic>
      <p:pic>
        <p:nvPicPr>
          <p:cNvPr id="8" name="Bildobjekt 7">
            <a:extLst>
              <a:ext uri="{FF2B5EF4-FFF2-40B4-BE49-F238E27FC236}">
                <a16:creationId xmlns:a16="http://schemas.microsoft.com/office/drawing/2014/main" id="{B78624D3-ED5D-8E0D-B9C4-B107858FA02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8914" y="3007689"/>
            <a:ext cx="7708274" cy="3900146"/>
          </a:xfrm>
          <a:prstGeom prst="rect">
            <a:avLst/>
          </a:prstGeom>
        </p:spPr>
      </p:pic>
      <p:sp>
        <p:nvSpPr>
          <p:cNvPr id="9" name="Rektangel: rundade hörn 8">
            <a:extLst>
              <a:ext uri="{FF2B5EF4-FFF2-40B4-BE49-F238E27FC236}">
                <a16:creationId xmlns:a16="http://schemas.microsoft.com/office/drawing/2014/main" id="{BA0A70FF-DCAC-6259-37A0-B08A7905CE3B}"/>
              </a:ext>
            </a:extLst>
          </p:cNvPr>
          <p:cNvSpPr/>
          <p:nvPr/>
        </p:nvSpPr>
        <p:spPr>
          <a:xfrm>
            <a:off x="4592330" y="6320609"/>
            <a:ext cx="1663328" cy="537391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3742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objekt 8">
            <a:extLst>
              <a:ext uri="{FF2B5EF4-FFF2-40B4-BE49-F238E27FC236}">
                <a16:creationId xmlns:a16="http://schemas.microsoft.com/office/drawing/2014/main" id="{3D67C682-2BC5-C611-E424-65C88D425C0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04" r="53629"/>
          <a:stretch/>
        </p:blipFill>
        <p:spPr>
          <a:xfrm>
            <a:off x="84658" y="2145904"/>
            <a:ext cx="3865290" cy="4712095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1E0FFC7E-D3EC-499F-9F8C-EA11B548A9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Viktiga rättningar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DE86E8A-9A1D-4939-B245-D28795A659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b="1" dirty="0"/>
              <a:t>Grunddata</a:t>
            </a:r>
            <a:r>
              <a:rPr lang="sv-SE" dirty="0"/>
              <a:t>: Det är återigen möjligt att lägga till webbplatsprefix i grunddatakategorin "Eget lärosäte".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DF114E25-6C15-E5EE-F6EA-648428F6429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55700" y="4094977"/>
            <a:ext cx="8243692" cy="1833688"/>
          </a:xfrm>
          <a:prstGeom prst="rect">
            <a:avLst/>
          </a:prstGeom>
        </p:spPr>
      </p:pic>
      <p:cxnSp>
        <p:nvCxnSpPr>
          <p:cNvPr id="11" name="Rak pilkoppling 10">
            <a:extLst>
              <a:ext uri="{FF2B5EF4-FFF2-40B4-BE49-F238E27FC236}">
                <a16:creationId xmlns:a16="http://schemas.microsoft.com/office/drawing/2014/main" id="{CED7C910-4EFF-3BE6-3131-72A0CC58BD93}"/>
              </a:ext>
            </a:extLst>
          </p:cNvPr>
          <p:cNvCxnSpPr/>
          <p:nvPr/>
        </p:nvCxnSpPr>
        <p:spPr>
          <a:xfrm flipV="1">
            <a:off x="3549937" y="5902787"/>
            <a:ext cx="905774" cy="664234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0010316"/>
      </p:ext>
    </p:extLst>
  </p:cSld>
  <p:clrMapOvr>
    <a:masterClrMapping/>
  </p:clrMapOvr>
</p:sld>
</file>

<file path=ppt/theme/theme1.xml><?xml version="1.0" encoding="utf-8"?>
<a:theme xmlns:a="http://schemas.openxmlformats.org/drawingml/2006/main" name="Rubriksido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18867</TotalTime>
  <Words>537</Words>
  <Application>Microsoft Office PowerPoint</Application>
  <PresentationFormat>Bredbild</PresentationFormat>
  <Paragraphs>71</Paragraphs>
  <Slides>14</Slides>
  <Notes>11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14</vt:i4>
      </vt:variant>
    </vt:vector>
  </HeadingPairs>
  <TitlesOfParts>
    <vt:vector size="17" baseType="lpstr">
      <vt:lpstr>Arial</vt:lpstr>
      <vt:lpstr>Calibri</vt:lpstr>
      <vt:lpstr>Rubriksidor</vt:lpstr>
      <vt:lpstr>PowerPoint-presentation</vt:lpstr>
      <vt:lpstr>Demo av version 2.29</vt:lpstr>
      <vt:lpstr>Återkoppling från föregående demo</vt:lpstr>
      <vt:lpstr>Detta kommer demonstreras</vt:lpstr>
      <vt:lpstr>Andra förbättringar</vt:lpstr>
      <vt:lpstr>Andra förbättringar</vt:lpstr>
      <vt:lpstr>Andra förbättringar</vt:lpstr>
      <vt:lpstr>Andra förbättringar</vt:lpstr>
      <vt:lpstr>Viktiga rättningar</vt:lpstr>
      <vt:lpstr>Ändrade systemaktiviteter</vt:lpstr>
      <vt:lpstr>DEMO</vt:lpstr>
      <vt:lpstr>Aktivitetstillfällen</vt:lpstr>
      <vt:lpstr>Individuell studieplan Endast i test- och utbildningsmiljön 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Sprintdemo</dc:title>
  <dc:creator>Microsoft Office User</dc:creator>
  <cp:lastModifiedBy>Klara Nordström</cp:lastModifiedBy>
  <cp:revision>1015</cp:revision>
  <dcterms:created xsi:type="dcterms:W3CDTF">2021-02-26T13:28:00Z</dcterms:created>
  <dcterms:modified xsi:type="dcterms:W3CDTF">2023-10-23T08:54:02Z</dcterms:modified>
</cp:coreProperties>
</file>