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57" r:id="rId2"/>
    <p:sldId id="257" r:id="rId3"/>
    <p:sldId id="397" r:id="rId4"/>
    <p:sldId id="432" r:id="rId5"/>
    <p:sldId id="433" r:id="rId6"/>
    <p:sldId id="430" r:id="rId7"/>
    <p:sldId id="431" r:id="rId8"/>
    <p:sldId id="413" r:id="rId9"/>
    <p:sldId id="435" r:id="rId10"/>
    <p:sldId id="434" r:id="rId11"/>
    <p:sldId id="263" r:id="rId12"/>
    <p:sldId id="418" r:id="rId13"/>
    <p:sldId id="419" r:id="rId14"/>
    <p:sldId id="428" r:id="rId15"/>
    <p:sldId id="42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32"/>
            <p14:sldId id="433"/>
            <p14:sldId id="430"/>
            <p14:sldId id="431"/>
            <p14:sldId id="413"/>
            <p14:sldId id="435"/>
            <p14:sldId id="434"/>
          </p14:sldIdLst>
        </p14:section>
        <p14:section name="Namnlöst avsnitt" id="{8B6C1C04-D68E-4EBE-B0B3-C59E7BDDBE57}">
          <p14:sldIdLst>
            <p14:sldId id="263"/>
            <p14:sldId id="418"/>
            <p14:sldId id="419"/>
            <p14:sldId id="428"/>
            <p14:sldId id="42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FF"/>
    <a:srgbClr val="0E72ED"/>
    <a:srgbClr val="323435"/>
    <a:srgbClr val="6DAF40"/>
    <a:srgbClr val="E6E6E6"/>
    <a:srgbClr val="2A2A2A"/>
    <a:srgbClr val="7F7F7F"/>
    <a:srgbClr val="434F6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3220" autoAdjust="0"/>
  </p:normalViewPr>
  <p:slideViewPr>
    <p:cSldViewPr snapToGrid="0" snapToObjects="1">
      <p:cViewPr varScale="1">
        <p:scale>
          <a:sx n="103" d="100"/>
          <a:sy n="103" d="100"/>
        </p:scale>
        <p:origin x="1044" y="108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2023-10-09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68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426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1652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785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58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9370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084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13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2.28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Ny fristående systemaktivitet för att skicka faktura: "Studieavgifter: Skicka faktura".</a:t>
            </a:r>
          </a:p>
          <a:p>
            <a:r>
              <a:rPr lang="sv-SE" dirty="0"/>
              <a:t>Den tidigare </a:t>
            </a:r>
            <a:r>
              <a:rPr lang="sv-SE" dirty="0" err="1"/>
              <a:t>systemaktiviteten</a:t>
            </a:r>
            <a:r>
              <a:rPr lang="sv-SE" dirty="0"/>
              <a:t> "Studieavgifter: Hantera studieavgifter" innehåller fortfarande behörighet att skicka faktura.</a:t>
            </a:r>
          </a:p>
        </p:txBody>
      </p:sp>
    </p:spTree>
    <p:extLst>
      <p:ext uri="{BB962C8B-B14F-4D97-AF65-F5344CB8AC3E}">
        <p14:creationId xmlns:p14="http://schemas.microsoft.com/office/powerpoint/2010/main" val="215577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b="1" dirty="0"/>
              <a:t>Ladok för alumner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En begränsad version av Ladok för studenter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Inloggning med e-legitimation (Freja eID)</a:t>
            </a:r>
          </a:p>
        </p:txBody>
      </p:sp>
    </p:spTree>
    <p:extLst>
      <p:ext uri="{BB962C8B-B14F-4D97-AF65-F5344CB8AC3E}">
        <p14:creationId xmlns:p14="http://schemas.microsoft.com/office/powerpoint/2010/main" val="6017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619649"/>
            <a:ext cx="10575099" cy="727633"/>
          </a:xfrm>
        </p:spPr>
        <p:txBody>
          <a:bodyPr>
            <a:normAutofit/>
          </a:bodyPr>
          <a:lstStyle/>
          <a:p>
            <a:pPr algn="l"/>
            <a:r>
              <a:rPr lang="sv-SE" b="1" dirty="0"/>
              <a:t>Subprocesser</a:t>
            </a:r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1525322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  <p:grpSp>
        <p:nvGrpSpPr>
          <p:cNvPr id="76" name="Grupp 75">
            <a:extLst>
              <a:ext uri="{FF2B5EF4-FFF2-40B4-BE49-F238E27FC236}">
                <a16:creationId xmlns:a16="http://schemas.microsoft.com/office/drawing/2014/main" id="{D1A4E139-CCB5-4C8F-717A-3B7AD8BD84EF}"/>
              </a:ext>
            </a:extLst>
          </p:cNvPr>
          <p:cNvGrpSpPr/>
          <p:nvPr/>
        </p:nvGrpSpPr>
        <p:grpSpPr>
          <a:xfrm>
            <a:off x="87031" y="2961949"/>
            <a:ext cx="12074498" cy="2894088"/>
            <a:chOff x="58751" y="2531379"/>
            <a:chExt cx="12074498" cy="2894088"/>
          </a:xfrm>
        </p:grpSpPr>
        <p:sp>
          <p:nvSpPr>
            <p:cNvPr id="4" name="Ellips 3">
              <a:extLst>
                <a:ext uri="{FF2B5EF4-FFF2-40B4-BE49-F238E27FC236}">
                  <a16:creationId xmlns:a16="http://schemas.microsoft.com/office/drawing/2014/main" id="{5914CB1A-04D1-B315-127C-B6D72D16A9B3}"/>
                </a:ext>
              </a:extLst>
            </p:cNvPr>
            <p:cNvSpPr/>
            <p:nvPr/>
          </p:nvSpPr>
          <p:spPr>
            <a:xfrm>
              <a:off x="58751" y="4363964"/>
              <a:ext cx="893805" cy="893805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>
                  <a:solidFill>
                    <a:schemeClr val="tx1"/>
                  </a:solidFill>
                </a:rPr>
                <a:t>Start</a:t>
              </a:r>
            </a:p>
          </p:txBody>
        </p:sp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96AA8D23-C1B2-92B8-81E8-5D91BD926759}"/>
                </a:ext>
              </a:extLst>
            </p:cNvPr>
            <p:cNvGrpSpPr/>
            <p:nvPr/>
          </p:nvGrpSpPr>
          <p:grpSpPr>
            <a:xfrm>
              <a:off x="3817135" y="2531379"/>
              <a:ext cx="4955859" cy="1229190"/>
              <a:chOff x="4570621" y="481200"/>
              <a:chExt cx="4955859" cy="1229190"/>
            </a:xfrm>
          </p:grpSpPr>
          <p:sp>
            <p:nvSpPr>
              <p:cNvPr id="8" name="Rektangel 7">
                <a:extLst>
                  <a:ext uri="{FF2B5EF4-FFF2-40B4-BE49-F238E27FC236}">
                    <a16:creationId xmlns:a16="http://schemas.microsoft.com/office/drawing/2014/main" id="{DA5137A5-8CEF-B50D-0919-7EB4CCAE771B}"/>
                  </a:ext>
                </a:extLst>
              </p:cNvPr>
              <p:cNvSpPr/>
              <p:nvPr/>
            </p:nvSpPr>
            <p:spPr>
              <a:xfrm>
                <a:off x="4570621" y="481200"/>
                <a:ext cx="4955859" cy="12291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sv-SE" dirty="0">
                    <a:solidFill>
                      <a:schemeClr val="tx1"/>
                    </a:solidFill>
                  </a:rPr>
                  <a:t>Subprocess</a:t>
                </a:r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4E6EDC19-57B2-C3A1-BCC8-B58259EB5381}"/>
                  </a:ext>
                </a:extLst>
              </p:cNvPr>
              <p:cNvSpPr/>
              <p:nvPr/>
            </p:nvSpPr>
            <p:spPr>
              <a:xfrm>
                <a:off x="4767135" y="835323"/>
                <a:ext cx="672861" cy="67286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Start</a:t>
                </a:r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55420C11-0321-1871-926B-60FD96902D12}"/>
                  </a:ext>
                </a:extLst>
              </p:cNvPr>
              <p:cNvSpPr/>
              <p:nvPr/>
            </p:nvSpPr>
            <p:spPr>
              <a:xfrm>
                <a:off x="8706251" y="825285"/>
                <a:ext cx="672861" cy="67286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Slut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id="{FE02E1B6-556E-8539-2E15-D74DFFB9EB7D}"/>
                  </a:ext>
                </a:extLst>
              </p:cNvPr>
              <p:cNvSpPr/>
              <p:nvPr/>
            </p:nvSpPr>
            <p:spPr>
              <a:xfrm>
                <a:off x="5891662" y="843948"/>
                <a:ext cx="1251549" cy="66423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Lägg in uppgifter</a:t>
                </a:r>
              </a:p>
            </p:txBody>
          </p: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E98E64EB-7445-A3EB-798E-16DA08AF46A0}"/>
                  </a:ext>
                </a:extLst>
              </p:cNvPr>
              <p:cNvGrpSpPr/>
              <p:nvPr/>
            </p:nvGrpSpPr>
            <p:grpSpPr>
              <a:xfrm>
                <a:off x="7620541" y="909463"/>
                <a:ext cx="651140" cy="524584"/>
                <a:chOff x="6494331" y="1290463"/>
                <a:chExt cx="651140" cy="524584"/>
              </a:xfrm>
            </p:grpSpPr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0B7F1335-FF02-A10B-0846-1B9E9F65CB8A}"/>
                    </a:ext>
                  </a:extLst>
                </p:cNvPr>
                <p:cNvSpPr/>
                <p:nvPr/>
              </p:nvSpPr>
              <p:spPr>
                <a:xfrm rot="2700000">
                  <a:off x="6557609" y="1290463"/>
                  <a:ext cx="524584" cy="524584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sv-SE" sz="1100" dirty="0"/>
                </a:p>
              </p:txBody>
            </p:sp>
            <p:sp>
              <p:nvSpPr>
                <p:cNvPr id="17" name="textruta 16">
                  <a:extLst>
                    <a:ext uri="{FF2B5EF4-FFF2-40B4-BE49-F238E27FC236}">
                      <a16:creationId xmlns:a16="http://schemas.microsoft.com/office/drawing/2014/main" id="{4D8CFBE8-3419-678C-583F-111E0174EECF}"/>
                    </a:ext>
                  </a:extLst>
                </p:cNvPr>
                <p:cNvSpPr txBox="1"/>
                <p:nvPr/>
              </p:nvSpPr>
              <p:spPr>
                <a:xfrm>
                  <a:off x="6494331" y="1411911"/>
                  <a:ext cx="65114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100" dirty="0"/>
                    <a:t>Granska</a:t>
                  </a:r>
                </a:p>
              </p:txBody>
            </p:sp>
          </p:grpSp>
          <p:cxnSp>
            <p:nvCxnSpPr>
              <p:cNvPr id="13" name="Rak pilkoppling 12">
                <a:extLst>
                  <a:ext uri="{FF2B5EF4-FFF2-40B4-BE49-F238E27FC236}">
                    <a16:creationId xmlns:a16="http://schemas.microsoft.com/office/drawing/2014/main" id="{C300A9BF-A344-69A3-1404-CD60835B2D34}"/>
                  </a:ext>
                </a:extLst>
              </p:cNvPr>
              <p:cNvCxnSpPr>
                <a:stCxn id="9" idx="6"/>
                <a:endCxn id="11" idx="1"/>
              </p:cNvCxnSpPr>
              <p:nvPr/>
            </p:nvCxnSpPr>
            <p:spPr>
              <a:xfrm>
                <a:off x="5439996" y="1171754"/>
                <a:ext cx="451666" cy="431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Rak pilkoppling 13">
                <a:extLst>
                  <a:ext uri="{FF2B5EF4-FFF2-40B4-BE49-F238E27FC236}">
                    <a16:creationId xmlns:a16="http://schemas.microsoft.com/office/drawing/2014/main" id="{1B3ED93D-F187-BB4F-BB85-FF342201113B}"/>
                  </a:ext>
                </a:extLst>
              </p:cNvPr>
              <p:cNvCxnSpPr>
                <a:cxnSpLocks/>
                <a:stCxn id="11" idx="3"/>
              </p:cNvCxnSpPr>
              <p:nvPr/>
            </p:nvCxnSpPr>
            <p:spPr>
              <a:xfrm flipV="1">
                <a:off x="7143211" y="1171753"/>
                <a:ext cx="431963" cy="431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ak pilkoppling 14">
                <a:extLst>
                  <a:ext uri="{FF2B5EF4-FFF2-40B4-BE49-F238E27FC236}">
                    <a16:creationId xmlns:a16="http://schemas.microsoft.com/office/drawing/2014/main" id="{133C3A95-FED1-4708-6721-1F478CD4879F}"/>
                  </a:ext>
                </a:extLst>
              </p:cNvPr>
              <p:cNvCxnSpPr>
                <a:cxnSpLocks/>
                <a:endCxn id="10" idx="2"/>
              </p:cNvCxnSpPr>
              <p:nvPr/>
            </p:nvCxnSpPr>
            <p:spPr>
              <a:xfrm>
                <a:off x="8317048" y="1161716"/>
                <a:ext cx="389203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 17">
              <a:extLst>
                <a:ext uri="{FF2B5EF4-FFF2-40B4-BE49-F238E27FC236}">
                  <a16:creationId xmlns:a16="http://schemas.microsoft.com/office/drawing/2014/main" id="{4956E534-EE11-5EF9-01A3-3BCA09CD7AB4}"/>
                </a:ext>
              </a:extLst>
            </p:cNvPr>
            <p:cNvGrpSpPr/>
            <p:nvPr/>
          </p:nvGrpSpPr>
          <p:grpSpPr>
            <a:xfrm>
              <a:off x="3817134" y="4196277"/>
              <a:ext cx="4955859" cy="1229190"/>
              <a:chOff x="4570620" y="2146098"/>
              <a:chExt cx="4955859" cy="1229190"/>
            </a:xfrm>
          </p:grpSpPr>
          <p:sp>
            <p:nvSpPr>
              <p:cNvPr id="19" name="Rektangel 18">
                <a:extLst>
                  <a:ext uri="{FF2B5EF4-FFF2-40B4-BE49-F238E27FC236}">
                    <a16:creationId xmlns:a16="http://schemas.microsoft.com/office/drawing/2014/main" id="{2241AF6A-EF82-E0E2-2482-D16A52B8CB97}"/>
                  </a:ext>
                </a:extLst>
              </p:cNvPr>
              <p:cNvSpPr/>
              <p:nvPr/>
            </p:nvSpPr>
            <p:spPr>
              <a:xfrm>
                <a:off x="4570620" y="2146098"/>
                <a:ext cx="4955859" cy="12291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sv-SE" dirty="0">
                    <a:solidFill>
                      <a:schemeClr val="tx1"/>
                    </a:solidFill>
                  </a:rPr>
                  <a:t>Subprocess</a:t>
                </a:r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42077814-5DA5-F21E-9DB5-AF4C875F0169}"/>
                  </a:ext>
                </a:extLst>
              </p:cNvPr>
              <p:cNvSpPr/>
              <p:nvPr/>
            </p:nvSpPr>
            <p:spPr>
              <a:xfrm>
                <a:off x="4778854" y="2500221"/>
                <a:ext cx="672861" cy="67286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Start</a:t>
                </a:r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8C68B2AC-9A49-ED90-BD3C-477048314B1F}"/>
                  </a:ext>
                </a:extLst>
              </p:cNvPr>
              <p:cNvSpPr/>
              <p:nvPr/>
            </p:nvSpPr>
            <p:spPr>
              <a:xfrm>
                <a:off x="8661383" y="2490183"/>
                <a:ext cx="672861" cy="67286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Slut</a:t>
                </a:r>
              </a:p>
            </p:txBody>
          </p: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29870110-3C0A-C977-6417-39D6B18A2176}"/>
                  </a:ext>
                </a:extLst>
              </p:cNvPr>
              <p:cNvSpPr/>
              <p:nvPr/>
            </p:nvSpPr>
            <p:spPr>
              <a:xfrm>
                <a:off x="5891662" y="2508846"/>
                <a:ext cx="1251549" cy="66423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1100" dirty="0"/>
                  <a:t>Lägg in uppgifter</a:t>
                </a:r>
              </a:p>
            </p:txBody>
          </p:sp>
          <p:grpSp>
            <p:nvGrpSpPr>
              <p:cNvPr id="23" name="Grupp 22">
                <a:extLst>
                  <a:ext uri="{FF2B5EF4-FFF2-40B4-BE49-F238E27FC236}">
                    <a16:creationId xmlns:a16="http://schemas.microsoft.com/office/drawing/2014/main" id="{146692EA-D5CE-EA32-9C56-477D0D6EE114}"/>
                  </a:ext>
                </a:extLst>
              </p:cNvPr>
              <p:cNvGrpSpPr/>
              <p:nvPr/>
            </p:nvGrpSpPr>
            <p:grpSpPr>
              <a:xfrm>
                <a:off x="7620541" y="2574361"/>
                <a:ext cx="651140" cy="524584"/>
                <a:chOff x="6494331" y="1290463"/>
                <a:chExt cx="651140" cy="524584"/>
              </a:xfrm>
            </p:grpSpPr>
            <p:sp>
              <p:nvSpPr>
                <p:cNvPr id="27" name="Rektangel 26">
                  <a:extLst>
                    <a:ext uri="{FF2B5EF4-FFF2-40B4-BE49-F238E27FC236}">
                      <a16:creationId xmlns:a16="http://schemas.microsoft.com/office/drawing/2014/main" id="{069CED0D-229F-1EFF-6F4E-156B72EBAFB1}"/>
                    </a:ext>
                  </a:extLst>
                </p:cNvPr>
                <p:cNvSpPr/>
                <p:nvPr/>
              </p:nvSpPr>
              <p:spPr>
                <a:xfrm rot="2700000">
                  <a:off x="6557609" y="1290463"/>
                  <a:ext cx="524584" cy="524584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sv-SE" sz="1100" dirty="0"/>
                </a:p>
              </p:txBody>
            </p:sp>
            <p:sp>
              <p:nvSpPr>
                <p:cNvPr id="28" name="textruta 27">
                  <a:extLst>
                    <a:ext uri="{FF2B5EF4-FFF2-40B4-BE49-F238E27FC236}">
                      <a16:creationId xmlns:a16="http://schemas.microsoft.com/office/drawing/2014/main" id="{1B007FC9-1E93-BD1A-6DF3-C98DD29BD4C5}"/>
                    </a:ext>
                  </a:extLst>
                </p:cNvPr>
                <p:cNvSpPr txBox="1"/>
                <p:nvPr/>
              </p:nvSpPr>
              <p:spPr>
                <a:xfrm>
                  <a:off x="6494331" y="1411911"/>
                  <a:ext cx="65114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sz="1100" dirty="0"/>
                    <a:t>Granska</a:t>
                  </a:r>
                </a:p>
              </p:txBody>
            </p:sp>
          </p:grpSp>
          <p:cxnSp>
            <p:nvCxnSpPr>
              <p:cNvPr id="24" name="Rak pilkoppling 23">
                <a:extLst>
                  <a:ext uri="{FF2B5EF4-FFF2-40B4-BE49-F238E27FC236}">
                    <a16:creationId xmlns:a16="http://schemas.microsoft.com/office/drawing/2014/main" id="{723FB074-E5CC-8ED8-DF5E-CB33671E9DE8}"/>
                  </a:ext>
                </a:extLst>
              </p:cNvPr>
              <p:cNvCxnSpPr>
                <a:stCxn id="20" idx="6"/>
                <a:endCxn id="22" idx="1"/>
              </p:cNvCxnSpPr>
              <p:nvPr/>
            </p:nvCxnSpPr>
            <p:spPr>
              <a:xfrm>
                <a:off x="5451715" y="2836652"/>
                <a:ext cx="439947" cy="431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ak pilkoppling 24">
                <a:extLst>
                  <a:ext uri="{FF2B5EF4-FFF2-40B4-BE49-F238E27FC236}">
                    <a16:creationId xmlns:a16="http://schemas.microsoft.com/office/drawing/2014/main" id="{32B35023-572B-406D-D403-C4BB3C3C4427}"/>
                  </a:ext>
                </a:extLst>
              </p:cNvPr>
              <p:cNvCxnSpPr>
                <a:cxnSpLocks/>
                <a:stCxn id="22" idx="3"/>
              </p:cNvCxnSpPr>
              <p:nvPr/>
            </p:nvCxnSpPr>
            <p:spPr>
              <a:xfrm>
                <a:off x="7143211" y="2840964"/>
                <a:ext cx="431963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ak pilkoppling 25">
                <a:extLst>
                  <a:ext uri="{FF2B5EF4-FFF2-40B4-BE49-F238E27FC236}">
                    <a16:creationId xmlns:a16="http://schemas.microsoft.com/office/drawing/2014/main" id="{35600A79-1839-5D15-6B52-EC84E0E04C0A}"/>
                  </a:ext>
                </a:extLst>
              </p:cNvPr>
              <p:cNvCxnSpPr>
                <a:cxnSpLocks/>
                <a:endCxn id="21" idx="2"/>
              </p:cNvCxnSpPr>
              <p:nvPr/>
            </p:nvCxnSpPr>
            <p:spPr>
              <a:xfrm>
                <a:off x="8317048" y="2826614"/>
                <a:ext cx="34433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88C5FBC-B827-D332-9802-397131937141}"/>
                </a:ext>
              </a:extLst>
            </p:cNvPr>
            <p:cNvSpPr/>
            <p:nvPr/>
          </p:nvSpPr>
          <p:spPr>
            <a:xfrm>
              <a:off x="9734072" y="4408993"/>
              <a:ext cx="1813943" cy="803758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>
                  <a:solidFill>
                    <a:schemeClr val="tx1"/>
                  </a:solidFill>
                </a:rPr>
                <a:t>Skapa kursplan</a:t>
              </a:r>
            </a:p>
          </p:txBody>
        </p:sp>
        <p:cxnSp>
          <p:nvCxnSpPr>
            <p:cNvPr id="30" name="Koppling: vinklad 29">
              <a:extLst>
                <a:ext uri="{FF2B5EF4-FFF2-40B4-BE49-F238E27FC236}">
                  <a16:creationId xmlns:a16="http://schemas.microsoft.com/office/drawing/2014/main" id="{8B78792F-F782-4D14-43D1-F8A1B72057D5}"/>
                </a:ext>
              </a:extLst>
            </p:cNvPr>
            <p:cNvCxnSpPr>
              <a:cxnSpLocks/>
              <a:stCxn id="36" idx="0"/>
              <a:endCxn id="8" idx="1"/>
            </p:cNvCxnSpPr>
            <p:nvPr/>
          </p:nvCxnSpPr>
          <p:spPr>
            <a:xfrm rot="5400000" flipH="1" flipV="1">
              <a:off x="2451253" y="3043110"/>
              <a:ext cx="1263018" cy="146874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Koppling: vinklad 30">
              <a:extLst>
                <a:ext uri="{FF2B5EF4-FFF2-40B4-BE49-F238E27FC236}">
                  <a16:creationId xmlns:a16="http://schemas.microsoft.com/office/drawing/2014/main" id="{812A0081-D45D-E9D2-EBE9-DA0BB71BC9B0}"/>
                </a:ext>
              </a:extLst>
            </p:cNvPr>
            <p:cNvCxnSpPr>
              <a:cxnSpLocks/>
              <a:stCxn id="36" idx="2"/>
              <a:endCxn id="29" idx="1"/>
            </p:cNvCxnSpPr>
            <p:nvPr/>
          </p:nvCxnSpPr>
          <p:spPr>
            <a:xfrm rot="5400000" flipH="1" flipV="1">
              <a:off x="5840291" y="1318969"/>
              <a:ext cx="401878" cy="7385683"/>
            </a:xfrm>
            <a:prstGeom prst="bentConnector4">
              <a:avLst>
                <a:gd name="adj1" fmla="val -149318"/>
                <a:gd name="adj2" fmla="val 93308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Koppling: vinklad 31">
              <a:extLst>
                <a:ext uri="{FF2B5EF4-FFF2-40B4-BE49-F238E27FC236}">
                  <a16:creationId xmlns:a16="http://schemas.microsoft.com/office/drawing/2014/main" id="{0F2960E8-B64C-56FE-761B-9072D317922C}"/>
                </a:ext>
              </a:extLst>
            </p:cNvPr>
            <p:cNvCxnSpPr>
              <a:cxnSpLocks/>
              <a:stCxn id="8" idx="3"/>
              <a:endCxn id="29" idx="1"/>
            </p:cNvCxnSpPr>
            <p:nvPr/>
          </p:nvCxnSpPr>
          <p:spPr>
            <a:xfrm>
              <a:off x="8772994" y="3145974"/>
              <a:ext cx="961078" cy="1664898"/>
            </a:xfrm>
            <a:prstGeom prst="bent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Rak pilkoppling 32">
              <a:extLst>
                <a:ext uri="{FF2B5EF4-FFF2-40B4-BE49-F238E27FC236}">
                  <a16:creationId xmlns:a16="http://schemas.microsoft.com/office/drawing/2014/main" id="{D3ECD7EC-6824-D545-A345-C876C656A0C5}"/>
                </a:ext>
              </a:extLst>
            </p:cNvPr>
            <p:cNvCxnSpPr>
              <a:cxnSpLocks/>
              <a:stCxn id="19" idx="3"/>
              <a:endCxn id="29" idx="1"/>
            </p:cNvCxnSpPr>
            <p:nvPr/>
          </p:nvCxnSpPr>
          <p:spPr>
            <a:xfrm>
              <a:off x="8772993" y="4810872"/>
              <a:ext cx="96107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ak pilkoppling 33">
              <a:extLst>
                <a:ext uri="{FF2B5EF4-FFF2-40B4-BE49-F238E27FC236}">
                  <a16:creationId xmlns:a16="http://schemas.microsoft.com/office/drawing/2014/main" id="{22E80C41-5F0A-5A6C-DB71-3E551C20624D}"/>
                </a:ext>
              </a:extLst>
            </p:cNvPr>
            <p:cNvCxnSpPr>
              <a:cxnSpLocks/>
              <a:stCxn id="4" idx="6"/>
              <a:endCxn id="36" idx="1"/>
            </p:cNvCxnSpPr>
            <p:nvPr/>
          </p:nvCxnSpPr>
          <p:spPr>
            <a:xfrm>
              <a:off x="952556" y="4810867"/>
              <a:ext cx="446903" cy="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Rak pilkoppling 34">
              <a:extLst>
                <a:ext uri="{FF2B5EF4-FFF2-40B4-BE49-F238E27FC236}">
                  <a16:creationId xmlns:a16="http://schemas.microsoft.com/office/drawing/2014/main" id="{8FBFC7E4-8C26-0567-E11D-2D5D383DF44F}"/>
                </a:ext>
              </a:extLst>
            </p:cNvPr>
            <p:cNvCxnSpPr>
              <a:cxnSpLocks/>
            </p:cNvCxnSpPr>
            <p:nvPr/>
          </p:nvCxnSpPr>
          <p:spPr>
            <a:xfrm>
              <a:off x="11548015" y="4843485"/>
              <a:ext cx="5852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60BA2E85-227C-E104-5748-9B0CE49402C9}"/>
                </a:ext>
              </a:extLst>
            </p:cNvPr>
            <p:cNvSpPr/>
            <p:nvPr/>
          </p:nvSpPr>
          <p:spPr>
            <a:xfrm>
              <a:off x="1399459" y="4408992"/>
              <a:ext cx="1897859" cy="803758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>
                  <a:solidFill>
                    <a:schemeClr val="tx1"/>
                  </a:solidFill>
                </a:rPr>
                <a:t>Lägg in grunduppgifter</a:t>
              </a:r>
            </a:p>
          </p:txBody>
        </p:sp>
        <p:cxnSp>
          <p:nvCxnSpPr>
            <p:cNvPr id="37" name="Rak pilkoppling 36">
              <a:extLst>
                <a:ext uri="{FF2B5EF4-FFF2-40B4-BE49-F238E27FC236}">
                  <a16:creationId xmlns:a16="http://schemas.microsoft.com/office/drawing/2014/main" id="{9F836FD9-986D-3B52-651E-50542E797E76}"/>
                </a:ext>
              </a:extLst>
            </p:cNvPr>
            <p:cNvCxnSpPr>
              <a:cxnSpLocks/>
              <a:stCxn id="36" idx="3"/>
              <a:endCxn id="19" idx="1"/>
            </p:cNvCxnSpPr>
            <p:nvPr/>
          </p:nvCxnSpPr>
          <p:spPr>
            <a:xfrm>
              <a:off x="3297318" y="4810871"/>
              <a:ext cx="519816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74A0FB48-0C37-5BA1-D43D-C577B378304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 process: Skapa modul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Lägg in som subprocess i processen för ny kurs eller ny kursversion</a:t>
            </a:r>
          </a:p>
        </p:txBody>
      </p:sp>
    </p:spTree>
    <p:extLst>
      <p:ext uri="{BB962C8B-B14F-4D97-AF65-F5344CB8AC3E}">
        <p14:creationId xmlns:p14="http://schemas.microsoft.com/office/powerpoint/2010/main" val="19325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573254"/>
            <a:ext cx="10575099" cy="727633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/>
              <a:t>Medarbetarkopplingar</a:t>
            </a:r>
            <a:br>
              <a:rPr lang="sv-SE" b="1" dirty="0"/>
            </a:br>
            <a:r>
              <a:rPr lang="sv-SE" sz="2700" b="0" i="1" dirty="0"/>
              <a:t>i test-, integrationstest- och utbildningsmiljöer</a:t>
            </a:r>
            <a:endParaRPr lang="sv-SE" sz="2700" i="1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191707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Möjlighet att lägga in kursansvarig, examinator m.m. i utbildningsplaner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Attribut finns på utbildningstyper: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53F2E40D-A2D4-FFB0-CAFE-3EAEE6EA802B}"/>
              </a:ext>
            </a:extLst>
          </p:cNvPr>
          <p:cNvSpPr txBox="1"/>
          <p:nvPr/>
        </p:nvSpPr>
        <p:spPr>
          <a:xfrm>
            <a:off x="4608546" y="2746065"/>
            <a:ext cx="3716840" cy="3939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Förutb</a:t>
            </a: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Poäng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 - FUPKURS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Kurstillfälle - FUPKTF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- FUPPRG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Programtillfälle - FUPPRGTF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Uppdragsutbildning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Kurs, avancerad nivå - UPHPAKURS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Kurs, grundnivå - UPHPGKURS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Kurstillfälle - UPHPKTF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- UPHPPRG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Programtillfälle - UPHPPRGTF</a:t>
            </a:r>
            <a:r>
              <a:rPr lang="sv-SE" sz="11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calaOT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C4C89F6-3E55-96EF-D5A2-442BAD6888E8}"/>
              </a:ext>
            </a:extLst>
          </p:cNvPr>
          <p:cNvSpPr txBox="1"/>
          <p:nvPr/>
        </p:nvSpPr>
        <p:spPr>
          <a:xfrm>
            <a:off x="1072875" y="2746065"/>
            <a:ext cx="3716840" cy="3925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2007 års studieordning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Kurs, avancerad nivå - 2007AKURS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Kurs, forskarnivå - 2007FKURS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Kurs, grundnivå - 2007GKURS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Kurstillfälle - 2007KTF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Kurstillfälle, forskarnivå - 2007FKTF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- 2007PRG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Programtillfälle - 2007PRGTF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46CB9B9-39B2-12EC-78AC-8B47489A529D}"/>
              </a:ext>
            </a:extLst>
          </p:cNvPr>
          <p:cNvSpPr txBox="1"/>
          <p:nvPr/>
        </p:nvSpPr>
        <p:spPr>
          <a:xfrm>
            <a:off x="7909994" y="2746065"/>
            <a:ext cx="3311995" cy="2194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</a:t>
            </a:r>
            <a:r>
              <a:rPr lang="sv-SE" sz="1400" b="1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utbildning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 - YHKURS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Kurstillfälle - YHKTF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YH-utbildning - YHUTB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400" kern="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YH-utbildningstillfälle – YHUTBTF</a:t>
            </a: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1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calaO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1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calaOT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1CD4202-56AE-DADC-1B04-A913B1C23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543" y="2423421"/>
            <a:ext cx="7230484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7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573254"/>
            <a:ext cx="10575099" cy="727633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/>
              <a:t>Individuell studieplan </a:t>
            </a:r>
            <a:br>
              <a:rPr lang="sv-SE" b="1" dirty="0"/>
            </a:br>
            <a:r>
              <a:rPr lang="sv-SE" sz="2700" b="0" i="1" dirty="0"/>
              <a:t>i test- och utbildningsmiljöer</a:t>
            </a:r>
            <a:endParaRPr lang="sv-SE" i="1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202502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Nyheter i ”Kurser och konferenser”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Lärandemål anpassas för konstnärlig examen</a:t>
            </a:r>
          </a:p>
        </p:txBody>
      </p:sp>
    </p:spTree>
    <p:extLst>
      <p:ext uri="{BB962C8B-B14F-4D97-AF65-F5344CB8AC3E}">
        <p14:creationId xmlns:p14="http://schemas.microsoft.com/office/powerpoint/2010/main" val="216356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9 oktober 2023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2.28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dirty="0"/>
              <a:t>Ladok för alumner</a:t>
            </a:r>
          </a:p>
          <a:p>
            <a:r>
              <a:rPr lang="sv-SE" dirty="0"/>
              <a:t>Subprocess: Skapa moduler inom kurs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i="1" dirty="0"/>
              <a:t>Levereras ej till produktionsmiljön:</a:t>
            </a:r>
          </a:p>
          <a:p>
            <a:r>
              <a:rPr lang="sv-SE" dirty="0"/>
              <a:t>Medarbetarkopplingar: Lägg in examinator, kursansvarig m.m. </a:t>
            </a:r>
          </a:p>
          <a:p>
            <a:r>
              <a:rPr lang="sv-SE" dirty="0"/>
              <a:t>Individuella studieplaner</a:t>
            </a:r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Ladok för personal</a:t>
            </a:r>
          </a:p>
          <a:p>
            <a:r>
              <a:rPr lang="sv-SE" dirty="0"/>
              <a:t>Nu går det att byta språk direkt från profil-menyn i huvudmenyn.</a:t>
            </a:r>
          </a:p>
          <a:p>
            <a:r>
              <a:rPr lang="sv-SE" dirty="0"/>
              <a:t>Bättre tangentbordsnavigering i menyer och flikar. </a:t>
            </a:r>
            <a:r>
              <a:rPr lang="sv-SE" dirty="0" err="1"/>
              <a:t>Tabb</a:t>
            </a:r>
            <a:r>
              <a:rPr lang="sv-SE" dirty="0"/>
              <a:t>-tangent kan användas för att navigera mellan olika komponenter (t.ex. från övre till undre menyrad) och piltangenter för att navigera inom en komponent (t.ex. mellan flikar). Ett känt fel i samband med detta är att det inte längre går att tabba in i tabeller, utan man fastnar på </a:t>
            </a:r>
            <a:r>
              <a:rPr lang="sv-SE" dirty="0" err="1"/>
              <a:t>dropdown</a:t>
            </a:r>
            <a:r>
              <a:rPr lang="sv-SE" dirty="0"/>
              <a:t> för antal träffar.</a:t>
            </a:r>
          </a:p>
          <a:p>
            <a:endParaRPr lang="sv-SE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CA8E13B-27A4-FEDA-869D-C7CFCF987E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00" y="2168677"/>
            <a:ext cx="2541100" cy="190802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3F641C79-4D01-98B7-3B28-BE35619B71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179"/>
          <a:stretch/>
        </p:blipFill>
        <p:spPr>
          <a:xfrm>
            <a:off x="2165784" y="3329221"/>
            <a:ext cx="8700345" cy="3528779"/>
          </a:xfrm>
          <a:prstGeom prst="rect">
            <a:avLst/>
          </a:prstGeom>
        </p:spPr>
      </p:pic>
      <p:pic>
        <p:nvPicPr>
          <p:cNvPr id="1026" name="Picture 2" descr="What is a Tab Key?">
            <a:extLst>
              <a:ext uri="{FF2B5EF4-FFF2-40B4-BE49-F238E27FC236}">
                <a16:creationId xmlns:a16="http://schemas.microsoft.com/office/drawing/2014/main" id="{6C56A2D8-12AD-953E-AFE5-A25C544386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00" b="6649"/>
          <a:stretch/>
        </p:blipFill>
        <p:spPr bwMode="auto">
          <a:xfrm>
            <a:off x="155435" y="3250959"/>
            <a:ext cx="871493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åge 9">
            <a:extLst>
              <a:ext uri="{FF2B5EF4-FFF2-40B4-BE49-F238E27FC236}">
                <a16:creationId xmlns:a16="http://schemas.microsoft.com/office/drawing/2014/main" id="{E5B897A1-48E1-D607-C8C4-D97919A7C301}"/>
              </a:ext>
            </a:extLst>
          </p:cNvPr>
          <p:cNvSpPr/>
          <p:nvPr/>
        </p:nvSpPr>
        <p:spPr>
          <a:xfrm rot="10800000">
            <a:off x="1840925" y="3429000"/>
            <a:ext cx="639497" cy="325196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Båge 10">
            <a:extLst>
              <a:ext uri="{FF2B5EF4-FFF2-40B4-BE49-F238E27FC236}">
                <a16:creationId xmlns:a16="http://schemas.microsoft.com/office/drawing/2014/main" id="{3E2CE1DB-AC9D-A8E6-1A18-5E9A866B46D5}"/>
              </a:ext>
            </a:extLst>
          </p:cNvPr>
          <p:cNvSpPr/>
          <p:nvPr/>
        </p:nvSpPr>
        <p:spPr>
          <a:xfrm rot="10800000">
            <a:off x="1840923" y="3853976"/>
            <a:ext cx="625070" cy="940274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Båge 11">
            <a:extLst>
              <a:ext uri="{FF2B5EF4-FFF2-40B4-BE49-F238E27FC236}">
                <a16:creationId xmlns:a16="http://schemas.microsoft.com/office/drawing/2014/main" id="{DDD43115-5CD8-1404-7326-DF7E55B0DAD6}"/>
              </a:ext>
            </a:extLst>
          </p:cNvPr>
          <p:cNvSpPr/>
          <p:nvPr/>
        </p:nvSpPr>
        <p:spPr>
          <a:xfrm rot="16200000">
            <a:off x="2948454" y="4234976"/>
            <a:ext cx="625070" cy="940274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Båge 12">
            <a:extLst>
              <a:ext uri="{FF2B5EF4-FFF2-40B4-BE49-F238E27FC236}">
                <a16:creationId xmlns:a16="http://schemas.microsoft.com/office/drawing/2014/main" id="{C1084EA4-1BBC-7903-4EDF-C879E3092D3C}"/>
              </a:ext>
            </a:extLst>
          </p:cNvPr>
          <p:cNvSpPr/>
          <p:nvPr/>
        </p:nvSpPr>
        <p:spPr>
          <a:xfrm rot="16200000">
            <a:off x="4135607" y="4234976"/>
            <a:ext cx="625070" cy="940274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8" name="Picture 4" descr="Arrow Keys Vector Art, Icons, and Graphics for Free Download">
            <a:extLst>
              <a:ext uri="{FF2B5EF4-FFF2-40B4-BE49-F238E27FC236}">
                <a16:creationId xmlns:a16="http://schemas.microsoft.com/office/drawing/2014/main" id="{BCD17E50-268B-0C63-F8E1-4E54F7D76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4" y="4028760"/>
            <a:ext cx="1073359" cy="72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Båge 13">
            <a:extLst>
              <a:ext uri="{FF2B5EF4-FFF2-40B4-BE49-F238E27FC236}">
                <a16:creationId xmlns:a16="http://schemas.microsoft.com/office/drawing/2014/main" id="{767E7132-0E09-71C1-7C3E-221F88E00620}"/>
              </a:ext>
            </a:extLst>
          </p:cNvPr>
          <p:cNvSpPr/>
          <p:nvPr/>
        </p:nvSpPr>
        <p:spPr>
          <a:xfrm rot="16200000">
            <a:off x="2706316" y="3218470"/>
            <a:ext cx="592884" cy="814384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Båge 14">
            <a:extLst>
              <a:ext uri="{FF2B5EF4-FFF2-40B4-BE49-F238E27FC236}">
                <a16:creationId xmlns:a16="http://schemas.microsoft.com/office/drawing/2014/main" id="{91E04601-B391-E059-66F9-26CB3C593B01}"/>
              </a:ext>
            </a:extLst>
          </p:cNvPr>
          <p:cNvSpPr/>
          <p:nvPr/>
        </p:nvSpPr>
        <p:spPr>
          <a:xfrm rot="16200000">
            <a:off x="3471824" y="3374405"/>
            <a:ext cx="592884" cy="502517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Båge 15">
            <a:extLst>
              <a:ext uri="{FF2B5EF4-FFF2-40B4-BE49-F238E27FC236}">
                <a16:creationId xmlns:a16="http://schemas.microsoft.com/office/drawing/2014/main" id="{45AD9C2D-C857-1FCC-D226-2E699F500C18}"/>
              </a:ext>
            </a:extLst>
          </p:cNvPr>
          <p:cNvSpPr/>
          <p:nvPr/>
        </p:nvSpPr>
        <p:spPr>
          <a:xfrm rot="16200000">
            <a:off x="5122315" y="3218471"/>
            <a:ext cx="592884" cy="814383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Båge 16">
            <a:extLst>
              <a:ext uri="{FF2B5EF4-FFF2-40B4-BE49-F238E27FC236}">
                <a16:creationId xmlns:a16="http://schemas.microsoft.com/office/drawing/2014/main" id="{36DE8178-145B-D097-CFE9-C7EAE4BB1E71}"/>
              </a:ext>
            </a:extLst>
          </p:cNvPr>
          <p:cNvSpPr/>
          <p:nvPr/>
        </p:nvSpPr>
        <p:spPr>
          <a:xfrm rot="16200000">
            <a:off x="6063043" y="3218471"/>
            <a:ext cx="592884" cy="814383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Båge 17">
            <a:extLst>
              <a:ext uri="{FF2B5EF4-FFF2-40B4-BE49-F238E27FC236}">
                <a16:creationId xmlns:a16="http://schemas.microsoft.com/office/drawing/2014/main" id="{62F7B288-B873-C0C2-D5D3-64193795134B}"/>
              </a:ext>
            </a:extLst>
          </p:cNvPr>
          <p:cNvSpPr/>
          <p:nvPr/>
        </p:nvSpPr>
        <p:spPr>
          <a:xfrm rot="16200000">
            <a:off x="4216072" y="3218471"/>
            <a:ext cx="592884" cy="814383"/>
          </a:xfrm>
          <a:prstGeom prst="arc">
            <a:avLst>
              <a:gd name="adj1" fmla="val 16200000"/>
              <a:gd name="adj2" fmla="val 5350893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1F3540CA-BBE9-8275-0E8E-AA1EB93655E0}"/>
              </a:ext>
            </a:extLst>
          </p:cNvPr>
          <p:cNvCxnSpPr/>
          <p:nvPr/>
        </p:nvCxnSpPr>
        <p:spPr>
          <a:xfrm>
            <a:off x="6756211" y="3802137"/>
            <a:ext cx="0" cy="274563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objekt 5">
            <a:extLst>
              <a:ext uri="{FF2B5EF4-FFF2-40B4-BE49-F238E27FC236}">
                <a16:creationId xmlns:a16="http://schemas.microsoft.com/office/drawing/2014/main" id="{2D572A2C-3744-91BD-C207-E05E2C6001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584" y="3368183"/>
            <a:ext cx="8700346" cy="3152613"/>
          </a:xfrm>
          <a:prstGeom prst="rect">
            <a:avLst/>
          </a:prstGeom>
        </p:spPr>
      </p:pic>
      <p:sp>
        <p:nvSpPr>
          <p:cNvPr id="21" name="Ellips 20">
            <a:extLst>
              <a:ext uri="{FF2B5EF4-FFF2-40B4-BE49-F238E27FC236}">
                <a16:creationId xmlns:a16="http://schemas.microsoft.com/office/drawing/2014/main" id="{203CC4F1-2C6E-BB8C-8366-20324F08F047}"/>
              </a:ext>
            </a:extLst>
          </p:cNvPr>
          <p:cNvSpPr/>
          <p:nvPr/>
        </p:nvSpPr>
        <p:spPr>
          <a:xfrm>
            <a:off x="9055100" y="4756393"/>
            <a:ext cx="584200" cy="483601"/>
          </a:xfrm>
          <a:prstGeom prst="ellipse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905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Tillgodoräknande</a:t>
            </a:r>
            <a:r>
              <a:rPr lang="sv-SE" dirty="0"/>
              <a:t>: Vid val av kurs visas nu även kursversion.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1446555" y="376664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C6C8F60-5C8E-F294-AC17-37A94D18ED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0867"/>
          <a:stretch/>
        </p:blipFill>
        <p:spPr>
          <a:xfrm>
            <a:off x="596331" y="1894986"/>
            <a:ext cx="7049484" cy="2781688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C5BAFA07-4F88-AA63-DA60-5EE7381F9B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730" b="16493"/>
          <a:stretch/>
        </p:blipFill>
        <p:spPr>
          <a:xfrm>
            <a:off x="5119540" y="2947854"/>
            <a:ext cx="5998984" cy="2322919"/>
          </a:xfrm>
          <a:prstGeom prst="rect">
            <a:avLst/>
          </a:prstGeom>
        </p:spPr>
      </p:pic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B9533911-A239-1153-252B-791E5578EDC0}"/>
              </a:ext>
            </a:extLst>
          </p:cNvPr>
          <p:cNvSpPr/>
          <p:nvPr/>
        </p:nvSpPr>
        <p:spPr>
          <a:xfrm>
            <a:off x="2800350" y="3429000"/>
            <a:ext cx="495300" cy="1247674"/>
          </a:xfrm>
          <a:prstGeom prst="roundRect">
            <a:avLst>
              <a:gd name="adj" fmla="val 8975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24F40147-0B08-3279-4E1F-491C721651FB}"/>
              </a:ext>
            </a:extLst>
          </p:cNvPr>
          <p:cNvSpPr/>
          <p:nvPr/>
        </p:nvSpPr>
        <p:spPr>
          <a:xfrm>
            <a:off x="7290249" y="4200155"/>
            <a:ext cx="495300" cy="905549"/>
          </a:xfrm>
          <a:prstGeom prst="roundRect">
            <a:avLst>
              <a:gd name="adj" fmla="val 8975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05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Aktivitetstillfällen</a:t>
            </a:r>
            <a:r>
              <a:rPr lang="sv-SE" dirty="0"/>
              <a:t>: Nu visas inte längre studentens konto via deltagarlistan.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843B1221-4307-5B3F-28EC-FFFF07550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918" y="2366814"/>
            <a:ext cx="5010849" cy="2124371"/>
          </a:xfrm>
          <a:prstGeom prst="rect">
            <a:avLst/>
          </a:prstGeom>
        </p:spPr>
      </p:pic>
      <p:sp>
        <p:nvSpPr>
          <p:cNvPr id="12" name="Pil: höger 11">
            <a:extLst>
              <a:ext uri="{FF2B5EF4-FFF2-40B4-BE49-F238E27FC236}">
                <a16:creationId xmlns:a16="http://schemas.microsoft.com/office/drawing/2014/main" id="{9D3780FA-4592-8234-93E2-71BA9F4DAD47}"/>
              </a:ext>
            </a:extLst>
          </p:cNvPr>
          <p:cNvSpPr/>
          <p:nvPr/>
        </p:nvSpPr>
        <p:spPr>
          <a:xfrm>
            <a:off x="6195526" y="3763552"/>
            <a:ext cx="2286000" cy="522514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8CF2EB-C98D-B043-5C3B-DEB6E2EBCE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19" t="37466"/>
          <a:stretch/>
        </p:blipFill>
        <p:spPr>
          <a:xfrm>
            <a:off x="362452" y="2322757"/>
            <a:ext cx="6101086" cy="216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8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E5097407-EB37-2EE8-D0BC-88B95059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Avancerad sökning</a:t>
            </a:r>
            <a:r>
              <a:rPr lang="sv-SE" dirty="0"/>
              <a:t>: Attributen "Kod för meritvärderingsmodell" och "Kod för modell för särskild behörighet" går nu att uppdatera via "Hantera flera".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1B25C9-A827-12E9-4323-D088982F3FCD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49ABD46-30AB-D484-7858-7AB8D863F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579" y="2403923"/>
            <a:ext cx="8497486" cy="3524742"/>
          </a:xfrm>
          <a:prstGeom prst="rect">
            <a:avLst/>
          </a:prstGeom>
        </p:spPr>
      </p:pic>
      <p:sp>
        <p:nvSpPr>
          <p:cNvPr id="6" name="Pil: höger 5">
            <a:extLst>
              <a:ext uri="{FF2B5EF4-FFF2-40B4-BE49-F238E27FC236}">
                <a16:creationId xmlns:a16="http://schemas.microsoft.com/office/drawing/2014/main" id="{A8DBDF93-584B-1EEB-C08C-7C10F09CDC01}"/>
              </a:ext>
            </a:extLst>
          </p:cNvPr>
          <p:cNvSpPr/>
          <p:nvPr/>
        </p:nvSpPr>
        <p:spPr>
          <a:xfrm rot="8100000">
            <a:off x="3695749" y="3916604"/>
            <a:ext cx="552450" cy="238125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263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Studieavgifter</a:t>
            </a:r>
            <a:r>
              <a:rPr lang="sv-SE" dirty="0"/>
              <a:t>: Nu visas felmeddelande när man försöker aktivera ett pågående utbildningstillfälle som startar före HT2022.</a:t>
            </a:r>
          </a:p>
          <a:p>
            <a:r>
              <a:rPr lang="sv-SE" b="1" dirty="0"/>
              <a:t>Utbildningsinformation: </a:t>
            </a:r>
            <a:r>
              <a:rPr lang="sv-SE" dirty="0"/>
              <a:t>I processuppgiftskonfigurationen är texten "Ingående delar" ändrad till "Ingående delar/moduluppsättning". I utbildningsinformation när man arbetar i process så leder nu länken rätt (till fliken Moduluppsättning).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4BE71A6-CDD1-64CD-CFCF-C4BD47BE4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74805"/>
            <a:ext cx="7371941" cy="307480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AE8F24B4-F92F-2069-3FD3-7C21A1A055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34"/>
          <a:stretch/>
        </p:blipFill>
        <p:spPr>
          <a:xfrm>
            <a:off x="5944092" y="3717500"/>
            <a:ext cx="6247908" cy="2786305"/>
          </a:xfrm>
          <a:prstGeom prst="rect">
            <a:avLst/>
          </a:prstGeom>
        </p:spPr>
      </p:pic>
      <p:sp>
        <p:nvSpPr>
          <p:cNvPr id="9" name="Pil: höger 8">
            <a:extLst>
              <a:ext uri="{FF2B5EF4-FFF2-40B4-BE49-F238E27FC236}">
                <a16:creationId xmlns:a16="http://schemas.microsoft.com/office/drawing/2014/main" id="{B74391BC-DFF7-E0BC-2662-4F83AE715DB2}"/>
              </a:ext>
            </a:extLst>
          </p:cNvPr>
          <p:cNvSpPr/>
          <p:nvPr/>
        </p:nvSpPr>
        <p:spPr>
          <a:xfrm rot="8100000">
            <a:off x="5095924" y="5469179"/>
            <a:ext cx="552450" cy="238125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5B855FFD-418F-A426-1EB0-2E0D9EC81359}"/>
              </a:ext>
            </a:extLst>
          </p:cNvPr>
          <p:cNvSpPr/>
          <p:nvPr/>
        </p:nvSpPr>
        <p:spPr>
          <a:xfrm rot="8588533">
            <a:off x="7095716" y="5581864"/>
            <a:ext cx="552450" cy="238125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5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Studieavgifter</a:t>
            </a:r>
            <a:r>
              <a:rPr lang="sv-SE" dirty="0"/>
              <a:t>: Nu visas felmeddelande när man försöker aktivera ett pågående utbildningstillfälle som startar före HT2022.</a:t>
            </a:r>
          </a:p>
          <a:p>
            <a:r>
              <a:rPr lang="sv-SE" b="1" dirty="0"/>
              <a:t>Utbildningsinformation: </a:t>
            </a:r>
            <a:r>
              <a:rPr lang="sv-SE" dirty="0"/>
              <a:t>I processuppgiftskonfigurationen är texten "Ingående delar" ändrad till "Ingående delar/moduluppsättning". I utbildningsinformation när man arbetar i process så leder nu länken rätt (till fliken Moduluppsättning).</a:t>
            </a:r>
          </a:p>
          <a:p>
            <a:r>
              <a:rPr lang="sv-SE" b="1" dirty="0"/>
              <a:t>Utbildningsinformation: </a:t>
            </a:r>
            <a:r>
              <a:rPr lang="sv-SE" dirty="0"/>
              <a:t>För attribut där flera värden kan läggas till (har inställningen "Kan anges flera gånger" i utbildningsmallen) går det nu att skriva samma text i två olika textfält med samma språk. Det går fortfarande inte att skriva samma värde i svenskt och engelskt fält på samma rad.</a:t>
            </a:r>
          </a:p>
          <a:p>
            <a:endParaRPr lang="sv-SE" dirty="0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E42037A8-6599-816A-7076-48680FB0BE05}"/>
              </a:ext>
            </a:extLst>
          </p:cNvPr>
          <p:cNvGrpSpPr/>
          <p:nvPr/>
        </p:nvGrpSpPr>
        <p:grpSpPr>
          <a:xfrm>
            <a:off x="2997728" y="3971925"/>
            <a:ext cx="5587687" cy="2905125"/>
            <a:chOff x="5001032" y="3952875"/>
            <a:chExt cx="5587687" cy="2905125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A73C68E8-B55F-D051-102F-08DD48D7EB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5172"/>
            <a:stretch/>
          </p:blipFill>
          <p:spPr>
            <a:xfrm>
              <a:off x="5001032" y="5404790"/>
              <a:ext cx="5587687" cy="1453210"/>
            </a:xfrm>
            <a:prstGeom prst="rect">
              <a:avLst/>
            </a:prstGeom>
          </p:spPr>
        </p:pic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AFACCE03-01F6-9126-727E-6E17C48AE6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9579" b="42885"/>
            <a:stretch/>
          </p:blipFill>
          <p:spPr>
            <a:xfrm>
              <a:off x="5001032" y="3952875"/>
              <a:ext cx="5587687" cy="16117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001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18413</TotalTime>
  <Words>628</Words>
  <Application>Microsoft Office PowerPoint</Application>
  <PresentationFormat>Bredbild</PresentationFormat>
  <Paragraphs>107</Paragraphs>
  <Slides>15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</vt:lpstr>
      <vt:lpstr>Times New Roman</vt:lpstr>
      <vt:lpstr>Rubriksidor</vt:lpstr>
      <vt:lpstr>PowerPoint-presentation</vt:lpstr>
      <vt:lpstr>Demo av version 2.28</vt:lpstr>
      <vt:lpstr>Detta kommer demonstreras</vt:lpstr>
      <vt:lpstr>Andra förbättringar</vt:lpstr>
      <vt:lpstr>Andra förbättringar</vt:lpstr>
      <vt:lpstr>Andra förbättringar</vt:lpstr>
      <vt:lpstr>Andra förbättringar</vt:lpstr>
      <vt:lpstr>Viktiga rättningar</vt:lpstr>
      <vt:lpstr>Viktiga rättningar</vt:lpstr>
      <vt:lpstr>Nya systemaktiviteter</vt:lpstr>
      <vt:lpstr>DEMO</vt:lpstr>
      <vt:lpstr>Ladok för alumner</vt:lpstr>
      <vt:lpstr>Subprocesser</vt:lpstr>
      <vt:lpstr>Medarbetarkopplingar i test-, integrationstest- och utbildningsmiljöer</vt:lpstr>
      <vt:lpstr>Individuell studieplan  i test- och utbildningsmiljöer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976</cp:revision>
  <dcterms:created xsi:type="dcterms:W3CDTF">2021-02-26T13:28:00Z</dcterms:created>
  <dcterms:modified xsi:type="dcterms:W3CDTF">2023-10-09T09:50:43Z</dcterms:modified>
</cp:coreProperties>
</file>