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357" r:id="rId2"/>
    <p:sldId id="257" r:id="rId3"/>
    <p:sldId id="397" r:id="rId4"/>
    <p:sldId id="414" r:id="rId5"/>
    <p:sldId id="415" r:id="rId6"/>
    <p:sldId id="426" r:id="rId7"/>
    <p:sldId id="425" r:id="rId8"/>
    <p:sldId id="422" r:id="rId9"/>
    <p:sldId id="423" r:id="rId10"/>
    <p:sldId id="421" r:id="rId11"/>
    <p:sldId id="424" r:id="rId12"/>
    <p:sldId id="413" r:id="rId13"/>
    <p:sldId id="263" r:id="rId14"/>
    <p:sldId id="417" r:id="rId15"/>
    <p:sldId id="418" r:id="rId16"/>
    <p:sldId id="419" r:id="rId17"/>
    <p:sldId id="427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14"/>
            <p14:sldId id="415"/>
            <p14:sldId id="426"/>
            <p14:sldId id="425"/>
            <p14:sldId id="422"/>
            <p14:sldId id="423"/>
            <p14:sldId id="421"/>
            <p14:sldId id="424"/>
            <p14:sldId id="413"/>
          </p14:sldIdLst>
        </p14:section>
        <p14:section name="Namnlöst avsnitt" id="{8B6C1C04-D68E-4EBE-B0B3-C59E7BDDBE57}">
          <p14:sldIdLst>
            <p14:sldId id="263"/>
            <p14:sldId id="417"/>
            <p14:sldId id="418"/>
            <p14:sldId id="419"/>
            <p14:sldId id="42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2ED"/>
    <a:srgbClr val="FFFFFF"/>
    <a:srgbClr val="323435"/>
    <a:srgbClr val="FF6600"/>
    <a:srgbClr val="6DAF40"/>
    <a:srgbClr val="E6E6E6"/>
    <a:srgbClr val="2A2A2A"/>
    <a:srgbClr val="7F7F7F"/>
    <a:srgbClr val="434F66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85505" autoAdjust="0"/>
  </p:normalViewPr>
  <p:slideViewPr>
    <p:cSldViewPr snapToGrid="0" snapToObjects="1">
      <p:cViewPr varScale="1">
        <p:scale>
          <a:sx n="94" d="100"/>
          <a:sy n="94" d="100"/>
        </p:scale>
        <p:origin x="1368" y="96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2023-09-25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7644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8514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5084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8426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0871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684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4434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7203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1554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88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2.27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BI-objekt: </a:t>
            </a:r>
            <a:r>
              <a:rPr lang="sv-SE" dirty="0"/>
              <a:t>Nu är det rätt engelsk översättning för objektet BI_AKTORER.</a:t>
            </a:r>
          </a:p>
          <a:p>
            <a:endParaRPr lang="sv-SE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</p:spTree>
    <p:extLst>
      <p:ext uri="{BB962C8B-B14F-4D97-AF65-F5344CB8AC3E}">
        <p14:creationId xmlns:p14="http://schemas.microsoft.com/office/powerpoint/2010/main" val="3977920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Ladok för studenter: </a:t>
            </a:r>
            <a:r>
              <a:rPr lang="sv-SE" dirty="0"/>
              <a:t>Vid inloggning i test-, integrationstest- och utbildningsmiljöerna visas nu ett felmeddelande om användaren inte är anställd på lärosätet.</a:t>
            </a:r>
          </a:p>
          <a:p>
            <a:endParaRPr lang="sv-SE" dirty="0"/>
          </a:p>
          <a:p>
            <a:endParaRPr lang="sv-SE" b="1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</p:spTree>
    <p:extLst>
      <p:ext uri="{BB962C8B-B14F-4D97-AF65-F5344CB8AC3E}">
        <p14:creationId xmlns:p14="http://schemas.microsoft.com/office/powerpoint/2010/main" val="411556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Aktivitetstillfällen: </a:t>
            </a:r>
            <a:r>
              <a:rPr lang="sv-SE" dirty="0"/>
              <a:t>Rättat så att det går att ändra aktivitetstillfällen som avser utbildning utan kod.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Gäller attributet ”Behörighet” (grunddata). Rättat så att värdet för särskild behörighetsmodell skickas via EMIL både när "Använd modell för särskild behörighet" är "Ja" eller "Ej angivet".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När man ska skapa "Ny kurs med guide", så fungerar det nu att skriva i fältet för "Organisation”.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Det går nu att skapa plan för kurs/program med datum "</a:t>
            </a:r>
            <a:r>
              <a:rPr lang="sv-SE" dirty="0" err="1"/>
              <a:t>Giltlig</a:t>
            </a:r>
            <a:r>
              <a:rPr lang="sv-SE" dirty="0"/>
              <a:t> från och med" före 2023.</a:t>
            </a:r>
          </a:p>
        </p:txBody>
      </p:sp>
    </p:spTree>
    <p:extLst>
      <p:ext uri="{BB962C8B-B14F-4D97-AF65-F5344CB8AC3E}">
        <p14:creationId xmlns:p14="http://schemas.microsoft.com/office/powerpoint/2010/main" val="3495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sv-SE" b="1" dirty="0"/>
              <a:t>Aktivera ny studieavgiftshantering för gamla utbildningstillfällen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5" y="195112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Endast kurspaketeringstillfällen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Måste finnas studenter på tillfället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Nästkommande studieavgiftsperiod (efter innevarande) kan aktiveras med ny hantering.</a:t>
            </a:r>
          </a:p>
        </p:txBody>
      </p:sp>
    </p:spTree>
    <p:extLst>
      <p:ext uri="{BB962C8B-B14F-4D97-AF65-F5344CB8AC3E}">
        <p14:creationId xmlns:p14="http://schemas.microsoft.com/office/powerpoint/2010/main" val="279109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5" y="573254"/>
            <a:ext cx="10149114" cy="7276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sv-SE" b="1" dirty="0"/>
              <a:t>Regler på utbildningsmallar</a:t>
            </a:r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4" y="1478927"/>
            <a:ext cx="10550425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Möjlighet att ange standardvärden för vissa attribut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Möjlighet att lägga in tips som visas när användare lägger in ett visst värde på ett attribut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Ny systemaktivitet ”Utbildningsinformation: Hantera regelverk för utbildningsmall”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737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4" y="573254"/>
            <a:ext cx="10575099" cy="727633"/>
          </a:xfrm>
        </p:spPr>
        <p:txBody>
          <a:bodyPr>
            <a:normAutofit/>
          </a:bodyPr>
          <a:lstStyle/>
          <a:p>
            <a:pPr algn="l"/>
            <a:r>
              <a:rPr lang="sv-SE" b="1" dirty="0"/>
              <a:t>Signalering</a:t>
            </a:r>
            <a:endParaRPr lang="sv-SE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5" y="147892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Nytt standardbeteende gör att lokala integrationer inte triggar signaler att skickas. Ny regel kan användas för att göra undantag.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Ny regel: Kan avgränsa signaler för specifika statusar på utbildningar och tillfällen.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Ny signalmekanism: Kan skicka signaler vid borttagande av utbildningar och tillfällen.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Regler finns på: Systemdokumentationen </a:t>
            </a:r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→ </a:t>
            </a:r>
            <a:r>
              <a:rPr lang="sv-SE" dirty="0">
                <a:solidFill>
                  <a:schemeClr val="bg1"/>
                </a:solidFill>
              </a:rPr>
              <a:t>Funktionsbeskrivning </a:t>
            </a:r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→ </a:t>
            </a:r>
            <a:r>
              <a:rPr lang="sv-SE" dirty="0">
                <a:solidFill>
                  <a:schemeClr val="bg1"/>
                </a:solidFill>
              </a:rPr>
              <a:t>Systemövergripande funktionalitet </a:t>
            </a:r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→ Signalering</a:t>
            </a:r>
            <a:endParaRPr lang="sv-SE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55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B819FF28-AD45-EF46-7F1A-6E9A62B7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014" y="573254"/>
            <a:ext cx="10575099" cy="727633"/>
          </a:xfrm>
        </p:spPr>
        <p:txBody>
          <a:bodyPr>
            <a:normAutofit fontScale="90000"/>
          </a:bodyPr>
          <a:lstStyle/>
          <a:p>
            <a:pPr algn="l"/>
            <a:r>
              <a:rPr lang="sv-SE" b="1" dirty="0"/>
              <a:t>Individuell studieplan </a:t>
            </a:r>
            <a:br>
              <a:rPr lang="sv-SE" b="1" dirty="0"/>
            </a:br>
            <a:r>
              <a:rPr lang="sv-SE" b="0" dirty="0"/>
              <a:t>(endast i test- och utbildningsmiljöer!)</a:t>
            </a:r>
            <a:endParaRPr lang="sv-SE" dirty="0"/>
          </a:p>
        </p:txBody>
      </p:sp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09AA9B1C-6E99-1A84-2A9E-F36D9FEA19BA}"/>
              </a:ext>
            </a:extLst>
          </p:cNvPr>
          <p:cNvSpPr txBox="1">
            <a:spLocks/>
          </p:cNvSpPr>
          <p:nvPr/>
        </p:nvSpPr>
        <p:spPr>
          <a:xfrm>
            <a:off x="717015" y="202502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Förändring av lärandemål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FD9C174-659C-0DD1-4E3B-9778A90AEE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867" b="25468"/>
          <a:stretch/>
        </p:blipFill>
        <p:spPr>
          <a:xfrm>
            <a:off x="1106152" y="2622188"/>
            <a:ext cx="9599948" cy="423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56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900" b="1" dirty="0">
                <a:solidFill>
                  <a:schemeClr val="tx1"/>
                </a:solidFill>
              </a:rPr>
              <a:t>Klara Nordström </a:t>
            </a:r>
            <a:r>
              <a:rPr lang="sv-SE" sz="1900" dirty="0">
                <a:solidFill>
                  <a:schemeClr val="tx1"/>
                </a:solidFill>
              </a:rPr>
              <a:t>Användarstöd och kommunikation </a:t>
            </a:r>
          </a:p>
          <a:p>
            <a:r>
              <a:rPr lang="sv-SE" sz="1900" b="1" dirty="0">
                <a:solidFill>
                  <a:schemeClr val="tx1"/>
                </a:solidFill>
              </a:rPr>
              <a:t>Moa Eriksson </a:t>
            </a:r>
            <a:r>
              <a:rPr lang="sv-SE" sz="1900" dirty="0">
                <a:solidFill>
                  <a:schemeClr val="tx1"/>
                </a:solidFill>
              </a:rPr>
              <a:t>Användarstöd och kommunikation</a:t>
            </a:r>
          </a:p>
          <a:p>
            <a:endParaRPr lang="sv-SE" dirty="0"/>
          </a:p>
          <a:p>
            <a:r>
              <a:rPr lang="sv-SE" dirty="0"/>
              <a:t>25 september 2023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2.27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r>
              <a:rPr lang="sv-SE" b="1" dirty="0"/>
              <a:t>Ny studieavgiftshantering </a:t>
            </a:r>
            <a:r>
              <a:rPr lang="sv-SE" dirty="0"/>
              <a:t>kan aktiveras för gamla utbildningstillfällen</a:t>
            </a:r>
          </a:p>
          <a:p>
            <a:r>
              <a:rPr lang="sv-SE" b="1" dirty="0"/>
              <a:t>Regler på utbildningsmallar</a:t>
            </a:r>
          </a:p>
          <a:p>
            <a:r>
              <a:rPr lang="sv-SE" b="1" dirty="0"/>
              <a:t>Signalering</a:t>
            </a:r>
            <a:r>
              <a:rPr lang="sv-SE" dirty="0"/>
              <a:t>: nya regler och ny signalmekanism</a:t>
            </a:r>
          </a:p>
          <a:p>
            <a:r>
              <a:rPr lang="sv-SE" b="1" dirty="0"/>
              <a:t>Förändringar i individuell studieplan </a:t>
            </a:r>
            <a:r>
              <a:rPr lang="sv-SE" dirty="0"/>
              <a:t>(endast i test- och utbildningsmiljöer)</a:t>
            </a:r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10757970" cy="3900145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Resultat</a:t>
            </a:r>
          </a:p>
          <a:p>
            <a:r>
              <a:rPr lang="sv-SE" dirty="0"/>
              <a:t>Fältet för att lägga in titel är nu längre (både vid rapportering och i ärenden ”Rätta titel i resultat”)</a:t>
            </a:r>
          </a:p>
          <a:p>
            <a:r>
              <a:rPr lang="sv-SE" dirty="0"/>
              <a:t>Inläggning av titel går nu att </a:t>
            </a:r>
            <a:r>
              <a:rPr lang="sv-SE" dirty="0" err="1"/>
              <a:t>masshantera</a:t>
            </a:r>
            <a:r>
              <a:rPr lang="sv-SE" dirty="0"/>
              <a:t>.</a:t>
            </a:r>
          </a:p>
          <a:p>
            <a:r>
              <a:rPr lang="sv-SE" dirty="0"/>
              <a:t>Titlar går nu att visa genom informations-i vid rapportering och attestering.</a:t>
            </a:r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1924AE6-94B9-83E1-CAB2-B4AA43FC6F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12" y="3387985"/>
            <a:ext cx="11641175" cy="1743318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AC23CB8F-308F-12F4-F7B7-4821162ECA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491" y="3387985"/>
            <a:ext cx="11765017" cy="1743318"/>
          </a:xfrm>
          <a:prstGeom prst="rect">
            <a:avLst/>
          </a:prstGeom>
        </p:spPr>
      </p:pic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225CC3FC-E7AF-7857-0902-672F31CDA152}"/>
              </a:ext>
            </a:extLst>
          </p:cNvPr>
          <p:cNvSpPr/>
          <p:nvPr/>
        </p:nvSpPr>
        <p:spPr>
          <a:xfrm>
            <a:off x="5500688" y="3748144"/>
            <a:ext cx="304800" cy="136611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670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>
            <a:extLst>
              <a:ext uri="{FF2B5EF4-FFF2-40B4-BE49-F238E27FC236}">
                <a16:creationId xmlns:a16="http://schemas.microsoft.com/office/drawing/2014/main" id="{81244369-7CE3-55AB-35A4-34AE3E420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639" y="2428192"/>
            <a:ext cx="5778521" cy="4290115"/>
          </a:xfrm>
          <a:prstGeom prst="rect">
            <a:avLst/>
          </a:prstGeom>
        </p:spPr>
      </p:pic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Studieavgifter</a:t>
            </a:r>
          </a:p>
          <a:p>
            <a:r>
              <a:rPr lang="sv-SE" dirty="0"/>
              <a:t>Användaren varnas när det görs en flytt in/ut ur en studieplan för en betalningsskyldig student. Gäller både tidigare och ny studieavgiftshantering.</a:t>
            </a:r>
          </a:p>
          <a:p>
            <a:r>
              <a:rPr lang="sv-SE" dirty="0"/>
              <a:t>Man kan nu ange flera alternativ samtidigt i sökfältet "Status" under "Studieavgiftsskyldiga studenter".</a:t>
            </a:r>
          </a:p>
          <a:p>
            <a:endParaRPr lang="sv-SE" dirty="0"/>
          </a:p>
          <a:p>
            <a:endParaRPr lang="sv-SE" dirty="0"/>
          </a:p>
          <a:p>
            <a:endParaRPr lang="sv-SE" b="1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F0C79C8-129A-FC54-0175-3D571C3E7C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1647" t="32659" r="1449" b="-1"/>
          <a:stretch/>
        </p:blipFill>
        <p:spPr>
          <a:xfrm>
            <a:off x="7808446" y="4487176"/>
            <a:ext cx="1683777" cy="1529311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D9DE51DF-990E-FE7D-A1E9-01C877B498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8000" y="3764890"/>
            <a:ext cx="6085839" cy="2194779"/>
          </a:xfrm>
          <a:prstGeom prst="rect">
            <a:avLst/>
          </a:prstGeom>
        </p:spPr>
      </p:pic>
      <p:sp>
        <p:nvSpPr>
          <p:cNvPr id="18" name="Pil: höger 17">
            <a:extLst>
              <a:ext uri="{FF2B5EF4-FFF2-40B4-BE49-F238E27FC236}">
                <a16:creationId xmlns:a16="http://schemas.microsoft.com/office/drawing/2014/main" id="{0D812A57-5F66-8E3F-2222-28DFD25ADB3E}"/>
              </a:ext>
            </a:extLst>
          </p:cNvPr>
          <p:cNvSpPr/>
          <p:nvPr/>
        </p:nvSpPr>
        <p:spPr>
          <a:xfrm>
            <a:off x="6907213" y="4605985"/>
            <a:ext cx="972348" cy="42048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920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Studieavgifter</a:t>
            </a:r>
          </a:p>
          <a:p>
            <a:r>
              <a:rPr lang="sv-SE" dirty="0"/>
              <a:t>Användaren varnas när det görs en flytt in/ut ur en studieplan för en betalningsskyldig student. Gäller både tidigare och ny studieavgiftshantering.</a:t>
            </a:r>
          </a:p>
          <a:p>
            <a:r>
              <a:rPr lang="sv-SE" dirty="0"/>
              <a:t>Man kan nu ange flera alternativ samtidigt i sökfältet "Status" under "Studieavgiftsskyldiga studenter".</a:t>
            </a:r>
          </a:p>
          <a:p>
            <a:r>
              <a:rPr lang="sv-SE" dirty="0"/>
              <a:t>Framsökta fakturor går nu att sortera på vissa kolumner.</a:t>
            </a:r>
          </a:p>
          <a:p>
            <a:r>
              <a:rPr lang="sv-SE" dirty="0"/>
              <a:t>Utdata "Ny studieavgiftsbetalning" inkluderar nu information om perioddeltaganden.</a:t>
            </a:r>
          </a:p>
          <a:p>
            <a:endParaRPr lang="sv-SE" dirty="0"/>
          </a:p>
          <a:p>
            <a:endParaRPr lang="sv-SE" dirty="0"/>
          </a:p>
          <a:p>
            <a:endParaRPr lang="sv-SE" b="1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DB5DB0B-01C1-0639-8B0C-311821115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728" y="3600608"/>
            <a:ext cx="11774543" cy="3200847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B67F9131-E8E2-915E-37E4-29BA1D86EE3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241" r="4980"/>
          <a:stretch/>
        </p:blipFill>
        <p:spPr>
          <a:xfrm>
            <a:off x="0" y="4176851"/>
            <a:ext cx="12192000" cy="232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08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Processtöd: </a:t>
            </a:r>
            <a:r>
              <a:rPr lang="sv-SE" dirty="0"/>
              <a:t>Processuppgiftsåtgärder som validerar att alla obligatoriska attribut för en viss status finns validerar inte längre underliggande strukturdelar (t.ex. moduler på en kurs).</a:t>
            </a:r>
          </a:p>
          <a:p>
            <a:r>
              <a:rPr lang="sv-SE" b="1" dirty="0"/>
              <a:t>Litteraturlista: </a:t>
            </a:r>
            <a:r>
              <a:rPr lang="sv-SE" dirty="0"/>
              <a:t>När man skapar en ny upplaga av en litteraturlista och vill kopiera en gammal upplaga, så måste man aktivt gå in och välja det.</a:t>
            </a:r>
          </a:p>
          <a:p>
            <a:endParaRPr lang="sv-SE" dirty="0"/>
          </a:p>
          <a:p>
            <a:endParaRPr lang="sv-SE" b="1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7C79D0C-BE71-04BE-EE60-EBF43D8EB6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116"/>
          <a:stretch/>
        </p:blipFill>
        <p:spPr>
          <a:xfrm>
            <a:off x="999480" y="2842109"/>
            <a:ext cx="9240540" cy="235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03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Bevisinformation: </a:t>
            </a:r>
            <a:r>
              <a:rPr lang="sv-SE" dirty="0"/>
              <a:t>Registervård av bevisbenämning tillåter inte längre byte av bevistyp om bevisbenämningen använts.</a:t>
            </a:r>
          </a:p>
          <a:p>
            <a:endParaRPr lang="sv-SE" b="1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</p:spTree>
    <p:extLst>
      <p:ext uri="{BB962C8B-B14F-4D97-AF65-F5344CB8AC3E}">
        <p14:creationId xmlns:p14="http://schemas.microsoft.com/office/powerpoint/2010/main" val="175668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D44F9C4-670D-1CF3-673A-FC8EA2C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Grunddata: </a:t>
            </a:r>
            <a:r>
              <a:rPr lang="sv-SE" dirty="0"/>
              <a:t>Ny sök- och redigeringssida för "Eget lärosäte".</a:t>
            </a:r>
          </a:p>
          <a:p>
            <a:endParaRPr lang="sv-SE" b="1" dirty="0"/>
          </a:p>
          <a:p>
            <a:endParaRPr lang="sv-SE" b="1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93422C2-D8C7-54C2-DF04-11D67BA821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405"/>
          <a:stretch/>
        </p:blipFill>
        <p:spPr>
          <a:xfrm>
            <a:off x="429614" y="1956836"/>
            <a:ext cx="11045371" cy="294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64227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17862</TotalTime>
  <Words>630</Words>
  <Application>Microsoft Office PowerPoint</Application>
  <PresentationFormat>Bredbild</PresentationFormat>
  <Paragraphs>86</Paragraphs>
  <Slides>17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0" baseType="lpstr">
      <vt:lpstr>Arial</vt:lpstr>
      <vt:lpstr>Calibri</vt:lpstr>
      <vt:lpstr>Rubriksidor</vt:lpstr>
      <vt:lpstr>PowerPoint-presentation</vt:lpstr>
      <vt:lpstr>Demo av version 2.27</vt:lpstr>
      <vt:lpstr>Detta kommer demonstreras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Viktiga rättningar</vt:lpstr>
      <vt:lpstr>DEMO</vt:lpstr>
      <vt:lpstr>Aktivera ny studieavgiftshantering för gamla utbildningstillfällen</vt:lpstr>
      <vt:lpstr>Regler på utbildningsmallar</vt:lpstr>
      <vt:lpstr>Signalering</vt:lpstr>
      <vt:lpstr>Individuell studieplan  (endast i test- och utbildningsmiljöer!)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942</cp:revision>
  <dcterms:created xsi:type="dcterms:W3CDTF">2021-02-26T13:28:00Z</dcterms:created>
  <dcterms:modified xsi:type="dcterms:W3CDTF">2023-09-25T09:46:44Z</dcterms:modified>
</cp:coreProperties>
</file>