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357" r:id="rId2"/>
    <p:sldId id="257" r:id="rId3"/>
    <p:sldId id="397" r:id="rId4"/>
    <p:sldId id="402" r:id="rId5"/>
    <p:sldId id="406" r:id="rId6"/>
    <p:sldId id="405" r:id="rId7"/>
    <p:sldId id="404" r:id="rId8"/>
    <p:sldId id="366" r:id="rId9"/>
    <p:sldId id="263" r:id="rId10"/>
    <p:sldId id="408" r:id="rId11"/>
    <p:sldId id="409" r:id="rId12"/>
    <p:sldId id="410" r:id="rId13"/>
    <p:sldId id="411" r:id="rId14"/>
    <p:sldId id="413" r:id="rId15"/>
    <p:sldId id="412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DE8CDD-35DF-4D33-AB4B-9237AEAE4DCB}">
          <p14:sldIdLst>
            <p14:sldId id="357"/>
            <p14:sldId id="257"/>
            <p14:sldId id="397"/>
            <p14:sldId id="402"/>
            <p14:sldId id="406"/>
            <p14:sldId id="405"/>
            <p14:sldId id="404"/>
            <p14:sldId id="366"/>
          </p14:sldIdLst>
        </p14:section>
        <p14:section name="Namnlöst avsnitt" id="{8B6C1C04-D68E-4EBE-B0B3-C59E7BDDBE57}">
          <p14:sldIdLst>
            <p14:sldId id="263"/>
            <p14:sldId id="408"/>
            <p14:sldId id="409"/>
            <p14:sldId id="410"/>
            <p14:sldId id="411"/>
            <p14:sldId id="413"/>
            <p14:sldId id="41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Nordström" initials="KN" lastIdx="1" clrIdx="0">
    <p:extLst>
      <p:ext uri="{19B8F6BF-5375-455C-9EA6-DF929625EA0E}">
        <p15:presenceInfo xmlns:p15="http://schemas.microsoft.com/office/powerpoint/2012/main" userId="S::klara.nordstrom@mau.se::bbcbc8ff-0c7d-4692-a113-a5ac31615e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72ED"/>
    <a:srgbClr val="FFFFFF"/>
    <a:srgbClr val="323435"/>
    <a:srgbClr val="FF6600"/>
    <a:srgbClr val="6DAF40"/>
    <a:srgbClr val="E6E6E6"/>
    <a:srgbClr val="2A2A2A"/>
    <a:srgbClr val="7F7F7F"/>
    <a:srgbClr val="434F66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88256" autoAdjust="0"/>
  </p:normalViewPr>
  <p:slideViewPr>
    <p:cSldViewPr snapToGrid="0" snapToObjects="1">
      <p:cViewPr varScale="1">
        <p:scale>
          <a:sx n="100" d="100"/>
          <a:sy n="100" d="100"/>
        </p:scale>
        <p:origin x="1020" y="72"/>
      </p:cViewPr>
      <p:guideLst/>
    </p:cSldViewPr>
  </p:slideViewPr>
  <p:outlineViewPr>
    <p:cViewPr>
      <p:scale>
        <a:sx n="33" d="100"/>
        <a:sy n="33" d="100"/>
      </p:scale>
      <p:origin x="0" y="-561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09E49-57A3-4974-9992-298F5ABA5A6D}" type="datetimeFigureOut">
              <a:rPr lang="sv-SE" smtClean="0"/>
              <a:t>2023-08-28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A14AB-BBD0-4A47-B68D-F3F98AAE27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5810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187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812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00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8420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7324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2772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70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2626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/>
          <p:cNvSpPr/>
          <p:nvPr userDrawn="1"/>
        </p:nvSpPr>
        <p:spPr>
          <a:xfrm flipH="1">
            <a:off x="10723418" y="2344189"/>
            <a:ext cx="1468582" cy="4513811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2343" y="2797903"/>
            <a:ext cx="8880042" cy="179120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2343" y="4616092"/>
            <a:ext cx="7060867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83BA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119" y="396610"/>
            <a:ext cx="2050982" cy="5830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8" name="Isosceles Triangle 7"/>
          <p:cNvSpPr/>
          <p:nvPr userDrawn="1"/>
        </p:nvSpPr>
        <p:spPr>
          <a:xfrm>
            <a:off x="-3272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504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1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55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2" name="Bildobjekt 3">
            <a:extLst>
              <a:ext uri="{FF2B5EF4-FFF2-40B4-BE49-F238E27FC236}">
                <a16:creationId xmlns:a16="http://schemas.microsoft.com/office/drawing/2014/main" id="{9231BCCC-EE29-828E-429C-2EAC070BCAF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grayscl/>
          </a:blip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24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68680"/>
            <a:ext cx="5599670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7" y="-17260"/>
            <a:ext cx="4901512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296313"/>
            <a:ext cx="5599670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04A1A345-9293-ECA8-EAD4-74719B10C43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35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15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2630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7015" y="1300263"/>
            <a:ext cx="5044807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04193" y="1300263"/>
            <a:ext cx="4861936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3290D87C-004B-6228-47D1-C429518A82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rgbClr val="6F92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3143250"/>
            <a:ext cx="7518400" cy="571501"/>
          </a:xfrm>
        </p:spPr>
        <p:txBody>
          <a:bodyPr anchor="t" anchorCtr="0">
            <a:normAutofit/>
          </a:bodyPr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Isosceles Triangle 10"/>
          <p:cNvSpPr/>
          <p:nvPr userDrawn="1"/>
        </p:nvSpPr>
        <p:spPr>
          <a:xfrm flipH="1">
            <a:off x="10958285" y="2667000"/>
            <a:ext cx="1233715" cy="41910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13" name="Isosceles Triangle 12"/>
          <p:cNvSpPr/>
          <p:nvPr userDrawn="1"/>
        </p:nvSpPr>
        <p:spPr>
          <a:xfrm>
            <a:off x="5041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775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19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60" r:id="rId3"/>
    <p:sldLayoutId id="2147483656" r:id="rId4"/>
    <p:sldLayoutId id="2147483657" r:id="rId5"/>
    <p:sldLayoutId id="214748365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EA8E285-EDEF-C94D-1181-69B97F027E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8228" y="5337777"/>
            <a:ext cx="3334215" cy="1114581"/>
          </a:xfrm>
          <a:prstGeom prst="rect">
            <a:avLst/>
          </a:prstGeom>
        </p:spPr>
      </p:pic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23118" y="2278063"/>
            <a:ext cx="10545763" cy="1500187"/>
          </a:xfrm>
          <a:prstGeom prst="rect">
            <a:avLst/>
          </a:prstGeo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Snart börjar… </a:t>
            </a:r>
          </a:p>
          <a:p>
            <a:r>
              <a:rPr lang="sv-SE" sz="3600" b="1" dirty="0">
                <a:solidFill>
                  <a:schemeClr val="bg1"/>
                </a:solidFill>
              </a:rPr>
              <a:t>Demo av version 2.25</a:t>
            </a:r>
          </a:p>
          <a:p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Mötet spelas in. Inspelningen och chatten kommer läggas upp på ladok.se. 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b="1" dirty="0">
                <a:solidFill>
                  <a:schemeClr val="bg1"/>
                </a:solidFill>
              </a:rPr>
              <a:t>Vill du vara anonym? </a:t>
            </a:r>
          </a:p>
          <a:p>
            <a:r>
              <a:rPr lang="sv-SE" dirty="0">
                <a:solidFill>
                  <a:schemeClr val="bg1"/>
                </a:solidFill>
              </a:rPr>
              <a:t>Stäng av kamera och mikrofon. Skicka direktmeddelanden i chatten till Moa Eriksson.</a:t>
            </a:r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F0CC1D79-4219-856A-24CC-171EE1E74D11}"/>
              </a:ext>
            </a:extLst>
          </p:cNvPr>
          <p:cNvGrpSpPr/>
          <p:nvPr/>
        </p:nvGrpSpPr>
        <p:grpSpPr>
          <a:xfrm>
            <a:off x="897468" y="5337778"/>
            <a:ext cx="4008361" cy="1114581"/>
            <a:chOff x="897468" y="5337778"/>
            <a:chExt cx="4008361" cy="1114581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9ABF3BD0-4BB3-F896-2BD4-6C06AD6E6F70}"/>
                </a:ext>
              </a:extLst>
            </p:cNvPr>
            <p:cNvSpPr/>
            <p:nvPr/>
          </p:nvSpPr>
          <p:spPr>
            <a:xfrm>
              <a:off x="897468" y="5337778"/>
              <a:ext cx="4008361" cy="1114581"/>
            </a:xfrm>
            <a:prstGeom prst="rect">
              <a:avLst/>
            </a:prstGeom>
            <a:solidFill>
              <a:srgbClr val="1A1A1A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5" name="Bildobjekt 4">
              <a:extLst>
                <a:ext uri="{FF2B5EF4-FFF2-40B4-BE49-F238E27FC236}">
                  <a16:creationId xmlns:a16="http://schemas.microsoft.com/office/drawing/2014/main" id="{5E83B391-A068-7CEE-8B3E-FD85FB24D8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-6999" r="67123" b="1"/>
            <a:stretch/>
          </p:blipFill>
          <p:spPr>
            <a:xfrm>
              <a:off x="897468" y="5876693"/>
              <a:ext cx="4008361" cy="575666"/>
            </a:xfrm>
            <a:prstGeom prst="rect">
              <a:avLst/>
            </a:prstGeom>
          </p:spPr>
        </p:pic>
      </p:grp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3FBDED3F-E26A-22E3-8D3E-7B961E7C7939}"/>
              </a:ext>
            </a:extLst>
          </p:cNvPr>
          <p:cNvSpPr/>
          <p:nvPr/>
        </p:nvSpPr>
        <p:spPr>
          <a:xfrm>
            <a:off x="930921" y="5798633"/>
            <a:ext cx="1745371" cy="67602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C2DFA834-450D-1B7D-E3A1-C9AC6FB7ACFC}"/>
              </a:ext>
            </a:extLst>
          </p:cNvPr>
          <p:cNvSpPr/>
          <p:nvPr/>
        </p:nvSpPr>
        <p:spPr>
          <a:xfrm>
            <a:off x="5225148" y="5383132"/>
            <a:ext cx="1244808" cy="41625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5577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12404D-0819-ACAA-F2D4-2EAE26C5A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Förändringar i test- och utbildningsmiljön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8C7E37A-04DB-BC5D-697F-7524B30D2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Individuella studieplaner: </a:t>
            </a:r>
            <a:r>
              <a:rPr lang="sv-SE" dirty="0"/>
              <a:t>Togs</a:t>
            </a:r>
            <a:r>
              <a:rPr lang="sv-SE" b="1" dirty="0"/>
              <a:t> </a:t>
            </a:r>
            <a:r>
              <a:rPr lang="sv-SE" dirty="0"/>
              <a:t>tillfälligt bort 17 juli (</a:t>
            </a:r>
            <a:r>
              <a:rPr lang="sv-SE" dirty="0" err="1"/>
              <a:t>ver</a:t>
            </a:r>
            <a:r>
              <a:rPr lang="sv-SE" dirty="0"/>
              <a:t>. 2.22.0), tillbaka 11 augusti (</a:t>
            </a:r>
            <a:r>
              <a:rPr lang="sv-SE" dirty="0" err="1"/>
              <a:t>ver</a:t>
            </a:r>
            <a:r>
              <a:rPr lang="sv-SE" dirty="0"/>
              <a:t>. 2.24.0).</a:t>
            </a:r>
          </a:p>
        </p:txBody>
      </p:sp>
    </p:spTree>
    <p:extLst>
      <p:ext uri="{BB962C8B-B14F-4D97-AF65-F5344CB8AC3E}">
        <p14:creationId xmlns:p14="http://schemas.microsoft.com/office/powerpoint/2010/main" val="2467884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97E3B433-8B0B-72A6-2A7D-5DE5E32E3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3379184"/>
            <a:ext cx="11087100" cy="3478816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9712404D-0819-ACAA-F2D4-2EAE26C5A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Förändringar i test- och utbildningsmiljön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8C7E37A-04DB-BC5D-697F-7524B30D2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Individuella studieplaner: </a:t>
            </a:r>
            <a:r>
              <a:rPr lang="sv-SE" dirty="0"/>
              <a:t>Förändringar i fliken Avhandlingsarbete</a:t>
            </a:r>
          </a:p>
          <a:p>
            <a:r>
              <a:rPr lang="sv-SE" dirty="0"/>
              <a:t>Sammanfattning</a:t>
            </a:r>
          </a:p>
          <a:p>
            <a:pPr lvl="1"/>
            <a:r>
              <a:rPr lang="sv-SE" dirty="0"/>
              <a:t>Fältet ”Typ av avhandling” har flyttats från grunduppgifter</a:t>
            </a:r>
          </a:p>
          <a:p>
            <a:pPr lvl="1"/>
            <a:r>
              <a:rPr lang="sv-SE" dirty="0"/>
              <a:t>Långa texter i fältet ”Beskrivning” kan fällas in/ut (endast i Ladok för personal)</a:t>
            </a:r>
          </a:p>
          <a:p>
            <a:pPr lvl="1"/>
            <a:r>
              <a:rPr lang="sv-SE" dirty="0"/>
              <a:t>Filer kan nu även laddas upp i Ladok för studenter</a:t>
            </a:r>
          </a:p>
          <a:p>
            <a:endParaRPr lang="sv-SE" dirty="0"/>
          </a:p>
        </p:txBody>
      </p:sp>
      <p:sp>
        <p:nvSpPr>
          <p:cNvPr id="6" name="Pil: höger 5">
            <a:extLst>
              <a:ext uri="{FF2B5EF4-FFF2-40B4-BE49-F238E27FC236}">
                <a16:creationId xmlns:a16="http://schemas.microsoft.com/office/drawing/2014/main" id="{476E5A2C-428F-1712-1841-7D7C94EBD2FC}"/>
              </a:ext>
            </a:extLst>
          </p:cNvPr>
          <p:cNvSpPr/>
          <p:nvPr/>
        </p:nvSpPr>
        <p:spPr>
          <a:xfrm>
            <a:off x="2228850" y="4584459"/>
            <a:ext cx="1114425" cy="44474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il: höger 6">
            <a:extLst>
              <a:ext uri="{FF2B5EF4-FFF2-40B4-BE49-F238E27FC236}">
                <a16:creationId xmlns:a16="http://schemas.microsoft.com/office/drawing/2014/main" id="{28D00032-EEBE-87A7-E342-12673CEF1C4F}"/>
              </a:ext>
            </a:extLst>
          </p:cNvPr>
          <p:cNvSpPr/>
          <p:nvPr/>
        </p:nvSpPr>
        <p:spPr>
          <a:xfrm>
            <a:off x="4305300" y="5807145"/>
            <a:ext cx="1114425" cy="44474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6460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12404D-0819-ACAA-F2D4-2EAE26C5A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Förändringar i test- och utbildningsmiljön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8C7E37A-04DB-BC5D-697F-7524B30D2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Individuella studieplaner: </a:t>
            </a:r>
            <a:r>
              <a:rPr lang="sv-SE" dirty="0"/>
              <a:t>Förändringar i fliken Avhandlingsarbete</a:t>
            </a:r>
          </a:p>
          <a:p>
            <a:r>
              <a:rPr lang="sv-SE" dirty="0"/>
              <a:t>Planering och uppföljning – NY!</a:t>
            </a:r>
          </a:p>
          <a:p>
            <a:pPr lvl="1"/>
            <a:r>
              <a:rPr lang="sv-SE" dirty="0"/>
              <a:t>Ger möjlighet att planera aktiviteter per halvår. Ange halvår, typ av aktivitet, Planering av aktivitet (fritext), Uppföljning av aktivitet (fritext), Version och Status.</a:t>
            </a:r>
          </a:p>
          <a:p>
            <a:pPr lvl="1"/>
            <a:r>
              <a:rPr lang="sv-SE" dirty="0"/>
              <a:t>En generell anteckning kan läggas i fältet ”Anteckning”, långa texter kan fällas in/ut (endast för Ladok för personal)</a:t>
            </a:r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37C9860-5BCA-D9C3-44AA-E45F75B4C4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359" b="17723"/>
          <a:stretch/>
        </p:blipFill>
        <p:spPr>
          <a:xfrm>
            <a:off x="919534" y="3429001"/>
            <a:ext cx="10352931" cy="342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448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12404D-0819-ACAA-F2D4-2EAE26C5A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Förändringar i test- och utbildningsmiljön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8C7E37A-04DB-BC5D-697F-7524B30D2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Individuella studieplaner: </a:t>
            </a:r>
            <a:r>
              <a:rPr lang="sv-SE" dirty="0"/>
              <a:t>Förändringar i fliken Avhandlingsarbete</a:t>
            </a:r>
          </a:p>
          <a:p>
            <a:r>
              <a:rPr lang="sv-SE" dirty="0"/>
              <a:t>Del av avhandlingsarbete</a:t>
            </a:r>
          </a:p>
          <a:p>
            <a:pPr lvl="1"/>
            <a:r>
              <a:rPr lang="sv-SE" dirty="0"/>
              <a:t>Kallades tidigare ”Delarbete”</a:t>
            </a:r>
          </a:p>
          <a:p>
            <a:pPr lvl="1"/>
            <a:r>
              <a:rPr lang="sv-SE" dirty="0"/>
              <a:t>Delarbeten hanteras nu på egna undersidor där uppgifter om delarbetet läggs in och följs upp. Har kompletterats med fälten Typ, Medförfattare och status samt ny typ av delarbete: "Övrigt" och ny status: ”Ej aktuell”.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B4AAD61-8C3E-62C9-060F-DB87AA0CAD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015" t="37928"/>
          <a:stretch/>
        </p:blipFill>
        <p:spPr>
          <a:xfrm>
            <a:off x="76473" y="3629510"/>
            <a:ext cx="11886654" cy="2780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623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5F3B22B-422A-7808-D468-2F67B3DAE9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015" t="37928"/>
          <a:stretch/>
        </p:blipFill>
        <p:spPr>
          <a:xfrm>
            <a:off x="76473" y="3629510"/>
            <a:ext cx="11886654" cy="278081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9712404D-0819-ACAA-F2D4-2EAE26C5A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Förändringar i test- och utbildningsmiljön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8C7E37A-04DB-BC5D-697F-7524B30D2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Individuella studieplaner: </a:t>
            </a:r>
            <a:r>
              <a:rPr lang="sv-SE" dirty="0"/>
              <a:t>Förändringar i fliken Avhandlingsarbete</a:t>
            </a:r>
          </a:p>
          <a:p>
            <a:r>
              <a:rPr lang="sv-SE" dirty="0"/>
              <a:t>Del av avhandlingsarbete</a:t>
            </a:r>
          </a:p>
          <a:p>
            <a:pPr lvl="1"/>
            <a:r>
              <a:rPr lang="sv-SE" dirty="0"/>
              <a:t>Kallades tidigare ”Delarbete”</a:t>
            </a:r>
          </a:p>
          <a:p>
            <a:pPr lvl="1"/>
            <a:r>
              <a:rPr lang="sv-SE" dirty="0"/>
              <a:t>Delarbeten hanteras nu på egna undersidor där uppgifter om delarbetet läggs in och följs upp. Har kompletterats med fälten Typ, Medförfattare och status samt ny typ av delarbete: "Övrigt" och ny status: ”Ej aktuell”.</a:t>
            </a:r>
          </a:p>
        </p:txBody>
      </p:sp>
    </p:spTree>
    <p:extLst>
      <p:ext uri="{BB962C8B-B14F-4D97-AF65-F5344CB8AC3E}">
        <p14:creationId xmlns:p14="http://schemas.microsoft.com/office/powerpoint/2010/main" val="1503908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12404D-0819-ACAA-F2D4-2EAE26C5A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Förändringar i test- och utbildningsmiljön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8C7E37A-04DB-BC5D-697F-7524B30D2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Individuella studieplaner: </a:t>
            </a:r>
            <a:r>
              <a:rPr lang="sv-SE" dirty="0"/>
              <a:t>Förändringar i fliken Avhandlingsarbete</a:t>
            </a:r>
          </a:p>
          <a:p>
            <a:r>
              <a:rPr lang="sv-SE" dirty="0"/>
              <a:t>Etiska tillstånd	</a:t>
            </a:r>
          </a:p>
          <a:p>
            <a:pPr lvl="1"/>
            <a:r>
              <a:rPr lang="sv-SE" dirty="0"/>
              <a:t>Långa texter i fältet Beskrivning kan fällas in/ut</a:t>
            </a:r>
          </a:p>
          <a:p>
            <a:pPr lvl="1"/>
            <a:r>
              <a:rPr lang="sv-SE" dirty="0"/>
              <a:t>Filer kan nu även laddas upp i Ladok för studenter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584FD2B-452A-B18F-9B23-7F7BAB3829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416" y="2984788"/>
            <a:ext cx="8169810" cy="38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285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28 augusti 2023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2C774F7-3019-5C45-A23F-88D15036D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342" y="2797903"/>
            <a:ext cx="10666217" cy="1791201"/>
          </a:xfrm>
        </p:spPr>
        <p:txBody>
          <a:bodyPr/>
          <a:lstStyle/>
          <a:p>
            <a:r>
              <a:rPr lang="sv-SE" dirty="0"/>
              <a:t>Demo av version 2.25</a:t>
            </a:r>
          </a:p>
        </p:txBody>
      </p:sp>
    </p:spTree>
    <p:extLst>
      <p:ext uri="{BB962C8B-B14F-4D97-AF65-F5344CB8AC3E}">
        <p14:creationId xmlns:p14="http://schemas.microsoft.com/office/powerpoint/2010/main" val="92210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Detta kommer demonstreras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7015" y="1300887"/>
            <a:ext cx="9798585" cy="4866449"/>
          </a:xfrm>
        </p:spPr>
        <p:txBody>
          <a:bodyPr/>
          <a:lstStyle/>
          <a:p>
            <a:r>
              <a:rPr lang="sv-SE" b="1" dirty="0"/>
              <a:t>Extern part</a:t>
            </a:r>
            <a:r>
              <a:rPr lang="sv-SE" dirty="0"/>
              <a:t>: Ny väljare när värde för extern part läggs in, med bättre möjligheter för filtrering och sortering</a:t>
            </a:r>
          </a:p>
          <a:p>
            <a:r>
              <a:rPr lang="sv-SE" b="1" dirty="0"/>
              <a:t>Litteraturlista</a:t>
            </a:r>
            <a:r>
              <a:rPr lang="sv-SE" dirty="0"/>
              <a:t>: Möjligt att kopiera innehåll från en tidigare upplaga när en ny skapas.</a:t>
            </a:r>
          </a:p>
          <a:p>
            <a:r>
              <a:rPr lang="sv-SE" b="1" dirty="0"/>
              <a:t>ISP </a:t>
            </a:r>
            <a:r>
              <a:rPr lang="sv-SE" dirty="0"/>
              <a:t>(i test- och utbildningsmiljöer): Förändringar i fliken ”Avhandlingsarbete”</a:t>
            </a:r>
            <a:endParaRPr lang="sv-SE" b="1" dirty="0"/>
          </a:p>
          <a:p>
            <a:pPr lvl="1"/>
            <a:r>
              <a:rPr lang="sv-SE" dirty="0"/>
              <a:t>Ny sektion: ”Planering och uppföljning”</a:t>
            </a:r>
          </a:p>
          <a:p>
            <a:pPr lvl="1"/>
            <a:r>
              <a:rPr lang="sv-SE" dirty="0"/>
              <a:t>Nytt sätt att hantera ”Del av avhandlingsarbete”</a:t>
            </a:r>
          </a:p>
          <a:p>
            <a:pPr lvl="1"/>
            <a:r>
              <a:rPr lang="sv-SE" dirty="0"/>
              <a:t>Mindre förändringar…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794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D44F9C4-670D-1CF3-673A-FC8EA2CC3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Plan: </a:t>
            </a:r>
            <a:r>
              <a:rPr lang="sv-SE" dirty="0"/>
              <a:t>När en plan har makulerats visas texten som genomstruken.</a:t>
            </a:r>
          </a:p>
          <a:p>
            <a:r>
              <a:rPr lang="sv-SE" b="1" dirty="0"/>
              <a:t>Process</a:t>
            </a:r>
            <a:r>
              <a:rPr lang="sv-SE" dirty="0"/>
              <a:t>: Namnen på processtyper för kurs är ändrat till:</a:t>
            </a:r>
          </a:p>
          <a:p>
            <a:pPr lvl="1"/>
            <a:r>
              <a:rPr lang="sv-SE" dirty="0"/>
              <a:t>Ny kurs</a:t>
            </a:r>
          </a:p>
          <a:p>
            <a:pPr lvl="1"/>
            <a:r>
              <a:rPr lang="sv-SE" dirty="0"/>
              <a:t>Ny kursversion</a:t>
            </a:r>
          </a:p>
          <a:p>
            <a:pPr lvl="1"/>
            <a:r>
              <a:rPr lang="sv-SE" dirty="0"/>
              <a:t>Redigera befintlig kursversion</a:t>
            </a:r>
          </a:p>
          <a:p>
            <a:endParaRPr lang="sv-SE" b="1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Andra förbättringar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ACF2BF8-4BDE-4936-8040-AA79646017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9970" y="2645688"/>
            <a:ext cx="3581900" cy="3639058"/>
          </a:xfrm>
          <a:prstGeom prst="rect">
            <a:avLst/>
          </a:prstGeom>
        </p:spPr>
      </p:pic>
      <p:cxnSp>
        <p:nvCxnSpPr>
          <p:cNvPr id="15" name="Rak koppling 14">
            <a:extLst>
              <a:ext uri="{FF2B5EF4-FFF2-40B4-BE49-F238E27FC236}">
                <a16:creationId xmlns:a16="http://schemas.microsoft.com/office/drawing/2014/main" id="{114CC331-23AB-32E2-842E-C6765C74EF5D}"/>
              </a:ext>
            </a:extLst>
          </p:cNvPr>
          <p:cNvCxnSpPr/>
          <p:nvPr/>
        </p:nvCxnSpPr>
        <p:spPr>
          <a:xfrm>
            <a:off x="5999131" y="4987997"/>
            <a:ext cx="2249714" cy="1022836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7F814B6B-2071-6F74-F0DE-EC20CB24978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9180"/>
          <a:stretch/>
        </p:blipFill>
        <p:spPr>
          <a:xfrm>
            <a:off x="1413702" y="1846127"/>
            <a:ext cx="6835144" cy="505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52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D44F9C4-670D-1CF3-673A-FC8EA2CC3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Studiedeltagande: </a:t>
            </a:r>
            <a:r>
              <a:rPr lang="sv-SE" dirty="0"/>
              <a:t>Det går inte längre att ta bort avbrott när det finns ett dokumenterat tillgodoräknande på hel kurs.</a:t>
            </a:r>
          </a:p>
          <a:p>
            <a:endParaRPr lang="sv-SE" dirty="0"/>
          </a:p>
          <a:p>
            <a:endParaRPr lang="sv-SE" b="1" dirty="0"/>
          </a:p>
          <a:p>
            <a:endParaRPr lang="sv-SE" dirty="0"/>
          </a:p>
          <a:p>
            <a:endParaRPr lang="sv-SE" dirty="0"/>
          </a:p>
          <a:p>
            <a:endParaRPr lang="sv-SE" b="1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Andra förbättringar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511D6F5-1284-829D-9B0C-B1C7371378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487" y="2085670"/>
            <a:ext cx="7354326" cy="3324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357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D44F9C4-670D-1CF3-673A-FC8EA2CC3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015" y="1300888"/>
            <a:ext cx="10149114" cy="2293828"/>
          </a:xfrm>
        </p:spPr>
        <p:txBody>
          <a:bodyPr/>
          <a:lstStyle/>
          <a:p>
            <a:r>
              <a:rPr lang="sv-SE" b="1" dirty="0"/>
              <a:t>Grunddata: </a:t>
            </a:r>
            <a:r>
              <a:rPr lang="sv-SE" dirty="0"/>
              <a:t>Leverans av ny sök- och redigeringssida för följande grunddatakategorier:</a:t>
            </a:r>
          </a:p>
          <a:p>
            <a:pPr lvl="1"/>
            <a:r>
              <a:rPr lang="sv-SE" dirty="0"/>
              <a:t>Definition av antagningsomgång</a:t>
            </a:r>
          </a:p>
          <a:p>
            <a:pPr lvl="1"/>
            <a:r>
              <a:rPr lang="sv-SE" dirty="0"/>
              <a:t>Periodtyp</a:t>
            </a:r>
          </a:p>
          <a:p>
            <a:pPr lvl="1"/>
            <a:r>
              <a:rPr lang="sv-SE" dirty="0"/>
              <a:t>Successiv fördjupning</a:t>
            </a:r>
          </a:p>
          <a:p>
            <a:pPr lvl="1"/>
            <a:r>
              <a:rPr lang="sv-SE" dirty="0"/>
              <a:t>Antagningsomgång</a:t>
            </a:r>
          </a:p>
          <a:p>
            <a:pPr lvl="1"/>
            <a:r>
              <a:rPr lang="sv-SE" dirty="0"/>
              <a:t>Kommun</a:t>
            </a:r>
          </a:p>
          <a:p>
            <a:endParaRPr lang="sv-SE" b="1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Andra förbättringar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34C1D2D-54E7-6E02-DBF8-0FF79E4AF1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5871" y="3594715"/>
            <a:ext cx="8950243" cy="3196516"/>
          </a:xfrm>
          <a:prstGeom prst="rect">
            <a:avLst/>
          </a:prstGeom>
        </p:spPr>
      </p:pic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F3D6E925-C7CD-CA9F-7A96-6B4A1207E381}"/>
              </a:ext>
            </a:extLst>
          </p:cNvPr>
          <p:cNvSpPr txBox="1">
            <a:spLocks/>
          </p:cNvSpPr>
          <p:nvPr/>
        </p:nvSpPr>
        <p:spPr>
          <a:xfrm>
            <a:off x="5445393" y="1653546"/>
            <a:ext cx="6746608" cy="18976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sv-SE" dirty="0"/>
              <a:t>Studieordning</a:t>
            </a:r>
          </a:p>
          <a:p>
            <a:pPr lvl="1"/>
            <a:r>
              <a:rPr lang="sv-SE" dirty="0"/>
              <a:t>Enhet</a:t>
            </a:r>
          </a:p>
          <a:p>
            <a:pPr lvl="1"/>
            <a:r>
              <a:rPr lang="sv-SE" dirty="0"/>
              <a:t>Krav på tidigare studier</a:t>
            </a:r>
          </a:p>
          <a:p>
            <a:pPr lvl="1"/>
            <a:r>
              <a:rPr lang="sv-SE" dirty="0"/>
              <a:t>Autentiseringsregler</a:t>
            </a:r>
          </a:p>
          <a:p>
            <a:pPr lvl="1"/>
            <a:r>
              <a:rPr lang="sv-SE" dirty="0"/>
              <a:t>Svensk ort</a:t>
            </a:r>
          </a:p>
          <a:p>
            <a:endParaRPr lang="sv-SE" dirty="0"/>
          </a:p>
          <a:p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003583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D44F9C4-670D-1CF3-673A-FC8EA2CC3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Behörighetsprofiler</a:t>
            </a:r>
            <a:r>
              <a:rPr lang="sv-SE" dirty="0"/>
              <a:t>: Hantering av behörighetsprofiler är nu uppdelad i två flikar: Systemaktiviteter och Avgränsningar.</a:t>
            </a:r>
          </a:p>
          <a:p>
            <a:endParaRPr lang="sv-SE" dirty="0"/>
          </a:p>
          <a:p>
            <a:endParaRPr lang="sv-SE" dirty="0"/>
          </a:p>
          <a:p>
            <a:endParaRPr lang="sv-SE" b="1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Andra förbättringar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60E4FA2-22A9-297C-9A8F-B1038C0D7CC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00" r="7022" b="9804"/>
          <a:stretch/>
        </p:blipFill>
        <p:spPr>
          <a:xfrm>
            <a:off x="717015" y="2096135"/>
            <a:ext cx="10149114" cy="3900146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B42E4C05-DD2D-1142-30CC-C74C8BDAE17B}"/>
              </a:ext>
            </a:extLst>
          </p:cNvPr>
          <p:cNvSpPr/>
          <p:nvPr/>
        </p:nvSpPr>
        <p:spPr>
          <a:xfrm>
            <a:off x="4921350" y="4533330"/>
            <a:ext cx="2682240" cy="5130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9963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Viktiga rättningar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593102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384860840"/>
      </p:ext>
    </p:extLst>
  </p:cSld>
  <p:clrMapOvr>
    <a:masterClrMapping/>
  </p:clrMapOvr>
</p:sld>
</file>

<file path=ppt/theme/theme1.xml><?xml version="1.0" encoding="utf-8"?>
<a:theme xmlns:a="http://schemas.openxmlformats.org/drawingml/2006/main" name="Rubrik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16300</TotalTime>
  <Words>545</Words>
  <Application>Microsoft Office PowerPoint</Application>
  <PresentationFormat>Bredbild</PresentationFormat>
  <Paragraphs>80</Paragraphs>
  <Slides>15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8" baseType="lpstr">
      <vt:lpstr>Arial</vt:lpstr>
      <vt:lpstr>Calibri</vt:lpstr>
      <vt:lpstr>Rubriksidor</vt:lpstr>
      <vt:lpstr>PowerPoint-presentation</vt:lpstr>
      <vt:lpstr>Demo av version 2.25</vt:lpstr>
      <vt:lpstr>Detta kommer demonstreras</vt:lpstr>
      <vt:lpstr>Andra förbättringar</vt:lpstr>
      <vt:lpstr>Andra förbättringar</vt:lpstr>
      <vt:lpstr>Andra förbättringar</vt:lpstr>
      <vt:lpstr>Andra förbättringar</vt:lpstr>
      <vt:lpstr>Viktiga rättningar</vt:lpstr>
      <vt:lpstr>DEMO</vt:lpstr>
      <vt:lpstr>Förändringar i test- och utbildningsmiljön</vt:lpstr>
      <vt:lpstr>Förändringar i test- och utbildningsmiljön</vt:lpstr>
      <vt:lpstr>Förändringar i test- och utbildningsmiljön</vt:lpstr>
      <vt:lpstr>Förändringar i test- och utbildningsmiljön</vt:lpstr>
      <vt:lpstr>Förändringar i test- och utbildningsmiljön</vt:lpstr>
      <vt:lpstr>Förändringar i test- och utbildningsmiljön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Sprintdemo</dc:title>
  <dc:creator>Microsoft Office User</dc:creator>
  <cp:lastModifiedBy>Klara Nordström</cp:lastModifiedBy>
  <cp:revision>896</cp:revision>
  <dcterms:created xsi:type="dcterms:W3CDTF">2021-02-26T13:28:00Z</dcterms:created>
  <dcterms:modified xsi:type="dcterms:W3CDTF">2023-08-28T09:27:30Z</dcterms:modified>
</cp:coreProperties>
</file>