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4"/>
    <p:sldMasterId id="2147483669" r:id="rId5"/>
    <p:sldMasterId id="2147483674" r:id="rId6"/>
  </p:sldMasterIdLst>
  <p:notesMasterIdLst>
    <p:notesMasterId r:id="rId51"/>
  </p:notesMasterIdLst>
  <p:sldIdLst>
    <p:sldId id="273" r:id="rId7"/>
    <p:sldId id="285" r:id="rId8"/>
    <p:sldId id="274" r:id="rId9"/>
    <p:sldId id="275" r:id="rId10"/>
    <p:sldId id="256" r:id="rId11"/>
    <p:sldId id="278" r:id="rId12"/>
    <p:sldId id="279" r:id="rId13"/>
    <p:sldId id="258" r:id="rId14"/>
    <p:sldId id="259" r:id="rId15"/>
    <p:sldId id="280" r:id="rId16"/>
    <p:sldId id="260" r:id="rId17"/>
    <p:sldId id="262" r:id="rId18"/>
    <p:sldId id="261" r:id="rId19"/>
    <p:sldId id="263" r:id="rId20"/>
    <p:sldId id="264" r:id="rId21"/>
    <p:sldId id="265" r:id="rId22"/>
    <p:sldId id="266" r:id="rId23"/>
    <p:sldId id="267" r:id="rId24"/>
    <p:sldId id="270" r:id="rId25"/>
    <p:sldId id="268" r:id="rId26"/>
    <p:sldId id="269" r:id="rId27"/>
    <p:sldId id="271" r:id="rId28"/>
    <p:sldId id="272" r:id="rId29"/>
    <p:sldId id="281" r:id="rId30"/>
    <p:sldId id="282" r:id="rId31"/>
    <p:sldId id="286" r:id="rId32"/>
    <p:sldId id="287" r:id="rId33"/>
    <p:sldId id="300" r:id="rId34"/>
    <p:sldId id="289" r:id="rId35"/>
    <p:sldId id="301" r:id="rId36"/>
    <p:sldId id="303" r:id="rId37"/>
    <p:sldId id="304" r:id="rId38"/>
    <p:sldId id="305" r:id="rId39"/>
    <p:sldId id="306" r:id="rId40"/>
    <p:sldId id="307" r:id="rId41"/>
    <p:sldId id="308" r:id="rId42"/>
    <p:sldId id="309" r:id="rId43"/>
    <p:sldId id="310" r:id="rId44"/>
    <p:sldId id="311" r:id="rId45"/>
    <p:sldId id="312" r:id="rId46"/>
    <p:sldId id="313" r:id="rId47"/>
    <p:sldId id="302" r:id="rId48"/>
    <p:sldId id="315" r:id="rId49"/>
    <p:sldId id="314" r:id="rId50"/>
  </p:sldIdLst>
  <p:sldSz cx="9144000" cy="5143500" type="screen16x9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5292" autoAdjust="0"/>
    <p:restoredTop sz="94660"/>
  </p:normalViewPr>
  <p:slideViewPr>
    <p:cSldViewPr snapToGrid="0">
      <p:cViewPr varScale="1">
        <p:scale>
          <a:sx n="146" d="100"/>
          <a:sy n="146" d="100"/>
        </p:scale>
        <p:origin x="114" y="1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9" Type="http://schemas.openxmlformats.org/officeDocument/2006/relationships/slide" Target="slides/slide33.xml"/><Relationship Id="rId21" Type="http://schemas.openxmlformats.org/officeDocument/2006/relationships/slide" Target="slides/slide15.xml"/><Relationship Id="rId34" Type="http://schemas.openxmlformats.org/officeDocument/2006/relationships/slide" Target="slides/slide28.xml"/><Relationship Id="rId42" Type="http://schemas.openxmlformats.org/officeDocument/2006/relationships/slide" Target="slides/slide36.xml"/><Relationship Id="rId47" Type="http://schemas.openxmlformats.org/officeDocument/2006/relationships/slide" Target="slides/slide41.xml"/><Relationship Id="rId50" Type="http://schemas.openxmlformats.org/officeDocument/2006/relationships/slide" Target="slides/slide44.xml"/><Relationship Id="rId55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slide" Target="slides/slide27.xml"/><Relationship Id="rId38" Type="http://schemas.openxmlformats.org/officeDocument/2006/relationships/slide" Target="slides/slide32.xml"/><Relationship Id="rId46" Type="http://schemas.openxmlformats.org/officeDocument/2006/relationships/slide" Target="slides/slide40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41" Type="http://schemas.openxmlformats.org/officeDocument/2006/relationships/slide" Target="slides/slide35.xml"/><Relationship Id="rId54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slide" Target="slides/slide26.xml"/><Relationship Id="rId37" Type="http://schemas.openxmlformats.org/officeDocument/2006/relationships/slide" Target="slides/slide31.xml"/><Relationship Id="rId40" Type="http://schemas.openxmlformats.org/officeDocument/2006/relationships/slide" Target="slides/slide34.xml"/><Relationship Id="rId45" Type="http://schemas.openxmlformats.org/officeDocument/2006/relationships/slide" Target="slides/slide39.xml"/><Relationship Id="rId53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slide" Target="slides/slide30.xml"/><Relationship Id="rId49" Type="http://schemas.openxmlformats.org/officeDocument/2006/relationships/slide" Target="slides/slide43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slide" Target="slides/slide25.xml"/><Relationship Id="rId44" Type="http://schemas.openxmlformats.org/officeDocument/2006/relationships/slide" Target="slides/slide38.xml"/><Relationship Id="rId52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slide" Target="slides/slide29.xml"/><Relationship Id="rId43" Type="http://schemas.openxmlformats.org/officeDocument/2006/relationships/slide" Target="slides/slide37.xml"/><Relationship Id="rId48" Type="http://schemas.openxmlformats.org/officeDocument/2006/relationships/slide" Target="slides/slide42.xml"/><Relationship Id="rId56" Type="http://schemas.microsoft.com/office/2016/11/relationships/changesInfo" Target="changesInfos/changesInfo1.xml"/><Relationship Id="rId8" Type="http://schemas.openxmlformats.org/officeDocument/2006/relationships/slide" Target="slides/slide2.xml"/><Relationship Id="rId51" Type="http://schemas.openxmlformats.org/officeDocument/2006/relationships/notesMaster" Target="notesMasters/notesMaster1.xml"/><Relationship Id="rId3" Type="http://schemas.openxmlformats.org/officeDocument/2006/relationships/customXml" Target="../customXml/item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tja Taavo" userId="51c2a1ba-7a66-4521-9d5a-48f0e602f383" providerId="ADAL" clId="{2847CF40-0507-453B-BCB2-D97BA05C3DC6}"/>
    <pc:docChg chg="modSld">
      <pc:chgData name="Katja Taavo" userId="51c2a1ba-7a66-4521-9d5a-48f0e602f383" providerId="ADAL" clId="{2847CF40-0507-453B-BCB2-D97BA05C3DC6}" dt="2023-06-07T14:07:41.622" v="1" actId="108"/>
      <pc:docMkLst>
        <pc:docMk/>
      </pc:docMkLst>
      <pc:sldChg chg="modSp mod">
        <pc:chgData name="Katja Taavo" userId="51c2a1ba-7a66-4521-9d5a-48f0e602f383" providerId="ADAL" clId="{2847CF40-0507-453B-BCB2-D97BA05C3DC6}" dt="2023-06-07T14:04:38.057" v="0" actId="20577"/>
        <pc:sldMkLst>
          <pc:docMk/>
          <pc:sldMk cId="973381283" sldId="281"/>
        </pc:sldMkLst>
        <pc:spChg chg="mod">
          <ac:chgData name="Katja Taavo" userId="51c2a1ba-7a66-4521-9d5a-48f0e602f383" providerId="ADAL" clId="{2847CF40-0507-453B-BCB2-D97BA05C3DC6}" dt="2023-06-07T14:04:38.057" v="0" actId="20577"/>
          <ac:spMkLst>
            <pc:docMk/>
            <pc:sldMk cId="973381283" sldId="281"/>
            <ac:spMk id="3" creationId="{00000000-0000-0000-0000-000000000000}"/>
          </ac:spMkLst>
        </pc:spChg>
      </pc:sldChg>
      <pc:sldChg chg="modSp mod">
        <pc:chgData name="Katja Taavo" userId="51c2a1ba-7a66-4521-9d5a-48f0e602f383" providerId="ADAL" clId="{2847CF40-0507-453B-BCB2-D97BA05C3DC6}" dt="2023-06-07T14:07:41.622" v="1" actId="108"/>
        <pc:sldMkLst>
          <pc:docMk/>
          <pc:sldMk cId="526270791" sldId="315"/>
        </pc:sldMkLst>
        <pc:spChg chg="mod">
          <ac:chgData name="Katja Taavo" userId="51c2a1ba-7a66-4521-9d5a-48f0e602f383" providerId="ADAL" clId="{2847CF40-0507-453B-BCB2-D97BA05C3DC6}" dt="2023-06-07T14:07:41.622" v="1" actId="108"/>
          <ac:spMkLst>
            <pc:docMk/>
            <pc:sldMk cId="526270791" sldId="315"/>
            <ac:spMk id="2" creationId="{1C0A2715-788F-EDED-8D9A-59C00220065E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244e97410f7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244e97410f7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244e97410f7_0_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244e97410f7_0_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244e97410f7_0_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244e97410f7_0_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582555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C98679B-B54F-A643-B010-1017E81F6A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2229" y="1318398"/>
            <a:ext cx="6660032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6A8EB5A-AEA9-5341-B7DD-5A426C62D4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2230" y="3478192"/>
            <a:ext cx="5295650" cy="1125140"/>
          </a:xfrm>
        </p:spPr>
        <p:txBody>
          <a:bodyPr>
            <a:normAutofit/>
          </a:bodyPr>
          <a:lstStyle>
            <a:lvl1pPr marL="0" indent="0">
              <a:buNone/>
              <a:defRPr sz="3000">
                <a:solidFill>
                  <a:srgbClr val="83BA3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16C1F7F9-6814-2C43-808E-EDE47956DD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2014" y="428920"/>
            <a:ext cx="1690949" cy="480668"/>
          </a:xfrm>
          <a:prstGeom prst="rect">
            <a:avLst/>
          </a:prstGeom>
        </p:spPr>
      </p:pic>
      <p:pic>
        <p:nvPicPr>
          <p:cNvPr id="11" name="Bildobjekt 10">
            <a:extLst>
              <a:ext uri="{FF2B5EF4-FFF2-40B4-BE49-F238E27FC236}">
                <a16:creationId xmlns:a16="http://schemas.microsoft.com/office/drawing/2014/main" id="{4225402B-A6CF-B64E-8B71-B331088310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78327" y="2670717"/>
            <a:ext cx="6465672" cy="2472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7329463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174DC-4690-4BF8-ACE7-B4F7994A92E7}" type="datetimeFigureOut">
              <a:rPr lang="sv-SE" smtClean="0"/>
              <a:t>2023-06-07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CC060-121D-4787-9EA8-62E2F654C72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91599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sid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innehåll 2">
            <a:extLst>
              <a:ext uri="{FF2B5EF4-FFF2-40B4-BE49-F238E27FC236}">
                <a16:creationId xmlns:a16="http://schemas.microsoft.com/office/drawing/2014/main" id="{C5CE7D8C-8463-6D40-9976-1A16EB6B92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545124"/>
            <a:ext cx="4199753" cy="3606747"/>
          </a:xfrm>
        </p:spPr>
        <p:txBody>
          <a:bodyPr/>
          <a:lstStyle>
            <a:lvl1pPr marL="0" indent="0">
              <a:buNone/>
              <a:defRPr/>
            </a:lvl1pPr>
            <a:lvl2pPr marL="514350" indent="-171450">
              <a:buFont typeface="Arial" panose="020B0604020202020204" pitchFamily="34" charset="0"/>
              <a:buChar char="•"/>
              <a:defRPr/>
            </a:lvl2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CDA568E9-8390-364D-A613-AF7AFB6DE2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2014" y="4390447"/>
            <a:ext cx="1308092" cy="371837"/>
          </a:xfrm>
          <a:prstGeom prst="rect">
            <a:avLst/>
          </a:prstGeom>
        </p:spPr>
      </p:pic>
      <p:pic>
        <p:nvPicPr>
          <p:cNvPr id="5" name="Bildobjekt 4">
            <a:extLst>
              <a:ext uri="{FF2B5EF4-FFF2-40B4-BE49-F238E27FC236}">
                <a16:creationId xmlns:a16="http://schemas.microsoft.com/office/drawing/2014/main" id="{76B83064-9217-F94C-8BE1-AC05780857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10316" y="3677316"/>
            <a:ext cx="3833683" cy="1466183"/>
          </a:xfrm>
          <a:prstGeom prst="rect">
            <a:avLst/>
          </a:prstGeom>
        </p:spPr>
      </p:pic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E1A2F682-C09A-014E-9126-1288248554C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467865" y="0"/>
            <a:ext cx="3676134" cy="51435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42648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sid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innehåll 2">
            <a:extLst>
              <a:ext uri="{FF2B5EF4-FFF2-40B4-BE49-F238E27FC236}">
                <a16:creationId xmlns:a16="http://schemas.microsoft.com/office/drawing/2014/main" id="{DA1CA630-10C6-844D-92B2-747A3820A2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510778"/>
            <a:ext cx="5246988" cy="364109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E485D7EF-95A7-9341-87B1-40214232BD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2014" y="4390447"/>
            <a:ext cx="1308092" cy="371837"/>
          </a:xfrm>
          <a:prstGeom prst="rect">
            <a:avLst/>
          </a:prstGeom>
        </p:spPr>
      </p:pic>
      <p:pic>
        <p:nvPicPr>
          <p:cNvPr id="6" name="Bildobjekt 5">
            <a:extLst>
              <a:ext uri="{FF2B5EF4-FFF2-40B4-BE49-F238E27FC236}">
                <a16:creationId xmlns:a16="http://schemas.microsoft.com/office/drawing/2014/main" id="{522E51CE-F8A8-BD4F-AD5A-8243AC9DB2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10316" y="3677316"/>
            <a:ext cx="3833683" cy="1466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8551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sid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E4C2037-889A-AE41-A44E-78FAD167E6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510778"/>
            <a:ext cx="7886700" cy="364109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41020CCC-0010-E342-9C88-2356FB6CA7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2014" y="4390447"/>
            <a:ext cx="1308092" cy="371837"/>
          </a:xfrm>
          <a:prstGeom prst="rect">
            <a:avLst/>
          </a:prstGeom>
        </p:spPr>
      </p:pic>
      <p:pic>
        <p:nvPicPr>
          <p:cNvPr id="8" name="Bildobjekt 7">
            <a:extLst>
              <a:ext uri="{FF2B5EF4-FFF2-40B4-BE49-F238E27FC236}">
                <a16:creationId xmlns:a16="http://schemas.microsoft.com/office/drawing/2014/main" id="{67339096-64E1-604B-B1CA-9C02AA7E24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10316" y="3677316"/>
            <a:ext cx="3833683" cy="1466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02457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sida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9B365F4-9335-804D-AD02-B4AFA143D0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510778"/>
            <a:ext cx="3886200" cy="364109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72A7AF4A-2846-0840-959B-B7FBF0BCA2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510778"/>
            <a:ext cx="3886200" cy="364109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D254BFD2-BFCF-1548-8B7D-7F9EE5DBE9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2014" y="4390447"/>
            <a:ext cx="1308092" cy="371837"/>
          </a:xfrm>
          <a:prstGeom prst="rect">
            <a:avLst/>
          </a:prstGeom>
        </p:spPr>
      </p:pic>
      <p:pic>
        <p:nvPicPr>
          <p:cNvPr id="6" name="Bildobjekt 5">
            <a:extLst>
              <a:ext uri="{FF2B5EF4-FFF2-40B4-BE49-F238E27FC236}">
                <a16:creationId xmlns:a16="http://schemas.microsoft.com/office/drawing/2014/main" id="{BC2F6B5F-408D-FD47-A4B1-9DC3988573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10316" y="3677316"/>
            <a:ext cx="3833683" cy="1466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46684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sid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>
            <a:extLst>
              <a:ext uri="{FF2B5EF4-FFF2-40B4-BE49-F238E27FC236}">
                <a16:creationId xmlns:a16="http://schemas.microsoft.com/office/drawing/2014/main" id="{CDA568E9-8390-364D-A613-AF7AFB6DE2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2014" y="4390447"/>
            <a:ext cx="1308092" cy="371837"/>
          </a:xfrm>
          <a:prstGeom prst="rect">
            <a:avLst/>
          </a:prstGeom>
        </p:spPr>
      </p:pic>
      <p:pic>
        <p:nvPicPr>
          <p:cNvPr id="5" name="Bildobjekt 4">
            <a:extLst>
              <a:ext uri="{FF2B5EF4-FFF2-40B4-BE49-F238E27FC236}">
                <a16:creationId xmlns:a16="http://schemas.microsoft.com/office/drawing/2014/main" id="{76B83064-9217-F94C-8BE1-AC05780857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10316" y="3677316"/>
            <a:ext cx="3833683" cy="1466183"/>
          </a:xfrm>
          <a:prstGeom prst="rect">
            <a:avLst/>
          </a:prstGeom>
        </p:spPr>
      </p:pic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E1A2F682-C09A-014E-9126-1288248554C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3999" cy="51435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054786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sid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innehåll 2">
            <a:extLst>
              <a:ext uri="{FF2B5EF4-FFF2-40B4-BE49-F238E27FC236}">
                <a16:creationId xmlns:a16="http://schemas.microsoft.com/office/drawing/2014/main" id="{DA1CA630-10C6-844D-92B2-747A3820A2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510778"/>
            <a:ext cx="7820758" cy="364109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E485D7EF-95A7-9341-87B1-40214232BD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2014" y="4390447"/>
            <a:ext cx="1308092" cy="371837"/>
          </a:xfrm>
          <a:prstGeom prst="rect">
            <a:avLst/>
          </a:prstGeom>
        </p:spPr>
      </p:pic>
      <p:pic>
        <p:nvPicPr>
          <p:cNvPr id="6" name="Bildobjekt 5">
            <a:extLst>
              <a:ext uri="{FF2B5EF4-FFF2-40B4-BE49-F238E27FC236}">
                <a16:creationId xmlns:a16="http://schemas.microsoft.com/office/drawing/2014/main" id="{522E51CE-F8A8-BD4F-AD5A-8243AC9DB2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10316" y="3677316"/>
            <a:ext cx="3833683" cy="1466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578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sid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9B365F4-9335-804D-AD02-B4AFA143D0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510778"/>
            <a:ext cx="3886200" cy="364109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72A7AF4A-2846-0840-959B-B7FBF0BCA2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510778"/>
            <a:ext cx="3886200" cy="364109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D254BFD2-BFCF-1548-8B7D-7F9EE5DBE9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2014" y="4390447"/>
            <a:ext cx="1308092" cy="371837"/>
          </a:xfrm>
          <a:prstGeom prst="rect">
            <a:avLst/>
          </a:prstGeom>
        </p:spPr>
      </p:pic>
      <p:pic>
        <p:nvPicPr>
          <p:cNvPr id="6" name="Bildobjekt 5">
            <a:extLst>
              <a:ext uri="{FF2B5EF4-FFF2-40B4-BE49-F238E27FC236}">
                <a16:creationId xmlns:a16="http://schemas.microsoft.com/office/drawing/2014/main" id="{BC2F6B5F-408D-FD47-A4B1-9DC3988573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10316" y="3677316"/>
            <a:ext cx="3833683" cy="1466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81201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sida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9B365F4-9335-804D-AD02-B4AFA143D0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510778"/>
            <a:ext cx="2492619" cy="364109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D254BFD2-BFCF-1548-8B7D-7F9EE5DBE9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2014" y="4390447"/>
            <a:ext cx="1308092" cy="371837"/>
          </a:xfrm>
          <a:prstGeom prst="rect">
            <a:avLst/>
          </a:prstGeom>
        </p:spPr>
      </p:pic>
      <p:pic>
        <p:nvPicPr>
          <p:cNvPr id="6" name="Bildobjekt 5">
            <a:extLst>
              <a:ext uri="{FF2B5EF4-FFF2-40B4-BE49-F238E27FC236}">
                <a16:creationId xmlns:a16="http://schemas.microsoft.com/office/drawing/2014/main" id="{BC2F6B5F-408D-FD47-A4B1-9DC3988573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10316" y="3677316"/>
            <a:ext cx="3833683" cy="1466183"/>
          </a:xfrm>
          <a:prstGeom prst="rect">
            <a:avLst/>
          </a:prstGeom>
        </p:spPr>
      </p:pic>
      <p:sp>
        <p:nvSpPr>
          <p:cNvPr id="7" name="Platshållare för innehåll 2">
            <a:extLst>
              <a:ext uri="{FF2B5EF4-FFF2-40B4-BE49-F238E27FC236}">
                <a16:creationId xmlns:a16="http://schemas.microsoft.com/office/drawing/2014/main" id="{E2C32532-1357-9F4B-A097-C425A80234E4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3325691" y="510778"/>
            <a:ext cx="2492619" cy="364109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8" name="Platshållare för innehåll 2">
            <a:extLst>
              <a:ext uri="{FF2B5EF4-FFF2-40B4-BE49-F238E27FC236}">
                <a16:creationId xmlns:a16="http://schemas.microsoft.com/office/drawing/2014/main" id="{ABD89224-AC29-F54E-8A28-24086E7A688C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6022731" y="510778"/>
            <a:ext cx="2492619" cy="364109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975296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bild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1">
            <a:extLst>
              <a:ext uri="{FF2B5EF4-FFF2-40B4-BE49-F238E27FC236}">
                <a16:creationId xmlns:a16="http://schemas.microsoft.com/office/drawing/2014/main" id="{838A98FB-182F-824C-85B1-6991656E70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10778"/>
            <a:ext cx="4199753" cy="545725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Platshållare för innehåll 2">
            <a:extLst>
              <a:ext uri="{FF2B5EF4-FFF2-40B4-BE49-F238E27FC236}">
                <a16:creationId xmlns:a16="http://schemas.microsoft.com/office/drawing/2014/main" id="{C5CE7D8C-8463-6D40-9976-1A16EB6B92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26762"/>
            <a:ext cx="4199753" cy="2925109"/>
          </a:xfrm>
        </p:spPr>
        <p:txBody>
          <a:bodyPr/>
          <a:lstStyle>
            <a:lvl1pPr marL="0" indent="0">
              <a:buNone/>
              <a:defRPr/>
            </a:lvl1pPr>
            <a:lvl2pPr marL="514350" indent="-171450">
              <a:buFont typeface="Arial" panose="020B0604020202020204" pitchFamily="34" charset="0"/>
              <a:buChar char="•"/>
              <a:defRPr/>
            </a:lvl2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CDA568E9-8390-364D-A613-AF7AFB6DE2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2014" y="4390447"/>
            <a:ext cx="1308092" cy="371837"/>
          </a:xfrm>
          <a:prstGeom prst="rect">
            <a:avLst/>
          </a:prstGeom>
        </p:spPr>
      </p:pic>
      <p:pic>
        <p:nvPicPr>
          <p:cNvPr id="5" name="Bildobjekt 4">
            <a:extLst>
              <a:ext uri="{FF2B5EF4-FFF2-40B4-BE49-F238E27FC236}">
                <a16:creationId xmlns:a16="http://schemas.microsoft.com/office/drawing/2014/main" id="{76B83064-9217-F94C-8BE1-AC05780857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10316" y="3677316"/>
            <a:ext cx="3833683" cy="1466183"/>
          </a:xfrm>
          <a:prstGeom prst="rect">
            <a:avLst/>
          </a:prstGeom>
        </p:spPr>
      </p:pic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E1A2F682-C09A-014E-9126-1288248554C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467865" y="0"/>
            <a:ext cx="3676134" cy="51435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48034244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bild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1">
            <a:extLst>
              <a:ext uri="{FF2B5EF4-FFF2-40B4-BE49-F238E27FC236}">
                <a16:creationId xmlns:a16="http://schemas.microsoft.com/office/drawing/2014/main" id="{4EBFFC32-252D-804A-B2AE-737D5115F4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10778"/>
            <a:ext cx="5246988" cy="545725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4" name="Platshållare för innehåll 2">
            <a:extLst>
              <a:ext uri="{FF2B5EF4-FFF2-40B4-BE49-F238E27FC236}">
                <a16:creationId xmlns:a16="http://schemas.microsoft.com/office/drawing/2014/main" id="{DA1CA630-10C6-844D-92B2-747A3820A2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26762"/>
            <a:ext cx="5246988" cy="292510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E485D7EF-95A7-9341-87B1-40214232BD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2014" y="4390447"/>
            <a:ext cx="1308092" cy="371837"/>
          </a:xfrm>
          <a:prstGeom prst="rect">
            <a:avLst/>
          </a:prstGeom>
        </p:spPr>
      </p:pic>
      <p:pic>
        <p:nvPicPr>
          <p:cNvPr id="6" name="Bildobjekt 5">
            <a:extLst>
              <a:ext uri="{FF2B5EF4-FFF2-40B4-BE49-F238E27FC236}">
                <a16:creationId xmlns:a16="http://schemas.microsoft.com/office/drawing/2014/main" id="{522E51CE-F8A8-BD4F-AD5A-8243AC9DB2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10316" y="3677316"/>
            <a:ext cx="3833683" cy="1466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7209293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bild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E4C2037-889A-AE41-A44E-78FAD167E6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32587"/>
            <a:ext cx="7886700" cy="2919284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41020CCC-0010-E342-9C88-2356FB6CA7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2014" y="4390447"/>
            <a:ext cx="1308092" cy="371837"/>
          </a:xfrm>
          <a:prstGeom prst="rect">
            <a:avLst/>
          </a:prstGeom>
        </p:spPr>
      </p:pic>
      <p:pic>
        <p:nvPicPr>
          <p:cNvPr id="8" name="Bildobjekt 7">
            <a:extLst>
              <a:ext uri="{FF2B5EF4-FFF2-40B4-BE49-F238E27FC236}">
                <a16:creationId xmlns:a16="http://schemas.microsoft.com/office/drawing/2014/main" id="{67339096-64E1-604B-B1CA-9C02AA7E24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10316" y="3677316"/>
            <a:ext cx="3833683" cy="1466183"/>
          </a:xfrm>
          <a:prstGeom prst="rect">
            <a:avLst/>
          </a:prstGeom>
        </p:spPr>
      </p:pic>
      <p:sp>
        <p:nvSpPr>
          <p:cNvPr id="10" name="Rubrik 1">
            <a:extLst>
              <a:ext uri="{FF2B5EF4-FFF2-40B4-BE49-F238E27FC236}">
                <a16:creationId xmlns:a16="http://schemas.microsoft.com/office/drawing/2014/main" id="{B4AC2F1C-13F0-0E40-8079-AA162379DB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10778"/>
            <a:ext cx="7886699" cy="545725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1136174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bild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ACC14CD-CE4A-CE4C-8DA0-C6903765C6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10778"/>
            <a:ext cx="7886700" cy="545725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9B365F4-9335-804D-AD02-B4AFA143D0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232587"/>
            <a:ext cx="3886200" cy="2919284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72A7AF4A-2846-0840-959B-B7FBF0BCA2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232587"/>
            <a:ext cx="3886200" cy="2919284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D254BFD2-BFCF-1548-8B7D-7F9EE5DBE9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2014" y="4390447"/>
            <a:ext cx="1308092" cy="371837"/>
          </a:xfrm>
          <a:prstGeom prst="rect">
            <a:avLst/>
          </a:prstGeom>
        </p:spPr>
      </p:pic>
      <p:pic>
        <p:nvPicPr>
          <p:cNvPr id="6" name="Bildobjekt 5">
            <a:extLst>
              <a:ext uri="{FF2B5EF4-FFF2-40B4-BE49-F238E27FC236}">
                <a16:creationId xmlns:a16="http://schemas.microsoft.com/office/drawing/2014/main" id="{BC2F6B5F-408D-FD47-A4B1-9DC3988573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10316" y="3677316"/>
            <a:ext cx="3833683" cy="1466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7683060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84720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68813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93374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174DC-4690-4BF8-ACE7-B4F7994A92E7}" type="datetimeFigureOut">
              <a:rPr lang="sv-SE" smtClean="0"/>
              <a:t>2023-06-07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CC060-121D-4787-9EA8-62E2F654C72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69060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4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8CCB133C-2033-3345-A558-7A285E9A21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F97A962-2584-BA49-9D47-3305C08690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2904058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79" r:id="rId9"/>
    <p:sldLayoutId id="2147483680" r:id="rId10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4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15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8CCB133C-2033-3345-A558-7A285E9A21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F97A962-2584-BA49-9D47-3305C08690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750606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4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15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8CCB133C-2033-3345-A558-7A285E9A21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F97A962-2584-BA49-9D47-3305C08690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2904591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4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15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hyperlink" Target="mailto:its-ladok-isp-support@lists.umu.se" TargetMode="External"/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02229" y="1318398"/>
            <a:ext cx="7111388" cy="2139553"/>
          </a:xfrm>
        </p:spPr>
        <p:txBody>
          <a:bodyPr anchor="b">
            <a:normAutofit/>
          </a:bodyPr>
          <a:lstStyle/>
          <a:p>
            <a:r>
              <a:rPr lang="sv-SE" dirty="0"/>
              <a:t>Individuella studieplaner på forskarnivå 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body" idx="1"/>
          </p:nvPr>
        </p:nvSpPr>
        <p:spPr>
          <a:xfrm>
            <a:off x="602230" y="3478192"/>
            <a:ext cx="5295650" cy="1125140"/>
          </a:xfrm>
        </p:spPr>
        <p:txBody>
          <a:bodyPr>
            <a:normAutofit/>
          </a:bodyPr>
          <a:lstStyle/>
          <a:p>
            <a:r>
              <a:rPr lang="sv-SE" dirty="0"/>
              <a:t>Tematräff 03 – Ladok ISP</a:t>
            </a:r>
          </a:p>
          <a:p>
            <a:r>
              <a:rPr lang="sv-SE" dirty="0"/>
              <a:t>2023-06-09</a:t>
            </a:r>
          </a:p>
        </p:txBody>
      </p:sp>
    </p:spTree>
    <p:extLst>
      <p:ext uri="{BB962C8B-B14F-4D97-AF65-F5344CB8AC3E}">
        <p14:creationId xmlns:p14="http://schemas.microsoft.com/office/powerpoint/2010/main" val="32548787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>
            <a:spLocks noGrp="1"/>
          </p:cNvSpPr>
          <p:nvPr>
            <p:ph idx="1"/>
          </p:nvPr>
        </p:nvSpPr>
        <p:spPr>
          <a:xfrm>
            <a:off x="662940" y="1056503"/>
            <a:ext cx="7886700" cy="2919284"/>
          </a:xfrm>
        </p:spPr>
        <p:txBody>
          <a:bodyPr spcFirstLastPara="1" lIns="91425" tIns="91425" rIns="91425" bIns="91425" anchorCtr="0">
            <a:normAutofit/>
          </a:bodyPr>
          <a:lstStyle/>
          <a:p>
            <a:pPr marL="114300" lvl="0" rtl="0">
              <a:spcBef>
                <a:spcPts val="0"/>
              </a:spcBef>
              <a:spcAft>
                <a:spcPts val="600"/>
              </a:spcAft>
              <a:buSzPts val="1800"/>
            </a:pPr>
            <a:endParaRPr lang="sv" dirty="0"/>
          </a:p>
          <a:p>
            <a:pPr marL="114300" lvl="0" rtl="0">
              <a:spcBef>
                <a:spcPts val="0"/>
              </a:spcBef>
              <a:spcAft>
                <a:spcPts val="600"/>
              </a:spcAft>
              <a:buSzPts val="1800"/>
            </a:pPr>
            <a:r>
              <a:rPr lang="sv" dirty="0"/>
              <a:t>Diarienummer, giltighetsperiod och datum</a:t>
            </a:r>
          </a:p>
          <a:p>
            <a:pPr marL="627063" indent="-285750">
              <a:spcBef>
                <a:spcPts val="0"/>
              </a:spcBef>
              <a:spcAft>
                <a:spcPts val="600"/>
              </a:spcAft>
              <a:buSzPts val="1800"/>
              <a:buFont typeface="Arial" panose="020B0604020202020204" pitchFamily="34" charset="0"/>
              <a:buChar char="•"/>
            </a:pPr>
            <a:r>
              <a:rPr lang="sv" b="1" dirty="0"/>
              <a:t>Väntar.</a:t>
            </a:r>
            <a:r>
              <a:rPr lang="sv" dirty="0"/>
              <a:t> Förvirring kring giltighetsperiod och om en pågående period är giltig om den inte är beslutad (HH)</a:t>
            </a:r>
          </a:p>
          <a:p>
            <a:pPr marL="627063" indent="-285750">
              <a:spcBef>
                <a:spcPts val="0"/>
              </a:spcBef>
              <a:spcAft>
                <a:spcPts val="600"/>
              </a:spcAft>
              <a:buSzPts val="1800"/>
              <a:buFont typeface="Arial" panose="020B0604020202020204" pitchFamily="34" charset="0"/>
              <a:buChar char="•"/>
            </a:pPr>
            <a:r>
              <a:rPr lang="sv" b="1" dirty="0"/>
              <a:t>Väntar.</a:t>
            </a:r>
            <a:r>
              <a:rPr lang="sv" dirty="0"/>
              <a:t> Önskar tydligare information om giltighetsdatum och revideringsdatum (MAU, GU)</a:t>
            </a:r>
            <a:endParaRPr lang="sv-SE" dirty="0"/>
          </a:p>
        </p:txBody>
      </p:sp>
      <p:sp>
        <p:nvSpPr>
          <p:cNvPr id="73" name="Google Shape;73;p16"/>
          <p:cNvSpPr txBox="1">
            <a:spLocks noGrp="1"/>
          </p:cNvSpPr>
          <p:nvPr>
            <p:ph type="title"/>
          </p:nvPr>
        </p:nvSpPr>
        <p:spPr>
          <a:xfrm>
            <a:off x="628650" y="510778"/>
            <a:ext cx="7886699" cy="545725"/>
          </a:xfrm>
        </p:spPr>
        <p:txBody>
          <a:bodyPr spcFirstLastPara="1" lIns="91425" tIns="91425" rIns="91425" bIns="91425" anchor="ctr" anchorCtr="0">
            <a:norm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sv" dirty="0"/>
              <a:t>Översiktsfliken forts.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21471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idx="1"/>
          </p:nvPr>
        </p:nvSpPr>
        <p:spPr>
          <a:xfrm>
            <a:off x="628651" y="1030112"/>
            <a:ext cx="7886700" cy="2919284"/>
          </a:xfrm>
        </p:spPr>
        <p:txBody>
          <a:bodyPr>
            <a:normAutofit/>
          </a:bodyPr>
          <a:lstStyle/>
          <a:p>
            <a:r>
              <a:rPr lang="sv-SE" dirty="0"/>
              <a:t>Uppföljningssamtal</a:t>
            </a:r>
          </a:p>
          <a:p>
            <a:pPr lvl="1"/>
            <a:r>
              <a:rPr lang="sv-SE" b="1" dirty="0"/>
              <a:t>Väntar</a:t>
            </a:r>
            <a:r>
              <a:rPr lang="sv-SE" dirty="0"/>
              <a:t>. Många funderar över placeringen av uppföljningssamtal och vill se det som en egen flik och kanske ändra rubriken</a:t>
            </a:r>
          </a:p>
          <a:p>
            <a:pPr lvl="1"/>
            <a:r>
              <a:rPr lang="sv-SE" b="1" dirty="0"/>
              <a:t>OK.</a:t>
            </a:r>
            <a:r>
              <a:rPr lang="sv-SE" dirty="0"/>
              <a:t> Vill hellre ha datum än kalenderhalvår</a:t>
            </a:r>
          </a:p>
          <a:p>
            <a:pPr marL="342900" lvl="1" indent="0">
              <a:buNone/>
            </a:pPr>
            <a:endParaRPr lang="sv-SE" dirty="0"/>
          </a:p>
          <a:p>
            <a:r>
              <a:rPr lang="sv-SE" dirty="0"/>
              <a:t>Hantering av handledare och beslutsfattare</a:t>
            </a:r>
          </a:p>
          <a:p>
            <a:pPr lvl="1"/>
            <a:r>
              <a:rPr lang="sv-SE" b="1" dirty="0"/>
              <a:t>OK.</a:t>
            </a:r>
            <a:r>
              <a:rPr lang="sv-SE" dirty="0"/>
              <a:t> Kan man byta huvudhandledare</a:t>
            </a:r>
          </a:p>
          <a:p>
            <a:pPr lvl="1"/>
            <a:r>
              <a:rPr lang="sv-SE" b="1" dirty="0"/>
              <a:t>OK.</a:t>
            </a:r>
            <a:r>
              <a:rPr lang="sv-SE" dirty="0"/>
              <a:t> Kunna ange handledarinsatsen i procent. Det är ett fritextfält</a:t>
            </a:r>
          </a:p>
          <a:p>
            <a:pPr lvl="1"/>
            <a:r>
              <a:rPr lang="sv-SE" b="1" dirty="0"/>
              <a:t>OK</a:t>
            </a:r>
            <a:r>
              <a:rPr lang="sv-SE" dirty="0"/>
              <a:t>. Uppdatera och ändra roller</a:t>
            </a:r>
          </a:p>
          <a:p>
            <a:pPr lvl="1"/>
            <a:r>
              <a:rPr lang="sv-SE" b="1" dirty="0"/>
              <a:t>Väntar.</a:t>
            </a:r>
            <a:r>
              <a:rPr lang="sv-SE" dirty="0"/>
              <a:t> Kanske bättre rubrik så att studierektorer, examinatorer och mentorer kan finnas med</a:t>
            </a:r>
          </a:p>
          <a:p>
            <a:pPr lvl="1"/>
            <a:endParaRPr lang="sv-SE" dirty="0"/>
          </a:p>
          <a:p>
            <a:endParaRPr lang="sv-SE" dirty="0"/>
          </a:p>
          <a:p>
            <a:pPr lvl="1"/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8651" y="393212"/>
            <a:ext cx="7886699" cy="545725"/>
          </a:xfrm>
        </p:spPr>
        <p:txBody>
          <a:bodyPr anchor="ctr">
            <a:normAutofit/>
          </a:bodyPr>
          <a:lstStyle/>
          <a:p>
            <a:r>
              <a:rPr lang="sv-SE" dirty="0"/>
              <a:t>Handledare och beslutsfattare</a:t>
            </a:r>
          </a:p>
        </p:txBody>
      </p:sp>
    </p:spTree>
    <p:extLst>
      <p:ext uri="{BB962C8B-B14F-4D97-AF65-F5344CB8AC3E}">
        <p14:creationId xmlns:p14="http://schemas.microsoft.com/office/powerpoint/2010/main" val="3427581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idx="1"/>
          </p:nvPr>
        </p:nvSpPr>
        <p:spPr>
          <a:xfrm>
            <a:off x="628650" y="1232587"/>
            <a:ext cx="7886700" cy="2919284"/>
          </a:xfrm>
        </p:spPr>
        <p:txBody>
          <a:bodyPr>
            <a:normAutofit/>
          </a:bodyPr>
          <a:lstStyle/>
          <a:p>
            <a:r>
              <a:rPr lang="sv-SE" dirty="0"/>
              <a:t>Övriga frågor</a:t>
            </a:r>
          </a:p>
          <a:p>
            <a:pPr marL="627063" lvl="1" indent="-284163"/>
            <a:r>
              <a:rPr lang="sv-SE" b="1" dirty="0"/>
              <a:t>Väntar</a:t>
            </a:r>
            <a:r>
              <a:rPr lang="sv-SE" dirty="0"/>
              <a:t>. Vill ha med karriärsamtal</a:t>
            </a:r>
            <a:br>
              <a:rPr lang="sv-SE" dirty="0"/>
            </a:br>
            <a:endParaRPr lang="sv-SE" dirty="0"/>
          </a:p>
          <a:p>
            <a:pPr marL="627063" lvl="1" indent="-284163"/>
            <a:r>
              <a:rPr lang="sv-SE" b="1" dirty="0"/>
              <a:t>Väntar</a:t>
            </a:r>
            <a:r>
              <a:rPr lang="sv-SE" dirty="0"/>
              <a:t>. Kunna lägga till ”Övrig person”</a:t>
            </a:r>
          </a:p>
          <a:p>
            <a:pPr marL="627063" lvl="1" indent="-284163"/>
            <a:endParaRPr lang="sv-SE" dirty="0"/>
          </a:p>
          <a:p>
            <a:pPr marL="627063" lvl="1" indent="-284163"/>
            <a:r>
              <a:rPr lang="sv-SE" b="1" dirty="0"/>
              <a:t>Väntar</a:t>
            </a:r>
            <a:r>
              <a:rPr lang="sv-SE" dirty="0"/>
              <a:t>. Kunna ange företag istället organisationsenhet</a:t>
            </a:r>
          </a:p>
          <a:p>
            <a:pPr marL="627063" lvl="1" indent="-284163"/>
            <a:endParaRPr lang="sv-SE" dirty="0"/>
          </a:p>
          <a:p>
            <a:pPr marL="627063" lvl="1" indent="-284163"/>
            <a:r>
              <a:rPr lang="sv-SE" b="1" dirty="0"/>
              <a:t>Väntar</a:t>
            </a:r>
            <a:r>
              <a:rPr lang="sv-SE" dirty="0"/>
              <a:t>. Tydligare hantering av handledarbyten, inklusive prefektbeslut och möjlighet att ange handledarnas ansvar och ämneskompetens.</a:t>
            </a:r>
          </a:p>
          <a:p>
            <a:pPr marL="627063" lvl="1" indent="-284163"/>
            <a:endParaRPr lang="sv-SE" dirty="0"/>
          </a:p>
          <a:p>
            <a:endParaRPr lang="sv-SE" dirty="0"/>
          </a:p>
          <a:p>
            <a:pPr lvl="1"/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8650" y="510778"/>
            <a:ext cx="7886699" cy="545725"/>
          </a:xfrm>
        </p:spPr>
        <p:txBody>
          <a:bodyPr anchor="ctr">
            <a:normAutofit/>
          </a:bodyPr>
          <a:lstStyle/>
          <a:p>
            <a:r>
              <a:rPr lang="sv-SE" sz="1800" dirty="0"/>
              <a:t>Handledare och beslutsfattare forts.</a:t>
            </a:r>
          </a:p>
        </p:txBody>
      </p:sp>
    </p:spTree>
    <p:extLst>
      <p:ext uri="{BB962C8B-B14F-4D97-AF65-F5344CB8AC3E}">
        <p14:creationId xmlns:p14="http://schemas.microsoft.com/office/powerpoint/2010/main" val="999425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idx="1"/>
          </p:nvPr>
        </p:nvSpPr>
        <p:spPr>
          <a:xfrm>
            <a:off x="628650" y="1062769"/>
            <a:ext cx="7886700" cy="2919284"/>
          </a:xfrm>
        </p:spPr>
        <p:txBody>
          <a:bodyPr>
            <a:normAutofit/>
          </a:bodyPr>
          <a:lstStyle/>
          <a:p>
            <a:r>
              <a:rPr lang="sv-SE" sz="1300" dirty="0"/>
              <a:t>Titel och beskrivning</a:t>
            </a:r>
          </a:p>
          <a:p>
            <a:pPr marL="627063" lvl="1" indent="-284163"/>
            <a:r>
              <a:rPr lang="sv-SE" sz="1300" b="1" dirty="0"/>
              <a:t>OK. </a:t>
            </a:r>
            <a:r>
              <a:rPr lang="sv-SE" sz="1300" dirty="0"/>
              <a:t>Bifoga PDF-filer, går att ladda upp en </a:t>
            </a:r>
          </a:p>
          <a:p>
            <a:pPr marL="627063" lvl="1" indent="-284163"/>
            <a:r>
              <a:rPr lang="sv-SE" sz="1300" b="1" dirty="0"/>
              <a:t>Väntar. </a:t>
            </a:r>
            <a:r>
              <a:rPr lang="sv-SE" sz="1300" dirty="0"/>
              <a:t>Ladda upp många PDF-filer</a:t>
            </a:r>
          </a:p>
          <a:p>
            <a:pPr marL="627063" lvl="1" indent="-284163"/>
            <a:r>
              <a:rPr lang="sv-SE" sz="1300" b="1" dirty="0"/>
              <a:t>Väntar.</a:t>
            </a:r>
            <a:r>
              <a:rPr lang="sv-SE" sz="1300" dirty="0"/>
              <a:t> Ange avhandlingspoäng </a:t>
            </a:r>
          </a:p>
          <a:p>
            <a:r>
              <a:rPr lang="sv-SE" sz="1300" dirty="0"/>
              <a:t>Etiska tillstånd</a:t>
            </a:r>
          </a:p>
          <a:p>
            <a:pPr marL="627063" lvl="1" indent="-284163"/>
            <a:r>
              <a:rPr lang="sv-SE" sz="1300" b="1" dirty="0"/>
              <a:t>Q4.</a:t>
            </a:r>
            <a:r>
              <a:rPr lang="sv-SE" sz="1300" dirty="0"/>
              <a:t> Ladda upp flera dokument och ha ärendenummer för etiska tillstånd</a:t>
            </a:r>
            <a:endParaRPr lang="sv-SE" sz="1300" b="1" dirty="0"/>
          </a:p>
          <a:p>
            <a:pPr marL="627063" lvl="1" indent="-284163"/>
            <a:r>
              <a:rPr lang="sv-SE" sz="1300" b="1" dirty="0"/>
              <a:t>Väntar.</a:t>
            </a:r>
            <a:r>
              <a:rPr lang="sv-SE" sz="1300" dirty="0"/>
              <a:t> Ändra namn från "Etiska tillstånd" till "Etiska aspekter i utbildningen”</a:t>
            </a:r>
          </a:p>
          <a:p>
            <a:pPr marL="627063" lvl="1" indent="-284163"/>
            <a:r>
              <a:rPr lang="sv-SE" sz="1300" b="1" dirty="0"/>
              <a:t>Väntar.</a:t>
            </a:r>
            <a:r>
              <a:rPr lang="sv-SE" sz="1300" dirty="0"/>
              <a:t> Markera om etiska tillstånd är aktuellt </a:t>
            </a:r>
          </a:p>
          <a:p>
            <a:r>
              <a:rPr lang="sv-SE" sz="1300" dirty="0"/>
              <a:t>Planering och uppföljning</a:t>
            </a:r>
          </a:p>
          <a:p>
            <a:pPr marL="627063" lvl="1" indent="-284163"/>
            <a:r>
              <a:rPr lang="sv-SE" sz="1300" b="1" dirty="0"/>
              <a:t>Q4.</a:t>
            </a:r>
            <a:r>
              <a:rPr lang="sv-SE" sz="1300" dirty="0"/>
              <a:t> Tydligare markering av vad som är planerat resp. genomfört och kunna sortera aktiviteterna</a:t>
            </a:r>
          </a:p>
          <a:p>
            <a:pPr marL="627063" lvl="1" indent="-284163"/>
            <a:r>
              <a:rPr lang="sv-SE" sz="1300" b="1" dirty="0"/>
              <a:t>Väntar. </a:t>
            </a:r>
            <a:r>
              <a:rPr lang="sv-SE" sz="1300" dirty="0"/>
              <a:t>Kunna poängsätta aktiviteter</a:t>
            </a:r>
          </a:p>
          <a:p>
            <a:pPr marL="627063" lvl="1" indent="-284163"/>
            <a:r>
              <a:rPr lang="sv-SE" sz="1300" b="1" dirty="0"/>
              <a:t>Q4. </a:t>
            </a:r>
            <a:r>
              <a:rPr lang="sv-SE" sz="1300" dirty="0"/>
              <a:t>Kunna ange Delvis genomförd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8650" y="445904"/>
            <a:ext cx="7886699" cy="545725"/>
          </a:xfrm>
        </p:spPr>
        <p:txBody>
          <a:bodyPr anchor="ctr">
            <a:normAutofit/>
          </a:bodyPr>
          <a:lstStyle/>
          <a:p>
            <a:r>
              <a:rPr lang="sv-SE" dirty="0"/>
              <a:t>Avhandlingsarbete</a:t>
            </a:r>
          </a:p>
        </p:txBody>
      </p:sp>
    </p:spTree>
    <p:extLst>
      <p:ext uri="{BB962C8B-B14F-4D97-AF65-F5344CB8AC3E}">
        <p14:creationId xmlns:p14="http://schemas.microsoft.com/office/powerpoint/2010/main" val="799639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idx="1"/>
          </p:nvPr>
        </p:nvSpPr>
        <p:spPr>
          <a:xfrm>
            <a:off x="628650" y="1232587"/>
            <a:ext cx="7886700" cy="2919284"/>
          </a:xfrm>
        </p:spPr>
        <p:txBody>
          <a:bodyPr>
            <a:normAutofit/>
          </a:bodyPr>
          <a:lstStyle/>
          <a:p>
            <a:r>
              <a:rPr lang="sv-SE" dirty="0"/>
              <a:t>Del av avhandlingsarbete</a:t>
            </a:r>
          </a:p>
          <a:p>
            <a:pPr marL="627063" lvl="1" indent="-284163"/>
            <a:r>
              <a:rPr lang="sv-SE" b="1" dirty="0"/>
              <a:t>Väntar. </a:t>
            </a:r>
            <a:r>
              <a:rPr lang="sv-SE" dirty="0"/>
              <a:t>Ändra från ”Del av avhandlingsarbete” till ”Publikationer”</a:t>
            </a:r>
          </a:p>
          <a:p>
            <a:pPr marL="627063" lvl="1" indent="-284163"/>
            <a:r>
              <a:rPr lang="sv-SE" b="1" dirty="0"/>
              <a:t>Q4.</a:t>
            </a:r>
            <a:r>
              <a:rPr lang="sv-SE" dirty="0"/>
              <a:t> Behov av fler statusalternativ och fler typer än "artikel" och "konferensbidrag”</a:t>
            </a:r>
          </a:p>
          <a:p>
            <a:pPr marL="627063" lvl="1" indent="-284163"/>
            <a:r>
              <a:rPr lang="sv-SE" b="1" dirty="0"/>
              <a:t>Q4.</a:t>
            </a:r>
            <a:r>
              <a:rPr lang="sv-SE" dirty="0"/>
              <a:t> Förtydliga relationen mellan "Planering och uppföljning" och "Del av avhandlingsarbete”</a:t>
            </a:r>
          </a:p>
          <a:p>
            <a:r>
              <a:rPr lang="sv-SE" dirty="0"/>
              <a:t>Övriga svar</a:t>
            </a:r>
          </a:p>
          <a:p>
            <a:pPr marL="627063" lvl="1" indent="-284163"/>
            <a:r>
              <a:rPr lang="sv-SE" b="1" dirty="0"/>
              <a:t>Väntar.</a:t>
            </a:r>
            <a:r>
              <a:rPr lang="sv-SE" dirty="0"/>
              <a:t> Önskemål om att kunna spara tidigare information istället för att </a:t>
            </a:r>
            <a:br>
              <a:rPr lang="sv-SE" dirty="0"/>
            </a:br>
            <a:r>
              <a:rPr lang="sv-SE" dirty="0"/>
              <a:t>bara ändra den</a:t>
            </a:r>
          </a:p>
          <a:p>
            <a:pPr marL="627063" lvl="1" indent="-284163"/>
            <a:r>
              <a:rPr lang="sv-SE" b="1" dirty="0"/>
              <a:t>Väntar.</a:t>
            </a:r>
            <a:r>
              <a:rPr lang="sv-SE" dirty="0"/>
              <a:t> Önskemål om extra flik för koppling till examenstillstånd</a:t>
            </a:r>
          </a:p>
          <a:p>
            <a:pPr lvl="1"/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8650" y="510778"/>
            <a:ext cx="7886699" cy="545725"/>
          </a:xfrm>
        </p:spPr>
        <p:txBody>
          <a:bodyPr anchor="ctr">
            <a:normAutofit/>
          </a:bodyPr>
          <a:lstStyle/>
          <a:p>
            <a:r>
              <a:rPr lang="sv-SE" dirty="0"/>
              <a:t>Avhandlingsarbete forts.</a:t>
            </a:r>
          </a:p>
        </p:txBody>
      </p:sp>
    </p:spTree>
    <p:extLst>
      <p:ext uri="{BB962C8B-B14F-4D97-AF65-F5344CB8AC3E}">
        <p14:creationId xmlns:p14="http://schemas.microsoft.com/office/powerpoint/2010/main" val="16027449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idx="1"/>
          </p:nvPr>
        </p:nvSpPr>
        <p:spPr>
          <a:xfrm>
            <a:off x="628650" y="1112108"/>
            <a:ext cx="7886700" cy="2919284"/>
          </a:xfrm>
        </p:spPr>
        <p:txBody>
          <a:bodyPr>
            <a:normAutofit/>
          </a:bodyPr>
          <a:lstStyle/>
          <a:p>
            <a:r>
              <a:rPr lang="sv-SE" dirty="0"/>
              <a:t>Kurser</a:t>
            </a:r>
          </a:p>
          <a:p>
            <a:pPr marL="627063" lvl="1" indent="-284163"/>
            <a:r>
              <a:rPr lang="sv-SE" b="1" dirty="0"/>
              <a:t>Väntar. </a:t>
            </a:r>
            <a:r>
              <a:rPr lang="sv-SE" dirty="0"/>
              <a:t>Lägga till kurstitlar både på svenska och engelska</a:t>
            </a:r>
          </a:p>
          <a:p>
            <a:pPr marL="627063" lvl="1" indent="-284163"/>
            <a:r>
              <a:rPr lang="sv-SE" b="1" dirty="0"/>
              <a:t>Väntar</a:t>
            </a:r>
            <a:r>
              <a:rPr lang="sv-SE" dirty="0"/>
              <a:t>. Specificera vilka tillgodoräknanden som ska inkluderas i ISP</a:t>
            </a:r>
          </a:p>
          <a:p>
            <a:pPr marL="627063" lvl="1" indent="-284163"/>
            <a:r>
              <a:rPr lang="sv-SE" b="1" dirty="0"/>
              <a:t>Väntar</a:t>
            </a:r>
            <a:r>
              <a:rPr lang="sv-SE" dirty="0"/>
              <a:t>. Hämta in planerade kurser från ASP</a:t>
            </a:r>
          </a:p>
          <a:p>
            <a:pPr marL="627063" lvl="1" indent="-284163"/>
            <a:r>
              <a:rPr lang="sv-SE" b="1" dirty="0"/>
              <a:t>Väntar</a:t>
            </a:r>
            <a:r>
              <a:rPr lang="sv-SE" dirty="0"/>
              <a:t>. Ändra utseende t ex en </a:t>
            </a:r>
            <a:r>
              <a:rPr lang="sv-SE" dirty="0" err="1"/>
              <a:t>tabellvy</a:t>
            </a:r>
            <a:r>
              <a:rPr lang="sv-SE" dirty="0"/>
              <a:t> för allt</a:t>
            </a:r>
          </a:p>
          <a:p>
            <a:r>
              <a:rPr lang="sv-SE" dirty="0"/>
              <a:t>Konferenser och seminarier</a:t>
            </a:r>
          </a:p>
          <a:p>
            <a:pPr marL="627063" lvl="1" indent="-284163"/>
            <a:r>
              <a:rPr lang="sv-SE" b="1" dirty="0"/>
              <a:t>Väntar.</a:t>
            </a:r>
            <a:r>
              <a:rPr lang="sv-SE" dirty="0"/>
              <a:t> Tydliggöra om doktoranden presenterade eget material eller var deltagare</a:t>
            </a:r>
          </a:p>
          <a:p>
            <a:pPr marL="627063" lvl="1" indent="-284163"/>
            <a:r>
              <a:rPr lang="sv-SE" b="1" dirty="0"/>
              <a:t>Väntar. </a:t>
            </a:r>
            <a:r>
              <a:rPr lang="sv-SE" dirty="0"/>
              <a:t>Exakt plats och datum för konferensen</a:t>
            </a:r>
          </a:p>
          <a:p>
            <a:pPr marL="627063" lvl="1" indent="-284163"/>
            <a:r>
              <a:rPr lang="sv-SE" b="1" dirty="0"/>
              <a:t>Väntar. </a:t>
            </a:r>
            <a:r>
              <a:rPr lang="sv-SE" dirty="0"/>
              <a:t>Dokumentera mobilitet och kommentarer kring konferens</a:t>
            </a:r>
          </a:p>
          <a:p>
            <a:pPr marL="627063" lvl="1" indent="-284163"/>
            <a:r>
              <a:rPr lang="sv-SE" b="1" dirty="0"/>
              <a:t>Väntar. </a:t>
            </a:r>
            <a:r>
              <a:rPr lang="sv-SE" dirty="0"/>
              <a:t>Inkludera information om internationellt deltagande och möjlighet att ta ut rapporter som uppfyller SCBs krav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82930" y="504247"/>
            <a:ext cx="7886699" cy="545725"/>
          </a:xfrm>
        </p:spPr>
        <p:txBody>
          <a:bodyPr anchor="ctr">
            <a:normAutofit/>
          </a:bodyPr>
          <a:lstStyle/>
          <a:p>
            <a:r>
              <a:rPr lang="sv-SE" sz="1800" dirty="0"/>
              <a:t>Kurser och konferenser</a:t>
            </a:r>
          </a:p>
        </p:txBody>
      </p:sp>
    </p:spTree>
    <p:extLst>
      <p:ext uri="{BB962C8B-B14F-4D97-AF65-F5344CB8AC3E}">
        <p14:creationId xmlns:p14="http://schemas.microsoft.com/office/powerpoint/2010/main" val="8502611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idx="1"/>
          </p:nvPr>
        </p:nvSpPr>
        <p:spPr>
          <a:xfrm>
            <a:off x="628650" y="1112108"/>
            <a:ext cx="7886700" cy="2919284"/>
          </a:xfrm>
        </p:spPr>
        <p:txBody>
          <a:bodyPr>
            <a:normAutofit/>
          </a:bodyPr>
          <a:lstStyle/>
          <a:p>
            <a:r>
              <a:rPr lang="sv-SE" sz="1300" dirty="0"/>
              <a:t>Doktorsavhandling</a:t>
            </a:r>
          </a:p>
          <a:p>
            <a:pPr marL="627063" lvl="1" indent="-284163"/>
            <a:r>
              <a:rPr lang="sv-SE" sz="1300" b="1" dirty="0"/>
              <a:t>Väntar. </a:t>
            </a:r>
            <a:r>
              <a:rPr lang="sv-SE" sz="1300" dirty="0"/>
              <a:t>Övergripande rubrik som inkluderar både licentiatavhandling och doktorsavhandling</a:t>
            </a:r>
          </a:p>
          <a:p>
            <a:pPr marL="627063" lvl="1" indent="-284163"/>
            <a:r>
              <a:rPr lang="sv-SE" sz="1300" b="1" dirty="0"/>
              <a:t>Q4. </a:t>
            </a:r>
            <a:r>
              <a:rPr lang="sv-SE" sz="1300" dirty="0"/>
              <a:t>Förslag om att inte synliggöra registrering på avhandling varje kalenderhalvår </a:t>
            </a:r>
            <a:r>
              <a:rPr lang="sv-SE" sz="1300" dirty="0">
                <a:solidFill>
                  <a:srgbClr val="FF0000"/>
                </a:solidFill>
              </a:rPr>
              <a:t>(UMU)</a:t>
            </a:r>
          </a:p>
          <a:p>
            <a:r>
              <a:rPr lang="sv-SE" sz="1300" dirty="0"/>
              <a:t>Övriga frågor och svar</a:t>
            </a:r>
          </a:p>
          <a:p>
            <a:pPr marL="627063" lvl="1" indent="-284163"/>
            <a:r>
              <a:rPr lang="sv-SE" sz="1300" b="1" dirty="0"/>
              <a:t>Väntar. </a:t>
            </a:r>
            <a:r>
              <a:rPr lang="sv-SE" sz="1300" dirty="0"/>
              <a:t>Behov av mer information om tillgodoräknanden och tillgodoräknande av konferenser, undervisning etc. </a:t>
            </a:r>
          </a:p>
          <a:p>
            <a:pPr marL="627063" lvl="1" indent="-284163"/>
            <a:r>
              <a:rPr lang="sv-SE" sz="1300" b="1" dirty="0"/>
              <a:t>Väntar. </a:t>
            </a:r>
            <a:r>
              <a:rPr lang="sv-SE" sz="1300" dirty="0"/>
              <a:t>Önskan om tydligare hantering av tillgodoräknade kurser som ingår som obligatoriska eller valbara kurser</a:t>
            </a:r>
          </a:p>
          <a:p>
            <a:pPr marL="627063" lvl="1" indent="-284163"/>
            <a:r>
              <a:rPr lang="sv-SE" sz="1300" b="1" dirty="0"/>
              <a:t>Väntar. </a:t>
            </a:r>
            <a:r>
              <a:rPr lang="sv-SE" sz="1300" dirty="0"/>
              <a:t>Önskemål om summeringar av kurspoäng och koppling till lärosäte och titlar </a:t>
            </a:r>
          </a:p>
          <a:p>
            <a:pPr marL="627063" lvl="1" indent="-284163"/>
            <a:r>
              <a:rPr lang="sv-SE" sz="1300" b="1" dirty="0"/>
              <a:t>Väntar. </a:t>
            </a:r>
            <a:r>
              <a:rPr lang="sv-SE" sz="1300" dirty="0"/>
              <a:t>Önskan om möjlighet att ta bort resultat och inkludering av poänggivande moment för överblick</a:t>
            </a:r>
          </a:p>
          <a:p>
            <a:pPr marL="627063" lvl="1" indent="-284163"/>
            <a:r>
              <a:rPr lang="sv-SE" sz="1300" b="1" dirty="0"/>
              <a:t>Väntar. </a:t>
            </a:r>
            <a:r>
              <a:rPr lang="sv-SE" sz="1300" dirty="0"/>
              <a:t>Önskemål om att ha en tabell med information om utbyten och möjlighet att redovisa andra aktiviteter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8650" y="510778"/>
            <a:ext cx="7886699" cy="545725"/>
          </a:xfrm>
        </p:spPr>
        <p:txBody>
          <a:bodyPr anchor="ctr">
            <a:normAutofit/>
          </a:bodyPr>
          <a:lstStyle/>
          <a:p>
            <a:r>
              <a:rPr lang="sv-SE" sz="1800" dirty="0"/>
              <a:t>Kurser och konferenser forts.</a:t>
            </a:r>
          </a:p>
        </p:txBody>
      </p:sp>
    </p:spTree>
    <p:extLst>
      <p:ext uri="{BB962C8B-B14F-4D97-AF65-F5344CB8AC3E}">
        <p14:creationId xmlns:p14="http://schemas.microsoft.com/office/powerpoint/2010/main" val="22804972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1800" dirty="0"/>
              <a:t>Lärandemål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idx="1"/>
          </p:nvPr>
        </p:nvSpPr>
        <p:spPr>
          <a:xfrm>
            <a:off x="628649" y="1056503"/>
            <a:ext cx="7614013" cy="2925109"/>
          </a:xfrm>
        </p:spPr>
        <p:txBody>
          <a:bodyPr>
            <a:normAutofit fontScale="92500" lnSpcReduction="10000"/>
          </a:bodyPr>
          <a:lstStyle/>
          <a:p>
            <a:r>
              <a:rPr lang="sv-SE" dirty="0"/>
              <a:t>Anpassning av lärandemål</a:t>
            </a:r>
          </a:p>
          <a:p>
            <a:pPr marL="627063" lvl="1" indent="-284163"/>
            <a:r>
              <a:rPr lang="sv-SE" b="1" dirty="0"/>
              <a:t>Q4. </a:t>
            </a:r>
            <a:r>
              <a:rPr lang="sv-SE" dirty="0"/>
              <a:t>Lärandemålen måste det gå att koppla till rätt Lärandemål för specifik typ av examen, t.ex. Konstnärlig examen enligt Högskoleförordningen.</a:t>
            </a:r>
          </a:p>
          <a:p>
            <a:pPr marL="627063" lvl="1" indent="-284163"/>
            <a:r>
              <a:rPr lang="sv-SE" b="1" dirty="0"/>
              <a:t>Nej. </a:t>
            </a:r>
            <a:r>
              <a:rPr lang="sv-SE" dirty="0"/>
              <a:t>Begreppet Lärandemål bör heta Examensmål.</a:t>
            </a:r>
          </a:p>
          <a:p>
            <a:pPr marL="627063" lvl="1" indent="-284163"/>
            <a:r>
              <a:rPr lang="sv-SE" b="1" dirty="0"/>
              <a:t>Väntar. </a:t>
            </a:r>
            <a:r>
              <a:rPr lang="sv-SE" dirty="0"/>
              <a:t>Kunna lägga in egna mål, tex Övriga mål</a:t>
            </a:r>
          </a:p>
          <a:p>
            <a:pPr lvl="1"/>
            <a:endParaRPr lang="sv-SE" dirty="0"/>
          </a:p>
          <a:p>
            <a:r>
              <a:rPr lang="sv-SE" dirty="0"/>
              <a:t>Uppföljning och progression</a:t>
            </a:r>
          </a:p>
          <a:p>
            <a:pPr marL="627063" lvl="1" indent="-284163"/>
            <a:r>
              <a:rPr lang="sv-SE" b="1" dirty="0"/>
              <a:t>Q4.</a:t>
            </a:r>
            <a:r>
              <a:rPr lang="sv-SE" dirty="0"/>
              <a:t> Kunna välja planerade kurser, konferenser, avhandlingsdelar </a:t>
            </a:r>
            <a:r>
              <a:rPr lang="sv-SE" dirty="0" err="1"/>
              <a:t>etc</a:t>
            </a:r>
            <a:r>
              <a:rPr lang="sv-SE" dirty="0"/>
              <a:t> som redan finns planerad för doktoranden. </a:t>
            </a:r>
          </a:p>
          <a:p>
            <a:pPr marL="627063" lvl="1" indent="-284163"/>
            <a:r>
              <a:rPr lang="sv-SE" b="1" dirty="0"/>
              <a:t>Väntar. </a:t>
            </a:r>
            <a:r>
              <a:rPr lang="sv-SE" dirty="0"/>
              <a:t>Bra om det fanns möjlighet att bryta ner lärandemål i mindre delmål/aktiviteter alternativt flera fritextfält under varje lärandemål. Vi behöver möjlighet att konfigurera fler fritextfält under varje lärandemål. </a:t>
            </a:r>
          </a:p>
          <a:p>
            <a:pPr marL="627063" lvl="1" indent="-284163"/>
            <a:r>
              <a:rPr lang="sv-SE" b="1" dirty="0"/>
              <a:t>Väntar. </a:t>
            </a:r>
            <a:r>
              <a:rPr lang="sv-SE" dirty="0"/>
              <a:t>Status kan gärna anges i procent för att få en bättre "känslighet". </a:t>
            </a:r>
          </a:p>
        </p:txBody>
      </p:sp>
    </p:spTree>
    <p:extLst>
      <p:ext uri="{BB962C8B-B14F-4D97-AF65-F5344CB8AC3E}">
        <p14:creationId xmlns:p14="http://schemas.microsoft.com/office/powerpoint/2010/main" val="36667736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Uppföljning och progression forts. </a:t>
            </a:r>
          </a:p>
          <a:p>
            <a:pPr marL="627063" lvl="1" indent="-284163"/>
            <a:r>
              <a:rPr lang="sv-SE" b="1" dirty="0"/>
              <a:t>Väntar. </a:t>
            </a:r>
            <a:r>
              <a:rPr lang="sv-SE" dirty="0"/>
              <a:t>Kunna ange datum efter varje anteckning så att det går att följa över tid dvs. skapa anteckningar där varje dateras, vem som gjorde ändringen och när ändringen gjordes</a:t>
            </a:r>
          </a:p>
          <a:p>
            <a:pPr marL="627063" lvl="1" indent="-284163"/>
            <a:r>
              <a:rPr lang="sv-SE" b="1" dirty="0"/>
              <a:t>Q3.</a:t>
            </a:r>
            <a:r>
              <a:rPr lang="sv-SE" dirty="0"/>
              <a:t> Ändra status från ”Planerad” till ”Påbörjad”</a:t>
            </a:r>
          </a:p>
          <a:p>
            <a:pPr lvl="1"/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1800" dirty="0"/>
              <a:t>Lärandemål forts.</a:t>
            </a:r>
          </a:p>
        </p:txBody>
      </p:sp>
    </p:spTree>
    <p:extLst>
      <p:ext uri="{BB962C8B-B14F-4D97-AF65-F5344CB8AC3E}">
        <p14:creationId xmlns:p14="http://schemas.microsoft.com/office/powerpoint/2010/main" val="18001927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Vilka mäter progress inom lärandemål?</a:t>
            </a:r>
          </a:p>
          <a:p>
            <a:pPr lvl="1"/>
            <a:r>
              <a:rPr lang="sv-SE" dirty="0"/>
              <a:t>Använder progression t ex %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sv-SE" dirty="0"/>
              <a:t>MAU, BTH, LNU, UU (TEKNAT), UMU, JU</a:t>
            </a:r>
          </a:p>
          <a:p>
            <a:pPr lvl="2"/>
            <a:endParaRPr lang="sv-SE" dirty="0"/>
          </a:p>
          <a:p>
            <a:pPr lvl="1"/>
            <a:r>
              <a:rPr lang="sv-SE" dirty="0"/>
              <a:t>Använder inte progression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sv-SE" dirty="0"/>
              <a:t>KKH, SH, KI, MIUN, KTH, Chalmers, HIS, UU (MED), LU (LTH), HV</a:t>
            </a:r>
          </a:p>
          <a:p>
            <a:endParaRPr lang="sv-SE" dirty="0"/>
          </a:p>
          <a:p>
            <a:r>
              <a:rPr lang="sv-SE" b="1" dirty="0"/>
              <a:t>Väntar.</a:t>
            </a:r>
            <a:r>
              <a:rPr lang="sv-SE" dirty="0"/>
              <a:t> Kunna lägga in procentuell progress per lärandemål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1800" dirty="0"/>
              <a:t>Progress inom lärandemål</a:t>
            </a:r>
          </a:p>
        </p:txBody>
      </p:sp>
    </p:spTree>
    <p:extLst>
      <p:ext uri="{BB962C8B-B14F-4D97-AF65-F5344CB8AC3E}">
        <p14:creationId xmlns:p14="http://schemas.microsoft.com/office/powerpoint/2010/main" val="3790671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074879D-999B-931D-3713-A1E0E153CC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Agenda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DD436EC-ADC1-A874-9ADE-785F1279EB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056503"/>
            <a:ext cx="6617278" cy="3160438"/>
          </a:xfrm>
        </p:spPr>
        <p:txBody>
          <a:bodyPr>
            <a:normAutofit/>
          </a:bodyPr>
          <a:lstStyle/>
          <a:p>
            <a:pPr marL="257175" indent="-257175">
              <a:buFont typeface="Arial" panose="020B0604020202020204" pitchFamily="34" charset="0"/>
              <a:buChar char="•"/>
            </a:pPr>
            <a:r>
              <a:rPr lang="sv-SE" dirty="0"/>
              <a:t>Syftet</a:t>
            </a:r>
          </a:p>
          <a:p>
            <a:pPr marL="257175" indent="-257175">
              <a:buFont typeface="Arial" panose="020B0604020202020204" pitchFamily="34" charset="0"/>
              <a:buChar char="•"/>
              <a:tabLst>
                <a:tab pos="1254125" algn="l"/>
              </a:tabLst>
            </a:pPr>
            <a:r>
              <a:rPr lang="sv-SE" dirty="0"/>
              <a:t>Pass 1: Prioritering och planering av innehåll </a:t>
            </a:r>
          </a:p>
          <a:p>
            <a:pPr marL="0" lvl="3" indent="0">
              <a:buNone/>
              <a:tabLst>
                <a:tab pos="1254125" algn="l"/>
              </a:tabLst>
            </a:pPr>
            <a:r>
              <a:rPr lang="sv-SE" dirty="0"/>
              <a:t>                  Återkoppling från enkät, tematräff 02</a:t>
            </a:r>
          </a:p>
          <a:p>
            <a:pPr marL="257175" indent="-257175">
              <a:buFont typeface="Arial" panose="020B0604020202020204" pitchFamily="34" charset="0"/>
              <a:buChar char="•"/>
              <a:tabLst>
                <a:tab pos="1254125" algn="l"/>
              </a:tabLst>
            </a:pPr>
            <a:r>
              <a:rPr lang="sv-SE" dirty="0"/>
              <a:t>Pass 2: Leverans till test- och utbildningsmiljöerna 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sv-SE" dirty="0"/>
              <a:t>Pass 3: Demo	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sv-SE" dirty="0"/>
              <a:t>Support och återkoppling av leveransen via enkät</a:t>
            </a:r>
            <a:endParaRPr lang="sv-SE" dirty="0">
              <a:solidFill>
                <a:srgbClr val="FF0000"/>
              </a:solidFill>
            </a:endParaRP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sv-SE" dirty="0"/>
              <a:t>Nästa tematräff</a:t>
            </a:r>
            <a:endParaRPr lang="sv-SE" dirty="0">
              <a:solidFill>
                <a:srgbClr val="FF0000"/>
              </a:solidFill>
            </a:endParaRPr>
          </a:p>
          <a:p>
            <a:pPr marL="257175" indent="-257175">
              <a:buFont typeface="Arial" panose="020B0604020202020204" pitchFamily="34" charset="0"/>
              <a:buChar char="•"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700937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idx="1"/>
          </p:nvPr>
        </p:nvSpPr>
        <p:spPr>
          <a:xfrm>
            <a:off x="628651" y="1056238"/>
            <a:ext cx="7886700" cy="2919284"/>
          </a:xfrm>
        </p:spPr>
        <p:txBody>
          <a:bodyPr/>
          <a:lstStyle/>
          <a:p>
            <a:r>
              <a:rPr lang="sv-SE" dirty="0"/>
              <a:t>Progression och överblick</a:t>
            </a:r>
          </a:p>
          <a:p>
            <a:pPr marL="627063" lvl="1" indent="-284163"/>
            <a:r>
              <a:rPr lang="sv-SE" b="1" dirty="0"/>
              <a:t>OK. </a:t>
            </a:r>
            <a:r>
              <a:rPr lang="sv-SE" dirty="0"/>
              <a:t>Kunna se hela forskarutbildningen från början till slut.</a:t>
            </a:r>
          </a:p>
          <a:p>
            <a:pPr marL="627063" lvl="1" indent="-284163"/>
            <a:r>
              <a:rPr lang="sv-SE" b="1" dirty="0"/>
              <a:t>Väntar. </a:t>
            </a:r>
            <a:r>
              <a:rPr lang="sv-SE" dirty="0"/>
              <a:t>Kunna se eller ange procentuell progression för tydligare överblick</a:t>
            </a:r>
          </a:p>
          <a:p>
            <a:pPr lvl="1"/>
            <a:endParaRPr lang="sv-SE" dirty="0"/>
          </a:p>
          <a:p>
            <a:r>
              <a:rPr lang="sv-SE" dirty="0"/>
              <a:t>Anteckningar och kommentarer</a:t>
            </a:r>
          </a:p>
          <a:p>
            <a:pPr marL="627063" lvl="1" indent="-284163"/>
            <a:r>
              <a:rPr lang="sv-SE" b="1" dirty="0"/>
              <a:t>Q4.</a:t>
            </a:r>
            <a:r>
              <a:rPr lang="sv-SE" dirty="0"/>
              <a:t> Kunna lägga in anteckningar vid revision i tidplanen med datum och version samt vem som har lagt in anteckningen</a:t>
            </a:r>
          </a:p>
          <a:p>
            <a:pPr marL="627063" lvl="1" indent="-284163"/>
            <a:r>
              <a:rPr lang="sv-SE" b="1" dirty="0"/>
              <a:t>Q4.</a:t>
            </a:r>
            <a:r>
              <a:rPr lang="sv-SE" dirty="0"/>
              <a:t> Kunna kommentera i tidplanen med datum och vem som har kommenterat</a:t>
            </a:r>
          </a:p>
          <a:p>
            <a:pPr marL="627063" lvl="1" indent="-284163"/>
            <a:r>
              <a:rPr lang="sv-SE" b="1" dirty="0"/>
              <a:t>Q4. </a:t>
            </a:r>
            <a:r>
              <a:rPr lang="sv-SE" dirty="0"/>
              <a:t>Kunna ha en ruta för ”Avvikelser från tidigare plan”. Tanken är att man kan använda anteckningar för detta. </a:t>
            </a:r>
          </a:p>
          <a:p>
            <a:pPr lvl="1"/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8651" y="445904"/>
            <a:ext cx="7886699" cy="545725"/>
          </a:xfrm>
        </p:spPr>
        <p:txBody>
          <a:bodyPr>
            <a:normAutofit/>
          </a:bodyPr>
          <a:lstStyle/>
          <a:p>
            <a:r>
              <a:rPr lang="sv-SE" sz="1800" dirty="0"/>
              <a:t>Tidplan</a:t>
            </a:r>
          </a:p>
        </p:txBody>
      </p:sp>
    </p:spTree>
    <p:extLst>
      <p:ext uri="{BB962C8B-B14F-4D97-AF65-F5344CB8AC3E}">
        <p14:creationId xmlns:p14="http://schemas.microsoft.com/office/powerpoint/2010/main" val="18773408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Vilka använder avhandlingspoäng?</a:t>
            </a:r>
          </a:p>
          <a:p>
            <a:pPr lvl="1"/>
            <a:r>
              <a:rPr lang="sv-SE" dirty="0"/>
              <a:t>Följande använder sig av avhandlingspoäng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sv-SE" dirty="0"/>
              <a:t>MAU, GU, BTH, MIUN, JU, UMU?</a:t>
            </a:r>
          </a:p>
          <a:p>
            <a:pPr lvl="2"/>
            <a:endParaRPr lang="sv-SE" dirty="0"/>
          </a:p>
          <a:p>
            <a:pPr lvl="1"/>
            <a:r>
              <a:rPr lang="sv-SE" dirty="0"/>
              <a:t>Använder inte avhandlingspoäng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sv-SE" dirty="0"/>
              <a:t>KKH, GIH, LIU, ORU, LU(FEK), LNU, LU (LTH), LU (MED)</a:t>
            </a:r>
          </a:p>
          <a:p>
            <a:pPr lvl="1"/>
            <a:endParaRPr lang="sv-SE" dirty="0"/>
          </a:p>
          <a:p>
            <a:r>
              <a:rPr lang="sv-SE" b="1" dirty="0"/>
              <a:t>Väntar. </a:t>
            </a:r>
            <a:r>
              <a:rPr lang="sv-SE" dirty="0"/>
              <a:t>Hantering av avhandlingspoäng väntar vi med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1800" dirty="0"/>
              <a:t>Avhandlingspoäng</a:t>
            </a:r>
          </a:p>
        </p:txBody>
      </p:sp>
    </p:spTree>
    <p:extLst>
      <p:ext uri="{BB962C8B-B14F-4D97-AF65-F5344CB8AC3E}">
        <p14:creationId xmlns:p14="http://schemas.microsoft.com/office/powerpoint/2010/main" val="2901600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idx="1"/>
          </p:nvPr>
        </p:nvSpPr>
        <p:spPr>
          <a:xfrm>
            <a:off x="628650" y="1056503"/>
            <a:ext cx="7886700" cy="2919284"/>
          </a:xfrm>
        </p:spPr>
        <p:txBody>
          <a:bodyPr/>
          <a:lstStyle/>
          <a:p>
            <a:r>
              <a:rPr lang="sv-SE" dirty="0"/>
              <a:t>Anteckningar</a:t>
            </a:r>
          </a:p>
          <a:p>
            <a:pPr marL="627063" lvl="1" indent="-284163"/>
            <a:r>
              <a:rPr lang="sv-SE" dirty="0"/>
              <a:t>Anteckningar görs av doktorand och huvudhandledare</a:t>
            </a:r>
          </a:p>
          <a:p>
            <a:pPr marL="627063" lvl="1" indent="-284163"/>
            <a:r>
              <a:rPr lang="sv-SE" dirty="0"/>
              <a:t>Anteckningar ligger kvar i en fastställd ISP-version</a:t>
            </a:r>
          </a:p>
          <a:p>
            <a:r>
              <a:rPr lang="sv-SE" dirty="0"/>
              <a:t>Kommentarer</a:t>
            </a:r>
          </a:p>
          <a:p>
            <a:pPr marL="627063" lvl="1" indent="-284163"/>
            <a:r>
              <a:rPr lang="sv-SE" dirty="0"/>
              <a:t>Kommentarer görs av granskare och beslutsfattare/fastställare</a:t>
            </a:r>
          </a:p>
          <a:p>
            <a:pPr marL="627063" lvl="1" indent="-284163"/>
            <a:r>
              <a:rPr lang="sv-SE" dirty="0"/>
              <a:t>Kommentarer tas bort från ISP versionen vid fastställande</a:t>
            </a:r>
          </a:p>
          <a:p>
            <a:endParaRPr lang="sv-SE" dirty="0"/>
          </a:p>
          <a:p>
            <a:r>
              <a:rPr lang="sv-SE" b="1" dirty="0"/>
              <a:t>Q4. </a:t>
            </a:r>
            <a:r>
              <a:rPr lang="sv-SE" dirty="0"/>
              <a:t>Kommentarer tas bort vid fastställande</a:t>
            </a:r>
          </a:p>
          <a:p>
            <a:r>
              <a:rPr lang="sv-SE" b="1" dirty="0"/>
              <a:t>Väntar.</a:t>
            </a:r>
            <a:r>
              <a:rPr lang="sv-SE" dirty="0"/>
              <a:t> Kunna välja om kommentarer ska tas bort eller inte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8650" y="445464"/>
            <a:ext cx="7886699" cy="545725"/>
          </a:xfrm>
        </p:spPr>
        <p:txBody>
          <a:bodyPr>
            <a:normAutofit/>
          </a:bodyPr>
          <a:lstStyle/>
          <a:p>
            <a:r>
              <a:rPr lang="sv-SE" sz="1800" dirty="0"/>
              <a:t>Ska kommentarer tas bort mellan versioner</a:t>
            </a:r>
          </a:p>
        </p:txBody>
      </p:sp>
    </p:spTree>
    <p:extLst>
      <p:ext uri="{BB962C8B-B14F-4D97-AF65-F5344CB8AC3E}">
        <p14:creationId xmlns:p14="http://schemas.microsoft.com/office/powerpoint/2010/main" val="20464124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idx="1"/>
          </p:nvPr>
        </p:nvSpPr>
        <p:spPr>
          <a:xfrm>
            <a:off x="628650" y="991629"/>
            <a:ext cx="7886700" cy="2919284"/>
          </a:xfrm>
        </p:spPr>
        <p:txBody>
          <a:bodyPr>
            <a:normAutofit fontScale="92500" lnSpcReduction="10000"/>
          </a:bodyPr>
          <a:lstStyle/>
          <a:p>
            <a:r>
              <a:rPr lang="sv-SE" dirty="0"/>
              <a:t>Vilka rapporter/utdata kommer det att finnas?</a:t>
            </a:r>
          </a:p>
          <a:p>
            <a:pPr marL="627063" lvl="1" indent="-284163"/>
            <a:r>
              <a:rPr lang="sv-SE" b="1" dirty="0"/>
              <a:t>Q4. </a:t>
            </a:r>
            <a:r>
              <a:rPr lang="sv-SE" dirty="0"/>
              <a:t>Utdata Processaktör</a:t>
            </a:r>
          </a:p>
          <a:p>
            <a:pPr marL="627063" lvl="1" indent="-284163"/>
            <a:r>
              <a:rPr lang="sv-SE" b="1" dirty="0"/>
              <a:t>Q4. </a:t>
            </a:r>
            <a:r>
              <a:rPr lang="sv-SE" dirty="0"/>
              <a:t>Utsökning av doktorander med ISP</a:t>
            </a:r>
          </a:p>
          <a:p>
            <a:r>
              <a:rPr lang="sv-SE" dirty="0"/>
              <a:t>Går det att skjutsa fram en ISP i godkännande flödet?</a:t>
            </a:r>
          </a:p>
          <a:p>
            <a:pPr marL="627063" lvl="1" indent="-284163"/>
            <a:r>
              <a:rPr lang="sv-SE" dirty="0"/>
              <a:t>Ja, som </a:t>
            </a:r>
            <a:r>
              <a:rPr lang="sv-SE" dirty="0" err="1"/>
              <a:t>superuser</a:t>
            </a:r>
            <a:r>
              <a:rPr lang="sv-SE" dirty="0"/>
              <a:t> kan du göra det</a:t>
            </a:r>
          </a:p>
          <a:p>
            <a:r>
              <a:rPr lang="sv-SE" dirty="0"/>
              <a:t>Hur fungerar Ladok ISP när doktoranden byter lärosäte?</a:t>
            </a:r>
          </a:p>
          <a:p>
            <a:pPr marL="627063" lvl="1" indent="-284163"/>
            <a:r>
              <a:rPr lang="sv-SE" dirty="0"/>
              <a:t>Du behöver lägga upp en ny ISP</a:t>
            </a:r>
          </a:p>
          <a:p>
            <a:r>
              <a:rPr lang="sv-SE" dirty="0"/>
              <a:t>Kan man få tillgång till doktorander vid andra lärosäten?</a:t>
            </a:r>
          </a:p>
          <a:p>
            <a:pPr marL="627063" lvl="1" indent="-284163"/>
            <a:r>
              <a:rPr lang="sv-SE" b="1" dirty="0"/>
              <a:t>Nej</a:t>
            </a:r>
          </a:p>
          <a:p>
            <a:r>
              <a:rPr lang="sv-SE" dirty="0"/>
              <a:t>Finns det en ärendelogg för processen?</a:t>
            </a:r>
          </a:p>
          <a:p>
            <a:pPr marL="627063" lvl="1" indent="-284163"/>
            <a:r>
              <a:rPr lang="sv-SE" b="1" dirty="0"/>
              <a:t>OK</a:t>
            </a:r>
            <a:r>
              <a:rPr lang="sv-SE" dirty="0"/>
              <a:t>. Ja det kommer nu i juni – processhistorik på översikten</a:t>
            </a:r>
          </a:p>
          <a:p>
            <a:pPr marL="627063" lvl="1" indent="-284163"/>
            <a:r>
              <a:rPr lang="sv-SE" b="1" dirty="0"/>
              <a:t>Q4</a:t>
            </a:r>
            <a:r>
              <a:rPr lang="sv-SE" dirty="0"/>
              <a:t>. Det kommer en ändringslogg för vad som har ändrats i innehållet senare </a:t>
            </a:r>
          </a:p>
          <a:p>
            <a:pPr marL="596900" lvl="1" indent="0">
              <a:buNone/>
            </a:pPr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8650" y="445904"/>
            <a:ext cx="7886699" cy="545725"/>
          </a:xfrm>
        </p:spPr>
        <p:txBody>
          <a:bodyPr>
            <a:normAutofit/>
          </a:bodyPr>
          <a:lstStyle/>
          <a:p>
            <a:r>
              <a:rPr lang="sv-SE" dirty="0"/>
              <a:t>Övriga frågor</a:t>
            </a:r>
          </a:p>
        </p:txBody>
      </p:sp>
    </p:spTree>
    <p:extLst>
      <p:ext uri="{BB962C8B-B14F-4D97-AF65-F5344CB8AC3E}">
        <p14:creationId xmlns:p14="http://schemas.microsoft.com/office/powerpoint/2010/main" val="186603936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idx="1"/>
          </p:nvPr>
        </p:nvSpPr>
        <p:spPr>
          <a:xfrm>
            <a:off x="628650" y="1056503"/>
            <a:ext cx="7886700" cy="2919284"/>
          </a:xfrm>
        </p:spPr>
        <p:txBody>
          <a:bodyPr>
            <a:normAutofit/>
          </a:bodyPr>
          <a:lstStyle/>
          <a:p>
            <a:r>
              <a:rPr lang="sv-SE" dirty="0"/>
              <a:t>Vad händer när det kommer in kursresultat, </a:t>
            </a:r>
            <a:r>
              <a:rPr lang="sv-SE" dirty="0" err="1"/>
              <a:t>TG:n</a:t>
            </a:r>
            <a:r>
              <a:rPr lang="sv-SE" dirty="0"/>
              <a:t>, studieaktivitet. När uppdateras </a:t>
            </a:r>
            <a:r>
              <a:rPr lang="sv-SE" dirty="0" err="1"/>
              <a:t>ISP:n</a:t>
            </a:r>
            <a:r>
              <a:rPr lang="sv-SE" dirty="0"/>
              <a:t>?</a:t>
            </a:r>
          </a:p>
          <a:p>
            <a:pPr marL="627063" lvl="1" indent="-284163"/>
            <a:r>
              <a:rPr lang="sv-SE" dirty="0"/>
              <a:t>En fastställd version tar inte in nya resultat i </a:t>
            </a:r>
            <a:r>
              <a:rPr lang="sv-SE" dirty="0" err="1"/>
              <a:t>ISP:n</a:t>
            </a:r>
            <a:r>
              <a:rPr lang="sv-SE" dirty="0"/>
              <a:t>. Det kommer med i nästa version.</a:t>
            </a:r>
          </a:p>
          <a:p>
            <a:r>
              <a:rPr lang="sv-SE" dirty="0"/>
              <a:t>Vad händer vid ändringar av personnummer, e-post, namn?</a:t>
            </a:r>
          </a:p>
          <a:p>
            <a:pPr marL="627063" lvl="1" indent="-284163"/>
            <a:r>
              <a:rPr lang="sv-SE" dirty="0"/>
              <a:t>En fastställd version tar inte med personnummerbyte, namnändring. Det kommer med i nästa version.</a:t>
            </a:r>
          </a:p>
          <a:p>
            <a:r>
              <a:rPr lang="sv-SE" dirty="0"/>
              <a:t>Kan man markera fält som är fel när man skickar tillbaka </a:t>
            </a:r>
            <a:r>
              <a:rPr lang="sv-SE" dirty="0" err="1"/>
              <a:t>ISP:n</a:t>
            </a:r>
            <a:r>
              <a:rPr lang="sv-SE" dirty="0"/>
              <a:t>?</a:t>
            </a:r>
          </a:p>
          <a:p>
            <a:pPr marL="627063" lvl="1" indent="-284163"/>
            <a:r>
              <a:rPr lang="sv-SE" dirty="0"/>
              <a:t>Nej, det kan komma senare. Nu får man skriva i anteckningsrutan vad som är fel</a:t>
            </a:r>
          </a:p>
          <a:p>
            <a:r>
              <a:rPr lang="sv-SE" dirty="0"/>
              <a:t>Kan man skräddarsy </a:t>
            </a:r>
            <a:r>
              <a:rPr lang="sv-SE" dirty="0" err="1"/>
              <a:t>PDF:er</a:t>
            </a:r>
            <a:r>
              <a:rPr lang="sv-SE" dirty="0"/>
              <a:t> utifrån aktörers behov?</a:t>
            </a:r>
          </a:p>
          <a:p>
            <a:pPr marL="627063" lvl="1" indent="-284163"/>
            <a:r>
              <a:rPr lang="sv-SE" dirty="0"/>
              <a:t>Nej, det kan komma senare. Nu finns det en PDF för hela </a:t>
            </a:r>
            <a:r>
              <a:rPr lang="sv-SE" dirty="0" err="1"/>
              <a:t>ISP:n</a:t>
            </a:r>
            <a:endParaRPr lang="sv-SE" dirty="0"/>
          </a:p>
          <a:p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1800" dirty="0"/>
              <a:t>Övriga frågor forts.</a:t>
            </a:r>
          </a:p>
        </p:txBody>
      </p:sp>
    </p:spTree>
    <p:extLst>
      <p:ext uri="{BB962C8B-B14F-4D97-AF65-F5344CB8AC3E}">
        <p14:creationId xmlns:p14="http://schemas.microsoft.com/office/powerpoint/2010/main" val="97338128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Huvudhandledare behöver ett eget gränssnitt för </a:t>
            </a:r>
            <a:r>
              <a:rPr lang="sv-SE" dirty="0" err="1"/>
              <a:t>ISP:n</a:t>
            </a:r>
            <a:endParaRPr lang="sv-SE" dirty="0"/>
          </a:p>
          <a:p>
            <a:pPr marL="627063" lvl="1" indent="-284163"/>
            <a:r>
              <a:rPr lang="sv-SE" dirty="0"/>
              <a:t>Tyvärr kommer vi inte kunna prioritera det</a:t>
            </a:r>
          </a:p>
          <a:p>
            <a:r>
              <a:rPr lang="sv-SE" dirty="0"/>
              <a:t>Hur syns beräknad sluttid? </a:t>
            </a:r>
          </a:p>
          <a:p>
            <a:pPr marL="627063" lvl="1" indent="-284163"/>
            <a:r>
              <a:rPr lang="sv-SE" b="1" dirty="0"/>
              <a:t>Väntar. </a:t>
            </a:r>
            <a:r>
              <a:rPr lang="sv-SE" dirty="0"/>
              <a:t>Vi behöver utreda detta</a:t>
            </a:r>
          </a:p>
          <a:p>
            <a:r>
              <a:rPr lang="sv-SE" dirty="0"/>
              <a:t>Hänger det ihop med ämnestillfället?</a:t>
            </a:r>
          </a:p>
          <a:p>
            <a:pPr marL="627063" lvl="1" indent="-284163"/>
            <a:r>
              <a:rPr lang="sv-SE" b="1" dirty="0"/>
              <a:t>OK.</a:t>
            </a:r>
            <a:r>
              <a:rPr lang="sv-SE" dirty="0"/>
              <a:t> Just nu visar vi upp slutdatum för ämnestillfället. Man kan ändra slutdatum på ämnestillfället på forskarutbildningen. 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1800" dirty="0"/>
              <a:t>Övriga frågor forts.</a:t>
            </a:r>
          </a:p>
        </p:txBody>
      </p:sp>
    </p:spTree>
    <p:extLst>
      <p:ext uri="{BB962C8B-B14F-4D97-AF65-F5344CB8AC3E}">
        <p14:creationId xmlns:p14="http://schemas.microsoft.com/office/powerpoint/2010/main" val="124046062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>
            <a:extLst>
              <a:ext uri="{FF2B5EF4-FFF2-40B4-BE49-F238E27FC236}">
                <a16:creationId xmlns:a16="http://schemas.microsoft.com/office/drawing/2014/main" id="{726439D0-8D11-8F16-E2A1-FFCD1FFA0F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5523" y="2026025"/>
            <a:ext cx="7886699" cy="545725"/>
          </a:xfrm>
        </p:spPr>
        <p:txBody>
          <a:bodyPr/>
          <a:lstStyle/>
          <a:p>
            <a:r>
              <a:rPr lang="sv-SE" dirty="0"/>
              <a:t>Pass 2: Leverans till test- och utbildningsmiljöer</a:t>
            </a:r>
            <a:br>
              <a:rPr lang="sv-SE" dirty="0"/>
            </a:b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3814036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>
            <a:extLst>
              <a:ext uri="{FF2B5EF4-FFF2-40B4-BE49-F238E27FC236}">
                <a16:creationId xmlns:a16="http://schemas.microsoft.com/office/drawing/2014/main" id="{4ED34445-01AD-3719-9E4B-9295C81805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1" y="1112108"/>
            <a:ext cx="7886700" cy="2919284"/>
          </a:xfrm>
        </p:spPr>
        <p:txBody>
          <a:bodyPr/>
          <a:lstStyle/>
          <a:p>
            <a:r>
              <a:rPr lang="sv-SE" dirty="0"/>
              <a:t>Ni ska kunna testa och anpassa:</a:t>
            </a:r>
          </a:p>
          <a:p>
            <a:pPr lvl="1"/>
            <a:r>
              <a:rPr lang="sv-SE" dirty="0"/>
              <a:t>Processkonfigurationen</a:t>
            </a:r>
          </a:p>
          <a:p>
            <a:pPr lvl="1"/>
            <a:r>
              <a:rPr lang="sv-SE" dirty="0"/>
              <a:t>Processaktörer </a:t>
            </a:r>
          </a:p>
          <a:p>
            <a:pPr lvl="1"/>
            <a:r>
              <a:rPr lang="sv-SE" dirty="0"/>
              <a:t>Behörighetsprofiler</a:t>
            </a:r>
          </a:p>
          <a:p>
            <a:r>
              <a:rPr lang="sv-SE" dirty="0"/>
              <a:t> Ni ska kunna skapa en ISP och för en doktorand få fram:</a:t>
            </a:r>
          </a:p>
          <a:p>
            <a:pPr lvl="1"/>
            <a:r>
              <a:rPr lang="sv-SE" dirty="0"/>
              <a:t>Grunduppgifter t ex antagning, studieaktivitet, </a:t>
            </a:r>
          </a:p>
          <a:p>
            <a:pPr lvl="1"/>
            <a:r>
              <a:rPr lang="sv-SE" dirty="0"/>
              <a:t>Handledare och beslutsfattare, ange personer som är kopplade till doktoranden</a:t>
            </a:r>
          </a:p>
          <a:p>
            <a:pPr lvl="1"/>
            <a:r>
              <a:rPr lang="sv-SE" dirty="0"/>
              <a:t>Kurser och konferenser, visa doktorandens resultat i Ladok i </a:t>
            </a:r>
            <a:r>
              <a:rPr lang="sv-SE" dirty="0" err="1"/>
              <a:t>ISP:n</a:t>
            </a:r>
            <a:endParaRPr lang="sv-SE" dirty="0"/>
          </a:p>
          <a:p>
            <a:pPr lvl="1"/>
            <a:r>
              <a:rPr lang="sv-SE" dirty="0"/>
              <a:t>Avhandling, Lärandemål, Tidplan är rudimentära </a:t>
            </a:r>
          </a:p>
          <a:p>
            <a:endParaRPr lang="sv-SE" dirty="0"/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0E05C00B-3021-1C53-F48F-B829DAA851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1" y="497715"/>
            <a:ext cx="7886699" cy="545725"/>
          </a:xfrm>
        </p:spPr>
        <p:txBody>
          <a:bodyPr/>
          <a:lstStyle/>
          <a:p>
            <a:r>
              <a:rPr lang="sv-SE" sz="1800" dirty="0"/>
              <a:t>Syftet med leveransen</a:t>
            </a:r>
          </a:p>
        </p:txBody>
      </p:sp>
    </p:spTree>
    <p:extLst>
      <p:ext uri="{BB962C8B-B14F-4D97-AF65-F5344CB8AC3E}">
        <p14:creationId xmlns:p14="http://schemas.microsoft.com/office/powerpoint/2010/main" val="52559549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1800" dirty="0"/>
              <a:t>Test- och utbildningsmiljö hos er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Testmiljö		</a:t>
            </a:r>
          </a:p>
        </p:txBody>
      </p:sp>
      <p:sp>
        <p:nvSpPr>
          <p:cNvPr id="5" name="Platshållare för innehåll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sv-SE" dirty="0"/>
              <a:t>Data från produktion och ny funktionalitet </a:t>
            </a:r>
            <a:r>
              <a:rPr lang="sv-SE" dirty="0" err="1"/>
              <a:t>ISP:n</a:t>
            </a:r>
            <a:r>
              <a:rPr lang="sv-SE" dirty="0"/>
              <a:t> kommer varannan vecka</a:t>
            </a:r>
          </a:p>
          <a:p>
            <a:r>
              <a:rPr lang="sv-SE" dirty="0"/>
              <a:t>Användare, behörigheter, inlagda </a:t>
            </a:r>
            <a:r>
              <a:rPr lang="sv-SE" dirty="0" err="1"/>
              <a:t>ISP:ar</a:t>
            </a:r>
            <a:r>
              <a:rPr lang="sv-SE" dirty="0"/>
              <a:t> som inte finns i produktionsmiljön tas bort när testmiljön uppdateras</a:t>
            </a:r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sv-SE" dirty="0"/>
              <a:t>Utbildningsmiljö</a:t>
            </a:r>
          </a:p>
        </p:txBody>
      </p:sp>
      <p:sp>
        <p:nvSpPr>
          <p:cNvPr id="7" name="Platshållare för innehåll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sv-SE" dirty="0"/>
              <a:t>Data från produktion uppdateras per kvartal</a:t>
            </a:r>
          </a:p>
          <a:p>
            <a:r>
              <a:rPr lang="sv-SE" dirty="0"/>
              <a:t>Ny funktionalitet i </a:t>
            </a:r>
            <a:r>
              <a:rPr lang="sv-SE" dirty="0" err="1"/>
              <a:t>ISP:n</a:t>
            </a:r>
            <a:r>
              <a:rPr lang="sv-SE" dirty="0"/>
              <a:t> uppdateras varannan vecka</a:t>
            </a:r>
          </a:p>
          <a:p>
            <a:r>
              <a:rPr lang="sv-SE" dirty="0"/>
              <a:t>Det går inte att återställa </a:t>
            </a:r>
            <a:r>
              <a:rPr lang="sv-SE" dirty="0" err="1"/>
              <a:t>datat</a:t>
            </a:r>
            <a:r>
              <a:rPr lang="sv-SE" dirty="0"/>
              <a:t> i miljön till ett tidigare läge</a:t>
            </a:r>
          </a:p>
        </p:txBody>
      </p:sp>
    </p:spTree>
    <p:extLst>
      <p:ext uri="{BB962C8B-B14F-4D97-AF65-F5344CB8AC3E}">
        <p14:creationId xmlns:p14="http://schemas.microsoft.com/office/powerpoint/2010/main" val="31102287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>
            <a:extLst>
              <a:ext uri="{FF2B5EF4-FFF2-40B4-BE49-F238E27FC236}">
                <a16:creationId xmlns:a16="http://schemas.microsoft.com/office/drawing/2014/main" id="{2DADF59D-7C44-9763-D520-1562387567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b="1" dirty="0"/>
              <a:t>Support</a:t>
            </a:r>
            <a:r>
              <a:rPr lang="sv-SE" dirty="0"/>
              <a:t> ges av teamet Ladok ISP för funktionalitet som gäller leveransen av ISP, </a:t>
            </a:r>
            <a:br>
              <a:rPr lang="sv-SE" dirty="0"/>
            </a:br>
            <a:r>
              <a:rPr lang="sv-SE" dirty="0"/>
              <a:t>dvs processkonfiguration, behörighetsprofiler, koppla användare till doktorand. </a:t>
            </a:r>
            <a:br>
              <a:rPr lang="sv-SE" dirty="0"/>
            </a:br>
            <a:r>
              <a:rPr lang="sv-SE" dirty="0"/>
              <a:t>Vi har ingen bemanning under semestertider.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b="1" dirty="0"/>
              <a:t>Feedback</a:t>
            </a:r>
            <a:r>
              <a:rPr lang="sv-SE" dirty="0"/>
              <a:t> går via mail när det gäller buggar eller funktionalitet, dvs skicka inte ärende</a:t>
            </a:r>
            <a:br>
              <a:rPr lang="sv-SE" dirty="0"/>
            </a:br>
            <a:r>
              <a:rPr lang="sv-SE" dirty="0"/>
              <a:t>i JIRA när ni upptäcker något.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b="1" dirty="0"/>
              <a:t>Information</a:t>
            </a:r>
            <a:r>
              <a:rPr lang="sv-SE" dirty="0"/>
              <a:t> om ny funktionalitet i </a:t>
            </a:r>
            <a:r>
              <a:rPr lang="sv-SE" dirty="0" err="1"/>
              <a:t>ISP:n</a:t>
            </a:r>
            <a:r>
              <a:rPr lang="sv-SE" dirty="0"/>
              <a:t> skickas ut via mail till Ladoks kontaktperson och ev. ISP:s kontaktperson hos er.</a:t>
            </a:r>
          </a:p>
          <a:p>
            <a:endParaRPr lang="sv-SE" dirty="0"/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AF31B4E0-405B-C0CE-1C05-CD39F3CA82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1800" dirty="0"/>
              <a:t>Kommunikationen med oss fram till ISP går i produktion</a:t>
            </a:r>
          </a:p>
        </p:txBody>
      </p:sp>
    </p:spTree>
    <p:extLst>
      <p:ext uri="{BB962C8B-B14F-4D97-AF65-F5344CB8AC3E}">
        <p14:creationId xmlns:p14="http://schemas.microsoft.com/office/powerpoint/2010/main" val="29034145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title"/>
          </p:nvPr>
        </p:nvSpPr>
        <p:spPr>
          <a:xfrm>
            <a:off x="628650" y="510778"/>
            <a:ext cx="6452282" cy="545725"/>
          </a:xfrm>
        </p:spPr>
        <p:txBody>
          <a:bodyPr anchor="ctr">
            <a:noAutofit/>
          </a:bodyPr>
          <a:lstStyle/>
          <a:p>
            <a:r>
              <a:rPr lang="sv-SE" dirty="0"/>
              <a:t>Prioritering av behov, önskemål och krav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idx="1"/>
          </p:nvPr>
        </p:nvSpPr>
        <p:spPr>
          <a:xfrm>
            <a:off x="628650" y="1226762"/>
            <a:ext cx="7535636" cy="2925109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Vi prioriterar behov och krav för att bygga en solid Ladok ISP som så många som möjligt kan använda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Vi kommer prioritera att göra Ladok ISP anpassningsbart snarare än att ändra begrepp eller rubriker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De lärosäten som kommer att gå in under 2023 och har specifika behov kommer </a:t>
            </a:r>
            <a:br>
              <a:rPr lang="sv-SE" dirty="0"/>
            </a:br>
            <a:r>
              <a:rPr lang="sv-SE" dirty="0"/>
              <a:t>vi att lyssna på i första hand</a:t>
            </a:r>
          </a:p>
        </p:txBody>
      </p:sp>
    </p:spTree>
    <p:extLst>
      <p:ext uri="{BB962C8B-B14F-4D97-AF65-F5344CB8AC3E}">
        <p14:creationId xmlns:p14="http://schemas.microsoft.com/office/powerpoint/2010/main" val="228745009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>
            <a:extLst>
              <a:ext uri="{FF2B5EF4-FFF2-40B4-BE49-F238E27FC236}">
                <a16:creationId xmlns:a16="http://schemas.microsoft.com/office/drawing/2014/main" id="{154FD469-26BB-DCDB-CBDB-04D72D0949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Ladok ISP - processkonfiguration</a:t>
            </a:r>
          </a:p>
        </p:txBody>
      </p:sp>
      <p:pic>
        <p:nvPicPr>
          <p:cNvPr id="4" name="Platshållare för innehåll 3">
            <a:extLst>
              <a:ext uri="{FF2B5EF4-FFF2-40B4-BE49-F238E27FC236}">
                <a16:creationId xmlns:a16="http://schemas.microsoft.com/office/drawing/2014/main" id="{2AAE7613-1EC3-3E11-C5D2-BFC310BDC64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28650" y="1955873"/>
            <a:ext cx="7886700" cy="1471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244239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 4">
            <a:extLst>
              <a:ext uri="{FF2B5EF4-FFF2-40B4-BE49-F238E27FC236}">
                <a16:creationId xmlns:a16="http://schemas.microsoft.com/office/drawing/2014/main" id="{387A2879-7EF8-95C6-D71E-3ABF6E9F764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2951421"/>
              </p:ext>
            </p:extLst>
          </p:nvPr>
        </p:nvGraphicFramePr>
        <p:xfrm>
          <a:off x="628650" y="1231900"/>
          <a:ext cx="7886698" cy="27774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9514">
                  <a:extLst>
                    <a:ext uri="{9D8B030D-6E8A-4147-A177-3AD203B41FA5}">
                      <a16:colId xmlns:a16="http://schemas.microsoft.com/office/drawing/2014/main" val="1467316124"/>
                    </a:ext>
                  </a:extLst>
                </a:gridCol>
                <a:gridCol w="3203371">
                  <a:extLst>
                    <a:ext uri="{9D8B030D-6E8A-4147-A177-3AD203B41FA5}">
                      <a16:colId xmlns:a16="http://schemas.microsoft.com/office/drawing/2014/main" val="2397679142"/>
                    </a:ext>
                  </a:extLst>
                </a:gridCol>
                <a:gridCol w="2863813">
                  <a:extLst>
                    <a:ext uri="{9D8B030D-6E8A-4147-A177-3AD203B41FA5}">
                      <a16:colId xmlns:a16="http://schemas.microsoft.com/office/drawing/2014/main" val="57736423"/>
                    </a:ext>
                  </a:extLst>
                </a:gridCol>
              </a:tblGrid>
              <a:tr h="278130">
                <a:tc>
                  <a:txBody>
                    <a:bodyPr/>
                    <a:lstStyle/>
                    <a:p>
                      <a:r>
                        <a:rPr lang="sv-SE" sz="1000" dirty="0"/>
                        <a:t>Grunddata / Processaktör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Användare och behörighet/Behörighetsprofil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Beskrivning av behörighet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5684746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sv-SE" sz="1000" dirty="0"/>
                        <a:t>Doktorand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Doktorand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Kan uppdatera en ISP och godkänna den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785560847"/>
                  </a:ext>
                </a:extLst>
              </a:tr>
              <a:tr h="377190">
                <a:tc>
                  <a:txBody>
                    <a:bodyPr/>
                    <a:lstStyle/>
                    <a:p>
                      <a:r>
                        <a:rPr lang="sv-SE" sz="1000" dirty="0"/>
                        <a:t>ISP-Administratör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ISP-Administratör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000" dirty="0" err="1"/>
                        <a:t>Superuser</a:t>
                      </a:r>
                      <a:r>
                        <a:rPr lang="sv-SE" sz="1000" dirty="0"/>
                        <a:t> som kan gå in och ändra i en ISP under processens gång.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81668500"/>
                  </a:ext>
                </a:extLst>
              </a:tr>
              <a:tr h="37719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dirty="0"/>
                        <a:t>ISP-Beslutsfattare</a:t>
                      </a:r>
                    </a:p>
                    <a:p>
                      <a:endParaRPr lang="sv-SE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ISP-Beslutsfattare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Kan läsa en ISP och fastställa versionen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491896218"/>
                  </a:ext>
                </a:extLst>
              </a:tr>
              <a:tr h="37719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dirty="0"/>
                        <a:t>ISP-Granskare</a:t>
                      </a:r>
                    </a:p>
                    <a:p>
                      <a:endParaRPr lang="sv-SE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ISP-Granskare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Kan läsa en ISP och godkänna/skicka tillbaka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078141091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dirty="0"/>
                        <a:t>ISP-Handledare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ISP-Handledare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Kan läsa en ISP</a:t>
                      </a:r>
                      <a:endParaRPr lang="sv-SE" sz="10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502748625"/>
                  </a:ext>
                </a:extLst>
              </a:tr>
              <a:tr h="37719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dirty="0"/>
                        <a:t>ISP-Huvudhandledare</a:t>
                      </a:r>
                    </a:p>
                    <a:p>
                      <a:endParaRPr lang="sv-SE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ISP-Huvudhandledare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dirty="0"/>
                        <a:t>Kan uppdatera en ISP och godkänna/skicka tillbaka den</a:t>
                      </a:r>
                    </a:p>
                    <a:p>
                      <a:endParaRPr lang="sv-SE" sz="10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579141772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dirty="0"/>
                        <a:t>ISP-Referensperson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ISP-Referensperson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Kan läsa en ISP</a:t>
                      </a:r>
                      <a:endParaRPr lang="sv-SE" sz="10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508720108"/>
                  </a:ext>
                </a:extLst>
              </a:tr>
            </a:tbl>
          </a:graphicData>
        </a:graphic>
      </p:graphicFrame>
      <p:sp>
        <p:nvSpPr>
          <p:cNvPr id="2" name="Rubrik 1">
            <a:extLst>
              <a:ext uri="{FF2B5EF4-FFF2-40B4-BE49-F238E27FC236}">
                <a16:creationId xmlns:a16="http://schemas.microsoft.com/office/drawing/2014/main" id="{DAA71E41-4E02-DE22-685D-6CD28F5A27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Ladok ISP - Processaktör Behörigheter</a:t>
            </a:r>
          </a:p>
        </p:txBody>
      </p:sp>
    </p:spTree>
    <p:extLst>
      <p:ext uri="{BB962C8B-B14F-4D97-AF65-F5344CB8AC3E}">
        <p14:creationId xmlns:p14="http://schemas.microsoft.com/office/powerpoint/2010/main" val="304546866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 4">
            <a:extLst>
              <a:ext uri="{FF2B5EF4-FFF2-40B4-BE49-F238E27FC236}">
                <a16:creationId xmlns:a16="http://schemas.microsoft.com/office/drawing/2014/main" id="{B2C7444F-9928-81EA-F70D-D91A21E8217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4339699"/>
              </p:ext>
            </p:extLst>
          </p:nvPr>
        </p:nvGraphicFramePr>
        <p:xfrm>
          <a:off x="628650" y="1231900"/>
          <a:ext cx="7886699" cy="20650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75646">
                  <a:extLst>
                    <a:ext uri="{9D8B030D-6E8A-4147-A177-3AD203B41FA5}">
                      <a16:colId xmlns:a16="http://schemas.microsoft.com/office/drawing/2014/main" val="1271344050"/>
                    </a:ext>
                  </a:extLst>
                </a:gridCol>
                <a:gridCol w="2782153">
                  <a:extLst>
                    <a:ext uri="{9D8B030D-6E8A-4147-A177-3AD203B41FA5}">
                      <a16:colId xmlns:a16="http://schemas.microsoft.com/office/drawing/2014/main" val="3479883146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60788930"/>
                    </a:ext>
                  </a:extLst>
                </a:gridCol>
              </a:tblGrid>
              <a:tr h="278130">
                <a:tc>
                  <a:txBody>
                    <a:bodyPr/>
                    <a:lstStyle/>
                    <a:p>
                      <a:r>
                        <a:rPr lang="sv-SE" sz="1000" dirty="0"/>
                        <a:t>Arbetsuppgift/vägval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Processaktör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Avslut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535062994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sv-SE" sz="1000" dirty="0"/>
                        <a:t>Starta version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Huvudhandledare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Starta version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22867457"/>
                  </a:ext>
                </a:extLst>
              </a:tr>
              <a:tr h="377190">
                <a:tc>
                  <a:txBody>
                    <a:bodyPr/>
                    <a:lstStyle/>
                    <a:p>
                      <a:r>
                        <a:rPr lang="sv-SE" sz="1000" dirty="0"/>
                        <a:t>Uppdatera version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Doktorand *</a:t>
                      </a:r>
                    </a:p>
                    <a:p>
                      <a:r>
                        <a:rPr lang="sv-SE" sz="1000" dirty="0"/>
                        <a:t>Huvudhandledare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Godkänn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989878903"/>
                  </a:ext>
                </a:extLst>
              </a:tr>
              <a:tr h="377190">
                <a:tc>
                  <a:txBody>
                    <a:bodyPr/>
                    <a:lstStyle/>
                    <a:p>
                      <a:r>
                        <a:rPr lang="sv-SE" sz="1000" dirty="0"/>
                        <a:t>Huvudhandledare granskar version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Huvudhandledare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Godkänn</a:t>
                      </a:r>
                    </a:p>
                    <a:p>
                      <a:r>
                        <a:rPr lang="sv-SE" sz="1000" dirty="0"/>
                        <a:t>Skicka tillbaka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900680203"/>
                  </a:ext>
                </a:extLst>
              </a:tr>
              <a:tr h="377190">
                <a:tc>
                  <a:txBody>
                    <a:bodyPr/>
                    <a:lstStyle/>
                    <a:p>
                      <a:r>
                        <a:rPr lang="sv-SE" sz="1000" dirty="0"/>
                        <a:t>Granskare granskar version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Granskare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Godkänn</a:t>
                      </a:r>
                    </a:p>
                    <a:p>
                      <a:r>
                        <a:rPr lang="sv-SE" sz="1000" dirty="0"/>
                        <a:t>Skicka tillbaka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743787068"/>
                  </a:ext>
                </a:extLst>
              </a:tr>
              <a:tr h="377190">
                <a:tc>
                  <a:txBody>
                    <a:bodyPr/>
                    <a:lstStyle/>
                    <a:p>
                      <a:r>
                        <a:rPr lang="sv-SE" sz="1000" dirty="0"/>
                        <a:t>Beslutsfattare fastställer version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Beslutsfattare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Fastställ</a:t>
                      </a:r>
                    </a:p>
                    <a:p>
                      <a:r>
                        <a:rPr lang="sv-SE" sz="1000" dirty="0"/>
                        <a:t>Skicka tillbaka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627194600"/>
                  </a:ext>
                </a:extLst>
              </a:tr>
            </a:tbl>
          </a:graphicData>
        </a:graphic>
      </p:graphicFrame>
      <p:sp>
        <p:nvSpPr>
          <p:cNvPr id="2" name="Rubrik 1">
            <a:extLst>
              <a:ext uri="{FF2B5EF4-FFF2-40B4-BE49-F238E27FC236}">
                <a16:creationId xmlns:a16="http://schemas.microsoft.com/office/drawing/2014/main" id="{52ED8D51-AF37-6FBC-C380-92367825D8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Ladok ISP</a:t>
            </a:r>
          </a:p>
        </p:txBody>
      </p:sp>
    </p:spTree>
    <p:extLst>
      <p:ext uri="{BB962C8B-B14F-4D97-AF65-F5344CB8AC3E}">
        <p14:creationId xmlns:p14="http://schemas.microsoft.com/office/powerpoint/2010/main" val="280742093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7430AED-3EA7-9327-C949-E6DE1A1FAB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Användare som är ISP-administratörer är </a:t>
            </a:r>
            <a:r>
              <a:rPr lang="sv-SE" dirty="0" err="1"/>
              <a:t>superusers</a:t>
            </a:r>
            <a:endParaRPr lang="sv-SE" dirty="0"/>
          </a:p>
          <a:p>
            <a:r>
              <a:rPr lang="sv-SE" dirty="0"/>
              <a:t>ISP-administratörer kan gå in och uppdatera en öppen version. En fastställd version är </a:t>
            </a:r>
            <a:br>
              <a:rPr lang="sv-SE" dirty="0"/>
            </a:br>
            <a:r>
              <a:rPr lang="sv-SE" dirty="0"/>
              <a:t>låst även för en ISP-administratör.</a:t>
            </a:r>
          </a:p>
          <a:p>
            <a:r>
              <a:rPr lang="sv-SE" dirty="0"/>
              <a:t>Om ISP-administratören läggs in som processaktör i en arbetsuppgift så har ISP-administratören fortfarande full behörighet</a:t>
            </a:r>
          </a:p>
          <a:p>
            <a:r>
              <a:rPr lang="sv-SE" dirty="0"/>
              <a:t>Om ISP-administratören kopplas direkt till doktoranden kommer ISP-administratören </a:t>
            </a:r>
            <a:br>
              <a:rPr lang="sv-SE" dirty="0"/>
            </a:br>
            <a:r>
              <a:rPr lang="sv-SE" dirty="0"/>
              <a:t>synas under fliken Handledare och beslutsfattare men fortfarande ha full behörighet. 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3A62316E-1CC7-37C3-43C2-2EDD1DF116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ISP-Administratör är en </a:t>
            </a:r>
            <a:r>
              <a:rPr lang="sv-SE" dirty="0" err="1"/>
              <a:t>superuser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675444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v-SE" dirty="0"/>
              <a:t>Varför är processkonfigurationen i Ladok ISP komplex?</a:t>
            </a:r>
          </a:p>
          <a:p>
            <a:pPr marL="630238" lvl="1" indent="-287338"/>
            <a:r>
              <a:rPr lang="sv-SE" dirty="0"/>
              <a:t>De flesta lärosätena vill anpassa ISP-processen till sina egna rutiner. Ladok ISP måste vara flexibel.</a:t>
            </a:r>
          </a:p>
          <a:p>
            <a:pPr marL="630238" lvl="1" indent="-287338"/>
            <a:r>
              <a:rPr lang="sv-SE" dirty="0"/>
              <a:t>Ju mer flexibel man vill att Ladok ska vara desto mer komplext blir det att konfigurera</a:t>
            </a:r>
          </a:p>
          <a:p>
            <a:r>
              <a:rPr lang="sv-SE" dirty="0"/>
              <a:t>Kan vi ha olika processer på fakulteten?</a:t>
            </a:r>
          </a:p>
          <a:p>
            <a:pPr marL="627063" lvl="1" indent="-284163"/>
            <a:r>
              <a:rPr lang="sv-SE" dirty="0"/>
              <a:t>Ja, ni kan anpassa processerna på olika organisationer t ex fakultet eller institutioner</a:t>
            </a:r>
          </a:p>
          <a:p>
            <a:r>
              <a:rPr lang="sv-SE" dirty="0"/>
              <a:t>Vad kan vi ändra för något i processerna?</a:t>
            </a:r>
          </a:p>
          <a:p>
            <a:pPr marL="627063" lvl="1" indent="-284163"/>
            <a:r>
              <a:rPr lang="sv-SE" dirty="0"/>
              <a:t>Hur många steg (arbetsuppgifter) som ska finnas</a:t>
            </a:r>
          </a:p>
          <a:p>
            <a:pPr marL="627063" lvl="1" indent="-284163"/>
            <a:r>
              <a:rPr lang="sv-SE" dirty="0"/>
              <a:t>Vad arbetsuppgifter ska heta</a:t>
            </a:r>
          </a:p>
          <a:p>
            <a:pPr marL="627063" lvl="1" indent="-284163"/>
            <a:r>
              <a:rPr lang="sv-SE" dirty="0"/>
              <a:t>Vad avslutet ska heta i arbetsuppgifter t ex Godkänd och Skicka tillbaka</a:t>
            </a:r>
          </a:p>
          <a:p>
            <a:pPr marL="627063" lvl="1" indent="-284163"/>
            <a:r>
              <a:rPr lang="sv-SE" dirty="0"/>
              <a:t>Lokala texter för vad som ska göras i varje arbetsuppgift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Vanliga frågor: Lokala anpassningar</a:t>
            </a:r>
          </a:p>
        </p:txBody>
      </p:sp>
    </p:spTree>
    <p:extLst>
      <p:ext uri="{BB962C8B-B14F-4D97-AF65-F5344CB8AC3E}">
        <p14:creationId xmlns:p14="http://schemas.microsoft.com/office/powerpoint/2010/main" val="2886542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Kan vi ändra rubriker, dölja fält eller flikar?</a:t>
            </a:r>
          </a:p>
          <a:p>
            <a:pPr marL="630238" lvl="1" indent="-287338"/>
            <a:r>
              <a:rPr lang="sv-SE" dirty="0"/>
              <a:t>Nej, denna funktionalitet kommer senare </a:t>
            </a:r>
          </a:p>
          <a:p>
            <a:pPr marL="630238" lvl="1" indent="-287338"/>
            <a:endParaRPr lang="sv-SE" dirty="0"/>
          </a:p>
          <a:p>
            <a:r>
              <a:rPr lang="sv-SE" dirty="0"/>
              <a:t>Kan vi anpassa </a:t>
            </a:r>
            <a:r>
              <a:rPr lang="sv-SE" dirty="0" err="1"/>
              <a:t>ISP:n</a:t>
            </a:r>
            <a:r>
              <a:rPr lang="sv-SE" dirty="0"/>
              <a:t> så att bara en viss processaktör får ändra ett fält t ex huvudhandledare och ASP?</a:t>
            </a:r>
          </a:p>
          <a:p>
            <a:pPr marL="627063" lvl="1" indent="-284163"/>
            <a:r>
              <a:rPr lang="sv-SE" dirty="0"/>
              <a:t>Nej, denna funktionalitet kan komma senare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Vanliga frågor: Lokala anpassningar forts.</a:t>
            </a:r>
          </a:p>
        </p:txBody>
      </p:sp>
    </p:spTree>
    <p:extLst>
      <p:ext uri="{BB962C8B-B14F-4D97-AF65-F5344CB8AC3E}">
        <p14:creationId xmlns:p14="http://schemas.microsoft.com/office/powerpoint/2010/main" val="147397444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Kan en huvudhandledare vara aktiv inom olika vetenskapsområden/delar av organisationen?</a:t>
            </a:r>
          </a:p>
          <a:p>
            <a:pPr marL="630238" lvl="1" indent="-287338"/>
            <a:r>
              <a:rPr lang="sv-SE" dirty="0"/>
              <a:t>Ja, huvudhandledaren får samma behörighetsprofil men på flera delar av organisationen</a:t>
            </a:r>
          </a:p>
          <a:p>
            <a:r>
              <a:rPr lang="sv-SE" dirty="0"/>
              <a:t>Kan en användare ha flera roller?</a:t>
            </a:r>
          </a:p>
          <a:p>
            <a:pPr marL="627063" lvl="1" indent="-284163"/>
            <a:r>
              <a:rPr lang="sv-SE" dirty="0"/>
              <a:t>Ja, en användare kan ha alla rollerna. </a:t>
            </a:r>
          </a:p>
          <a:p>
            <a:pPr marL="627063" lvl="1" indent="-284163"/>
            <a:r>
              <a:rPr lang="sv-SE" dirty="0"/>
              <a:t>Ja, en användare kan vara huvudhandledare för en doktorand och granskare för en annan.</a:t>
            </a:r>
          </a:p>
          <a:p>
            <a:pPr marL="627063" lvl="1" indent="-284163"/>
            <a:r>
              <a:rPr lang="sv-SE" dirty="0"/>
              <a:t>Ja, en användare kan vara både huvudhandledare och granskare för en doktorand. Det finns ingen systemkontroll just nu. Men det syns i process-historiken vem som har godkänt det</a:t>
            </a:r>
          </a:p>
          <a:p>
            <a:endParaRPr lang="sv-SE" dirty="0"/>
          </a:p>
          <a:p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Vanliga frågor: Användare och behörigheter</a:t>
            </a:r>
          </a:p>
        </p:txBody>
      </p:sp>
    </p:spTree>
    <p:extLst>
      <p:ext uri="{BB962C8B-B14F-4D97-AF65-F5344CB8AC3E}">
        <p14:creationId xmlns:p14="http://schemas.microsoft.com/office/powerpoint/2010/main" val="254448878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Kan en biträdande handledare uppdatera </a:t>
            </a:r>
            <a:r>
              <a:rPr lang="sv-SE" dirty="0" err="1"/>
              <a:t>ISP:n</a:t>
            </a:r>
            <a:r>
              <a:rPr lang="sv-SE" dirty="0"/>
              <a:t>?</a:t>
            </a:r>
          </a:p>
          <a:p>
            <a:pPr marL="627063" lvl="1" indent="-284163"/>
            <a:r>
              <a:rPr lang="sv-SE" dirty="0"/>
              <a:t>Ja, ge användaren den behörigheten så fungerar det</a:t>
            </a:r>
          </a:p>
          <a:p>
            <a:r>
              <a:rPr lang="sv-SE" dirty="0"/>
              <a:t>Kan en biträdande handledare ha samma roll över hela lärosätet?</a:t>
            </a:r>
          </a:p>
          <a:p>
            <a:pPr marL="627063" lvl="1" indent="-284163"/>
            <a:r>
              <a:rPr lang="sv-SE" dirty="0"/>
              <a:t>Det bestämmer ni genom att ange vilken behörigheter som ska finnas i behörighetsprofilen</a:t>
            </a:r>
          </a:p>
          <a:p>
            <a:r>
              <a:rPr lang="sv-SE" dirty="0"/>
              <a:t>Kan vi ha en processaktör som heter Examinator?</a:t>
            </a:r>
          </a:p>
          <a:p>
            <a:pPr marL="627063" lvl="1" indent="-284163"/>
            <a:r>
              <a:rPr lang="sv-SE" dirty="0"/>
              <a:t>Ja, antingen döper ni om ISP-Beslutsfattare till Examinator eller så  skapar ni </a:t>
            </a:r>
            <a:br>
              <a:rPr lang="sv-SE" dirty="0"/>
            </a:br>
            <a:r>
              <a:rPr lang="sv-SE" dirty="0"/>
              <a:t>en ny processaktör som heter Examinator. Men det är bara Examinator </a:t>
            </a:r>
            <a:br>
              <a:rPr lang="sv-SE" dirty="0"/>
            </a:br>
            <a:r>
              <a:rPr lang="sv-SE" dirty="0"/>
              <a:t>inom ISP-processen.</a:t>
            </a:r>
          </a:p>
          <a:p>
            <a:pPr lvl="1"/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Vanliga frågor: Användare och behörigheter forts.</a:t>
            </a:r>
          </a:p>
        </p:txBody>
      </p:sp>
    </p:spTree>
    <p:extLst>
      <p:ext uri="{BB962C8B-B14F-4D97-AF65-F5344CB8AC3E}">
        <p14:creationId xmlns:p14="http://schemas.microsoft.com/office/powerpoint/2010/main" val="117184146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Kan någon skicka vidare </a:t>
            </a:r>
            <a:r>
              <a:rPr lang="sv-SE" dirty="0" err="1"/>
              <a:t>ISP:n</a:t>
            </a:r>
            <a:r>
              <a:rPr lang="sv-SE" dirty="0"/>
              <a:t> i processen om doktoranden inte vill, eller om huvudhandledaren är sjuk?</a:t>
            </a:r>
          </a:p>
          <a:p>
            <a:pPr marL="630238" lvl="1" indent="-287338"/>
            <a:r>
              <a:rPr lang="sv-SE" dirty="0"/>
              <a:t>Ja, ISP-handläggaren i Ladok ISP är ”</a:t>
            </a:r>
            <a:r>
              <a:rPr lang="sv-SE" dirty="0" err="1"/>
              <a:t>superuser</a:t>
            </a:r>
            <a:r>
              <a:rPr lang="sv-SE" dirty="0"/>
              <a:t>” och kan ändra när som helst i en ISP-version men inte när den är fastställd</a:t>
            </a:r>
          </a:p>
          <a:p>
            <a:r>
              <a:rPr lang="sv-SE" dirty="0"/>
              <a:t>Varför kan vi inte använda Aktörer för Ladok ISP?</a:t>
            </a:r>
          </a:p>
          <a:p>
            <a:pPr marL="627063" lvl="1" indent="-284163"/>
            <a:r>
              <a:rPr lang="sv-SE" dirty="0"/>
              <a:t>Aktörer i Studiedeltagande används i andra områden i systemet, t ex utbildningsplanering, utdata men också av de lärosäten som inte kommer att använda Ladok ISP. Aktörer är en hårdkodad lista på olika typer aktörer.</a:t>
            </a:r>
          </a:p>
          <a:p>
            <a:pPr marL="627063" lvl="1" indent="-284163"/>
            <a:r>
              <a:rPr lang="sv-SE" dirty="0"/>
              <a:t>Processaktörer är knutna till processkonfigurationen och behörighetsprofiler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Vanliga frågor: Användare och behörigheter forts.</a:t>
            </a:r>
          </a:p>
        </p:txBody>
      </p:sp>
    </p:spTree>
    <p:extLst>
      <p:ext uri="{BB962C8B-B14F-4D97-AF65-F5344CB8AC3E}">
        <p14:creationId xmlns:p14="http://schemas.microsoft.com/office/powerpoint/2010/main" val="138761151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Vem är det som upprättar ISP första gången?</a:t>
            </a:r>
          </a:p>
          <a:p>
            <a:pPr marL="630238" lvl="1" indent="-287338"/>
            <a:r>
              <a:rPr lang="sv-SE" dirty="0"/>
              <a:t>Det är handläggaren i Ladok ISP. Går att ändra i behörighetsprofilen.</a:t>
            </a:r>
            <a:br>
              <a:rPr lang="sv-SE" dirty="0"/>
            </a:br>
            <a:endParaRPr lang="sv-SE" dirty="0"/>
          </a:p>
          <a:p>
            <a:r>
              <a:rPr lang="sv-SE" dirty="0"/>
              <a:t>Vem är det som startar en ny version av ISP?</a:t>
            </a:r>
          </a:p>
          <a:p>
            <a:pPr marL="627063" lvl="1" indent="-284163"/>
            <a:r>
              <a:rPr lang="sv-SE" dirty="0"/>
              <a:t>Det är huvudhandledaren i Ladok ISP. Det går att ändra i processkonfigurationen.</a:t>
            </a:r>
            <a:br>
              <a:rPr lang="sv-SE" dirty="0"/>
            </a:br>
            <a:endParaRPr lang="sv-SE" dirty="0"/>
          </a:p>
          <a:p>
            <a:r>
              <a:rPr lang="sv-SE" dirty="0"/>
              <a:t>Hur söker man ut olika processaktörer?</a:t>
            </a:r>
          </a:p>
          <a:p>
            <a:pPr marL="627063" lvl="1" indent="-284163"/>
            <a:r>
              <a:rPr lang="sv-SE" dirty="0"/>
              <a:t>Det kommer att finnas en utsökningsfunktion där ni kan lista vilka processaktörer som finns på en given organisation</a:t>
            </a:r>
          </a:p>
          <a:p>
            <a:endParaRPr lang="sv-SE" dirty="0"/>
          </a:p>
          <a:p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Vanliga frågor: Process </a:t>
            </a:r>
          </a:p>
        </p:txBody>
      </p:sp>
    </p:spTree>
    <p:extLst>
      <p:ext uri="{BB962C8B-B14F-4D97-AF65-F5344CB8AC3E}">
        <p14:creationId xmlns:p14="http://schemas.microsoft.com/office/powerpoint/2010/main" val="20241388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text 3"/>
          <p:cNvSpPr>
            <a:spLocks noGrp="1"/>
          </p:cNvSpPr>
          <p:nvPr>
            <p:ph idx="1"/>
          </p:nvPr>
        </p:nvSpPr>
        <p:spPr>
          <a:xfrm>
            <a:off x="628650" y="1232587"/>
            <a:ext cx="7886700" cy="2919284"/>
          </a:xfrm>
        </p:spPr>
        <p:txBody>
          <a:bodyPr>
            <a:normAutofit/>
          </a:bodyPr>
          <a:lstStyle/>
          <a:p>
            <a:r>
              <a:rPr lang="sv-SE" dirty="0"/>
              <a:t>Vi har med er input oberoende om ni går in tidigt eller senare i vår kravlista så att vi kan planera framtida arbete</a:t>
            </a:r>
          </a:p>
          <a:p>
            <a:r>
              <a:rPr lang="sv-SE" dirty="0"/>
              <a:t>Kom ihåg att meddela oss när ni kommer att börja använda Ladok ISP och hur er plan ser ut  t ex med egna piloter</a:t>
            </a:r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>
          <a:xfrm>
            <a:off x="628650" y="510778"/>
            <a:ext cx="7886699" cy="545725"/>
          </a:xfrm>
        </p:spPr>
        <p:txBody>
          <a:bodyPr anchor="ctr">
            <a:normAutofit/>
          </a:bodyPr>
          <a:lstStyle/>
          <a:p>
            <a:r>
              <a:rPr lang="sv-SE" dirty="0"/>
              <a:t>Planeringen av Ladok ISP</a:t>
            </a:r>
          </a:p>
        </p:txBody>
      </p:sp>
    </p:spTree>
    <p:extLst>
      <p:ext uri="{BB962C8B-B14F-4D97-AF65-F5344CB8AC3E}">
        <p14:creationId xmlns:p14="http://schemas.microsoft.com/office/powerpoint/2010/main" val="127682905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Vad händer när doktoranden går från </a:t>
            </a:r>
            <a:r>
              <a:rPr lang="sv-SE" dirty="0" err="1"/>
              <a:t>lic</a:t>
            </a:r>
            <a:r>
              <a:rPr lang="sv-SE" dirty="0"/>
              <a:t> till </a:t>
            </a:r>
            <a:r>
              <a:rPr lang="sv-SE" dirty="0" err="1"/>
              <a:t>doc</a:t>
            </a:r>
            <a:r>
              <a:rPr lang="sv-SE" dirty="0"/>
              <a:t>?</a:t>
            </a:r>
          </a:p>
          <a:p>
            <a:pPr marL="627063" lvl="1" indent="-284163"/>
            <a:r>
              <a:rPr lang="sv-SE" dirty="0"/>
              <a:t>Man gör ett tillfällesbyte och sätter igång en ny ISP på det nya tillfället. Funktionen kommer senare.</a:t>
            </a:r>
          </a:p>
          <a:p>
            <a:pPr lvl="1"/>
            <a:endParaRPr lang="sv-SE" dirty="0"/>
          </a:p>
          <a:p>
            <a:r>
              <a:rPr lang="sv-SE" dirty="0"/>
              <a:t>Vad händer när doktoranden gör avbrott?</a:t>
            </a:r>
          </a:p>
          <a:p>
            <a:pPr marL="627063" lvl="1" indent="-284163"/>
            <a:r>
              <a:rPr lang="sv-SE" dirty="0"/>
              <a:t>Man avslutar </a:t>
            </a:r>
            <a:r>
              <a:rPr lang="sv-SE" dirty="0" err="1"/>
              <a:t>ISP:n</a:t>
            </a:r>
            <a:r>
              <a:rPr lang="sv-SE" dirty="0"/>
              <a:t> manuellt. Funktionen kommer senare.</a:t>
            </a:r>
            <a:br>
              <a:rPr lang="sv-SE" dirty="0"/>
            </a:br>
            <a:endParaRPr lang="sv-SE" dirty="0"/>
          </a:p>
          <a:p>
            <a:r>
              <a:rPr lang="sv-SE" dirty="0"/>
              <a:t>Vad händer med lärandemålen beroende på </a:t>
            </a:r>
            <a:r>
              <a:rPr lang="sv-SE" dirty="0" err="1"/>
              <a:t>lic</a:t>
            </a:r>
            <a:r>
              <a:rPr lang="sv-SE" dirty="0"/>
              <a:t>/</a:t>
            </a:r>
            <a:r>
              <a:rPr lang="sv-SE" dirty="0" err="1"/>
              <a:t>doc</a:t>
            </a:r>
            <a:r>
              <a:rPr lang="sv-SE" dirty="0"/>
              <a:t> och konstnärlig?</a:t>
            </a:r>
          </a:p>
          <a:p>
            <a:pPr marL="630238" lvl="1" indent="-287338"/>
            <a:r>
              <a:rPr lang="sv-SE" dirty="0"/>
              <a:t>Lärandemålen kommer att ändras beroende generell / konstnärlig och </a:t>
            </a:r>
            <a:r>
              <a:rPr lang="sv-SE" dirty="0" err="1"/>
              <a:t>lic</a:t>
            </a:r>
            <a:r>
              <a:rPr lang="sv-SE" dirty="0"/>
              <a:t>/</a:t>
            </a:r>
            <a:r>
              <a:rPr lang="sv-SE" dirty="0" err="1"/>
              <a:t>doc</a:t>
            </a:r>
            <a:endParaRPr lang="sv-SE" dirty="0"/>
          </a:p>
          <a:p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Vanliga frågor: Avbrott och tillfällsbyten</a:t>
            </a:r>
          </a:p>
        </p:txBody>
      </p:sp>
    </p:spTree>
    <p:extLst>
      <p:ext uri="{BB962C8B-B14F-4D97-AF65-F5344CB8AC3E}">
        <p14:creationId xmlns:p14="http://schemas.microsoft.com/office/powerpoint/2010/main" val="206355600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Vad ingår i </a:t>
            </a:r>
            <a:r>
              <a:rPr lang="sv-SE" dirty="0" err="1"/>
              <a:t>pdf:n</a:t>
            </a:r>
            <a:r>
              <a:rPr lang="sv-SE" dirty="0"/>
              <a:t> för </a:t>
            </a:r>
            <a:r>
              <a:rPr lang="sv-SE" dirty="0" err="1"/>
              <a:t>ISP:n</a:t>
            </a:r>
            <a:r>
              <a:rPr lang="sv-SE" dirty="0"/>
              <a:t> och går innehållet att anpassa?</a:t>
            </a:r>
            <a:br>
              <a:rPr lang="sv-SE" dirty="0"/>
            </a:br>
            <a:endParaRPr lang="sv-SE" dirty="0"/>
          </a:p>
          <a:p>
            <a:pPr marL="630238" lvl="1" indent="-287338"/>
            <a:r>
              <a:rPr lang="sv-SE" dirty="0" err="1"/>
              <a:t>Pdf:n</a:t>
            </a:r>
            <a:r>
              <a:rPr lang="sv-SE" dirty="0"/>
              <a:t> visar all information som ingår i </a:t>
            </a:r>
            <a:r>
              <a:rPr lang="sv-SE" dirty="0" err="1"/>
              <a:t>ISP:n</a:t>
            </a:r>
            <a:br>
              <a:rPr lang="sv-SE" dirty="0"/>
            </a:br>
            <a:endParaRPr lang="sv-SE" dirty="0"/>
          </a:p>
          <a:p>
            <a:pPr marL="630238" lvl="1" indent="-287338"/>
            <a:r>
              <a:rPr lang="sv-SE" dirty="0"/>
              <a:t>Nej, det går inte att lokalt anpassa den </a:t>
            </a:r>
            <a:br>
              <a:rPr lang="sv-SE" dirty="0"/>
            </a:br>
            <a:endParaRPr lang="sv-SE" dirty="0"/>
          </a:p>
          <a:p>
            <a:pPr marL="630238" lvl="1" indent="-287338"/>
            <a:r>
              <a:rPr lang="sv-SE" dirty="0"/>
              <a:t>Men det går att lägga in sin egen logga</a:t>
            </a:r>
          </a:p>
          <a:p>
            <a:pPr lvl="1"/>
            <a:endParaRPr lang="sv-SE" dirty="0"/>
          </a:p>
          <a:p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Vanliga frågor: PDF</a:t>
            </a:r>
          </a:p>
        </p:txBody>
      </p:sp>
    </p:spTree>
    <p:extLst>
      <p:ext uri="{BB962C8B-B14F-4D97-AF65-F5344CB8AC3E}">
        <p14:creationId xmlns:p14="http://schemas.microsoft.com/office/powerpoint/2010/main" val="237348198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>
            <a:extLst>
              <a:ext uri="{FF2B5EF4-FFF2-40B4-BE49-F238E27FC236}">
                <a16:creationId xmlns:a16="http://schemas.microsoft.com/office/drawing/2014/main" id="{6F53D4CB-9150-A18A-3504-D3D9EC2923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Anpassning av en ISP-process till lokala begrepp och riktlinjer</a:t>
            </a:r>
          </a:p>
          <a:p>
            <a:pPr marL="800100" lvl="1" indent="-285750"/>
            <a:r>
              <a:rPr lang="sv-SE" dirty="0"/>
              <a:t>Ändra namnen på stegen i processen</a:t>
            </a:r>
          </a:p>
          <a:p>
            <a:pPr marL="800100" lvl="1" indent="-285750"/>
            <a:r>
              <a:rPr lang="sv-SE" dirty="0"/>
              <a:t>Lägga till ytterligare ett vägval</a:t>
            </a:r>
          </a:p>
          <a:p>
            <a:pPr marL="800100" lvl="1" indent="-285750"/>
            <a:r>
              <a:rPr lang="sv-SE" dirty="0"/>
              <a:t>Ändra beskrivningar av riktlinjer</a:t>
            </a:r>
          </a:p>
          <a:p>
            <a:pPr marL="800100" lvl="1" indent="-285750"/>
            <a:r>
              <a:rPr lang="sv-SE" dirty="0"/>
              <a:t>Lägga till egna processaktörer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Vilka behörigheter har ISP-administratören som </a:t>
            </a:r>
            <a:r>
              <a:rPr lang="sv-SE" dirty="0" err="1"/>
              <a:t>superuser</a:t>
            </a:r>
            <a:endParaRPr lang="sv-S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Vem startar versionen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Visa hur det fungerar när man har uppdaterat en process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Om det finns tid:</a:t>
            </a:r>
          </a:p>
          <a:p>
            <a:pPr marL="800100" lvl="1" indent="-285750"/>
            <a:r>
              <a:rPr lang="sv-SE" dirty="0"/>
              <a:t>Visa hur det fungerar när en användare är både huvudhandledare och granskare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/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BC2DC231-5F74-B281-8291-28AAC2FE14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Demo</a:t>
            </a:r>
          </a:p>
        </p:txBody>
      </p:sp>
    </p:spTree>
    <p:extLst>
      <p:ext uri="{BB962C8B-B14F-4D97-AF65-F5344CB8AC3E}">
        <p14:creationId xmlns:p14="http://schemas.microsoft.com/office/powerpoint/2010/main" val="162693947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>
            <a:extLst>
              <a:ext uri="{FF2B5EF4-FFF2-40B4-BE49-F238E27FC236}">
                <a16:creationId xmlns:a16="http://schemas.microsoft.com/office/drawing/2014/main" id="{1C0A2715-788F-EDED-8D9A-59C0022006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Vid buggar, kommentarer, önskemål återkoppla via: </a:t>
            </a:r>
            <a:r>
              <a:rPr lang="sv-SE" b="0" i="0" u="none" strike="noStrike" dirty="0">
                <a:effectLst/>
                <a:latin typeface="Slack-Lato"/>
                <a:hlinkClick r:id="rId2"/>
              </a:rPr>
              <a:t>its-ladok-isp-support@lists.umu.se</a:t>
            </a:r>
            <a:endParaRPr lang="sv-SE" b="0" i="0" u="none" strike="noStrike" dirty="0">
              <a:effectLst/>
              <a:latin typeface="Slack-Lato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Vi kommer att föra in det ni skriver i vår kravlista. Det prioriteras med resten av kraven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Vi kommer INTE ha möjlighet att återkoppla inkomna synpunkter, önskemål etc.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Om ni har problem t ex förstår inte en viss funktion så maila oss och vi återkommer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Vi går över till normal hantering via JIRA-ärenden när vi går i produktion</a:t>
            </a:r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13E087F0-7F42-96BD-B88D-51519000AC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Support och återkoppling av leveransen via enkät</a:t>
            </a:r>
          </a:p>
        </p:txBody>
      </p:sp>
    </p:spTree>
    <p:extLst>
      <p:ext uri="{BB962C8B-B14F-4D97-AF65-F5344CB8AC3E}">
        <p14:creationId xmlns:p14="http://schemas.microsoft.com/office/powerpoint/2010/main" val="52627079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>
            <a:extLst>
              <a:ext uri="{FF2B5EF4-FFF2-40B4-BE49-F238E27FC236}">
                <a16:creationId xmlns:a16="http://schemas.microsoft.com/office/drawing/2014/main" id="{B24BAFC0-6C46-D90B-8F94-D8F9FBF8F6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Preliminärt: 2023-09-22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Gå igenom lärdomar och erfarenheter från leverans till testmiljö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Gå igenom var Ladok ISP befinner sig i planen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Ungefärlig tidplan och produktionssättning av Ladok ISP</a:t>
            </a:r>
          </a:p>
          <a:p>
            <a:endParaRPr lang="sv-SE" dirty="0"/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CF824EE9-9D84-C975-0279-7FE02E4DC3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Nästa tematräff</a:t>
            </a:r>
          </a:p>
        </p:txBody>
      </p:sp>
    </p:spTree>
    <p:extLst>
      <p:ext uri="{BB962C8B-B14F-4D97-AF65-F5344CB8AC3E}">
        <p14:creationId xmlns:p14="http://schemas.microsoft.com/office/powerpoint/2010/main" val="4422736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title"/>
          </p:nvPr>
        </p:nvSpPr>
        <p:spPr>
          <a:xfrm>
            <a:off x="628650" y="1232587"/>
            <a:ext cx="7886699" cy="545725"/>
          </a:xfrm>
        </p:spPr>
        <p:txBody>
          <a:bodyPr spcFirstLastPara="1" lIns="91425" tIns="91425" rIns="91425" bIns="91425" anchor="b" anchorCtr="0">
            <a:norm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sv" dirty="0"/>
              <a:t>Återkoppling från enkät från tematräff 02</a:t>
            </a:r>
            <a:endParaRPr lang="sv-SE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/>
          <p:cNvSpPr>
            <a:spLocks noGrp="1"/>
          </p:cNvSpPr>
          <p:nvPr>
            <p:ph type="title"/>
          </p:nvPr>
        </p:nvSpPr>
        <p:spPr>
          <a:xfrm>
            <a:off x="628649" y="510778"/>
            <a:ext cx="6732271" cy="545725"/>
          </a:xfrm>
        </p:spPr>
        <p:txBody>
          <a:bodyPr anchor="ctr">
            <a:noAutofit/>
          </a:bodyPr>
          <a:lstStyle/>
          <a:p>
            <a:r>
              <a:rPr lang="sv-SE" sz="1800" dirty="0"/>
              <a:t>Generella frågor om processkonfiguration och behörighet</a:t>
            </a:r>
          </a:p>
        </p:txBody>
      </p:sp>
      <p:sp>
        <p:nvSpPr>
          <p:cNvPr id="6" name="Platshållare för text 5"/>
          <p:cNvSpPr>
            <a:spLocks noGrp="1"/>
          </p:cNvSpPr>
          <p:nvPr>
            <p:ph idx="1"/>
          </p:nvPr>
        </p:nvSpPr>
        <p:spPr>
          <a:xfrm>
            <a:off x="628650" y="1226762"/>
            <a:ext cx="6895556" cy="2925109"/>
          </a:xfrm>
        </p:spPr>
        <p:txBody>
          <a:bodyPr>
            <a:normAutofit/>
          </a:bodyPr>
          <a:lstStyle/>
          <a:p>
            <a:r>
              <a:rPr lang="sv-SE" dirty="0"/>
              <a:t>Flexibilitet och anpassningsmöjligheter</a:t>
            </a:r>
          </a:p>
          <a:p>
            <a:pPr lvl="1"/>
            <a:r>
              <a:rPr lang="sv-SE" b="1" dirty="0"/>
              <a:t>OK</a:t>
            </a:r>
            <a:r>
              <a:rPr lang="sv-SE" dirty="0"/>
              <a:t>. Anpassa processer till lärosäte, fakultet, institution eller motsvarande</a:t>
            </a:r>
          </a:p>
          <a:p>
            <a:pPr lvl="1"/>
            <a:r>
              <a:rPr lang="sv-SE" dirty="0"/>
              <a:t>Anpassa innehållet till lärosätet</a:t>
            </a:r>
          </a:p>
          <a:p>
            <a:r>
              <a:rPr lang="sv-SE" dirty="0"/>
              <a:t>Roller och behörigheter</a:t>
            </a:r>
          </a:p>
          <a:p>
            <a:pPr lvl="1"/>
            <a:r>
              <a:rPr lang="sv-SE" b="1" dirty="0"/>
              <a:t>OK</a:t>
            </a:r>
            <a:r>
              <a:rPr lang="sv-SE" dirty="0"/>
              <a:t>. En användare kan ha flera roller. För samma doktorand eller för olika doktorander?</a:t>
            </a:r>
          </a:p>
          <a:p>
            <a:pPr lvl="1"/>
            <a:r>
              <a:rPr lang="sv-SE" b="1" dirty="0"/>
              <a:t>OK</a:t>
            </a:r>
            <a:r>
              <a:rPr lang="sv-SE" dirty="0"/>
              <a:t>. Anpassa roller t ex Examinator</a:t>
            </a:r>
          </a:p>
          <a:p>
            <a:pPr lvl="1"/>
            <a:r>
              <a:rPr lang="sv-SE" b="1" dirty="0"/>
              <a:t>Q4</a:t>
            </a:r>
            <a:r>
              <a:rPr lang="sv-SE" dirty="0"/>
              <a:t>. Söka ut roller t ex Huvudhandledare</a:t>
            </a:r>
          </a:p>
          <a:p>
            <a:pPr lvl="1"/>
            <a:r>
              <a:rPr lang="sv-SE" dirty="0"/>
              <a:t>Externa handledare ska smidigt komma in i Ladok</a:t>
            </a:r>
          </a:p>
        </p:txBody>
      </p:sp>
    </p:spTree>
    <p:extLst>
      <p:ext uri="{BB962C8B-B14F-4D97-AF65-F5344CB8AC3E}">
        <p14:creationId xmlns:p14="http://schemas.microsoft.com/office/powerpoint/2010/main" val="5331412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/>
          <p:cNvSpPr>
            <a:spLocks noGrp="1"/>
          </p:cNvSpPr>
          <p:nvPr>
            <p:ph type="title"/>
          </p:nvPr>
        </p:nvSpPr>
        <p:spPr>
          <a:xfrm>
            <a:off x="628649" y="510778"/>
            <a:ext cx="6902088" cy="545725"/>
          </a:xfrm>
        </p:spPr>
        <p:txBody>
          <a:bodyPr anchor="ctr">
            <a:noAutofit/>
          </a:bodyPr>
          <a:lstStyle/>
          <a:p>
            <a:r>
              <a:rPr lang="sv-SE" sz="1800" dirty="0"/>
              <a:t>Generella frågor om processkonfiguration och behörighet forts.</a:t>
            </a:r>
          </a:p>
        </p:txBody>
      </p:sp>
      <p:sp>
        <p:nvSpPr>
          <p:cNvPr id="6" name="Platshållare för text 5"/>
          <p:cNvSpPr>
            <a:spLocks noGrp="1"/>
          </p:cNvSpPr>
          <p:nvPr>
            <p:ph idx="1"/>
          </p:nvPr>
        </p:nvSpPr>
        <p:spPr>
          <a:xfrm>
            <a:off x="628650" y="1226762"/>
            <a:ext cx="6595110" cy="2925109"/>
          </a:xfrm>
        </p:spPr>
        <p:txBody>
          <a:bodyPr>
            <a:normAutofit/>
          </a:bodyPr>
          <a:lstStyle/>
          <a:p>
            <a:r>
              <a:rPr lang="sv-SE" dirty="0"/>
              <a:t>Dokumentation och redigering</a:t>
            </a:r>
          </a:p>
          <a:p>
            <a:pPr lvl="1"/>
            <a:r>
              <a:rPr lang="sv-SE" b="1" dirty="0"/>
              <a:t>OK</a:t>
            </a:r>
            <a:r>
              <a:rPr lang="sv-SE" dirty="0"/>
              <a:t>. Både doktorand och huvudhandledare kan redigera ISP innan granskning</a:t>
            </a:r>
          </a:p>
          <a:p>
            <a:pPr lvl="1"/>
            <a:r>
              <a:rPr lang="sv-SE" b="1" dirty="0"/>
              <a:t>OK</a:t>
            </a:r>
            <a:r>
              <a:rPr lang="sv-SE" dirty="0"/>
              <a:t>. Möjlighet att skapa ny version så fort den senaste har fastställts</a:t>
            </a:r>
          </a:p>
          <a:p>
            <a:r>
              <a:rPr lang="sv-SE" dirty="0"/>
              <a:t>Övrigt</a:t>
            </a:r>
          </a:p>
          <a:p>
            <a:pPr lvl="1"/>
            <a:r>
              <a:rPr lang="sv-SE" dirty="0"/>
              <a:t>? E-signering</a:t>
            </a:r>
          </a:p>
          <a:p>
            <a:pPr lvl="1"/>
            <a:r>
              <a:rPr lang="sv-SE" dirty="0"/>
              <a:t>? </a:t>
            </a:r>
            <a:r>
              <a:rPr lang="sv-SE" dirty="0" err="1"/>
              <a:t>Registervårda</a:t>
            </a:r>
            <a:r>
              <a:rPr lang="sv-SE" dirty="0"/>
              <a:t> fastställda versioner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971826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>
            <a:spLocks noGrp="1"/>
          </p:cNvSpPr>
          <p:nvPr>
            <p:ph type="title"/>
          </p:nvPr>
        </p:nvSpPr>
        <p:spPr>
          <a:xfrm>
            <a:off x="628650" y="510778"/>
            <a:ext cx="5246988" cy="545725"/>
          </a:xfrm>
        </p:spPr>
        <p:txBody>
          <a:bodyPr spcFirstLastPara="1" lIns="91425" tIns="91425" rIns="91425" bIns="91425" anchor="ctr" anchorCtr="0">
            <a:norm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sv" sz="1800" dirty="0"/>
              <a:t>Skicka tillbaka ISP</a:t>
            </a:r>
            <a:endParaRPr lang="sv-SE" sz="1800" dirty="0"/>
          </a:p>
        </p:txBody>
      </p:sp>
      <p:sp>
        <p:nvSpPr>
          <p:cNvPr id="67" name="Google Shape;67;p15"/>
          <p:cNvSpPr txBox="1">
            <a:spLocks noGrp="1"/>
          </p:cNvSpPr>
          <p:nvPr>
            <p:ph idx="1"/>
          </p:nvPr>
        </p:nvSpPr>
        <p:spPr>
          <a:xfrm>
            <a:off x="628649" y="1226762"/>
            <a:ext cx="7084967" cy="2925109"/>
          </a:xfrm>
        </p:spPr>
        <p:txBody>
          <a:bodyPr spcFirstLastPara="1" lIns="91425" tIns="91425" rIns="91425" bIns="91425" anchorCtr="0">
            <a:normAutofit/>
          </a:bodyPr>
          <a:lstStyle/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sv" dirty="0"/>
              <a:t>“Vanligt att ISP går fram och tillbaka flera gånger för korrigeringar och kompletteringar av både formalia och innehåll”</a:t>
            </a:r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endParaRPr lang="sv-SE" dirty="0"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sv" dirty="0"/>
              <a:t>De flesta lärosäten angav att det kan bli mycket fram och tillbaka</a:t>
            </a:r>
            <a:endParaRPr lang="sv-SE" dirty="0"/>
          </a:p>
          <a:p>
            <a:pPr marL="0" lvl="0" indent="0" rtl="0">
              <a:spcBef>
                <a:spcPts val="1200"/>
              </a:spcBef>
              <a:spcAft>
                <a:spcPts val="1200"/>
              </a:spcAft>
              <a:buNone/>
            </a:pPr>
            <a:endParaRPr lang="sv-SE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>
            <a:spLocks noGrp="1"/>
          </p:cNvSpPr>
          <p:nvPr>
            <p:ph idx="1"/>
          </p:nvPr>
        </p:nvSpPr>
        <p:spPr>
          <a:xfrm>
            <a:off x="628650" y="1232587"/>
            <a:ext cx="7886700" cy="2919284"/>
          </a:xfrm>
        </p:spPr>
        <p:txBody>
          <a:bodyPr spcFirstLastPara="1" lIns="91425" tIns="91425" rIns="91425" bIns="91425" anchorCtr="0">
            <a:normAutofit/>
          </a:bodyPr>
          <a:lstStyle/>
          <a:p>
            <a:pPr marL="114300" lvl="0" rtl="0">
              <a:spcBef>
                <a:spcPts val="0"/>
              </a:spcBef>
              <a:spcAft>
                <a:spcPts val="600"/>
              </a:spcAft>
              <a:buSzPts val="1800"/>
            </a:pPr>
            <a:r>
              <a:rPr lang="sv" dirty="0"/>
              <a:t>Översikt och granskning av versioner</a:t>
            </a:r>
            <a:endParaRPr lang="sv-SE" dirty="0"/>
          </a:p>
          <a:p>
            <a:pPr marL="627063" lvl="1" indent="-285750">
              <a:spcBef>
                <a:spcPts val="0"/>
              </a:spcBef>
              <a:spcAft>
                <a:spcPts val="600"/>
              </a:spcAft>
              <a:buSzPts val="1400"/>
            </a:pPr>
            <a:r>
              <a:rPr lang="sv" b="1" dirty="0"/>
              <a:t>OK</a:t>
            </a:r>
            <a:r>
              <a:rPr lang="sv" dirty="0"/>
              <a:t>. Vill ha konfigurerbara roller och ledtexter på översiktsfliken</a:t>
            </a:r>
            <a:endParaRPr lang="sv-SE" dirty="0"/>
          </a:p>
          <a:p>
            <a:pPr marL="627063" lvl="1" indent="-285750">
              <a:spcBef>
                <a:spcPts val="0"/>
              </a:spcBef>
              <a:spcAft>
                <a:spcPts val="600"/>
              </a:spcAft>
              <a:buSzPts val="1400"/>
            </a:pPr>
            <a:r>
              <a:rPr lang="sv" b="1" dirty="0"/>
              <a:t>OK</a:t>
            </a:r>
            <a:r>
              <a:rPr lang="sv" dirty="0"/>
              <a:t>. Bra med texter för varje post om vad som ska göras av olika roller</a:t>
            </a:r>
            <a:endParaRPr lang="sv-SE" dirty="0"/>
          </a:p>
          <a:p>
            <a:pPr marL="627063" lvl="1" indent="-285750">
              <a:spcBef>
                <a:spcPts val="0"/>
              </a:spcBef>
              <a:spcAft>
                <a:spcPts val="600"/>
              </a:spcAft>
              <a:buSzPts val="1400"/>
            </a:pPr>
            <a:r>
              <a:rPr lang="sv" b="1" dirty="0"/>
              <a:t>Väntar</a:t>
            </a:r>
            <a:r>
              <a:rPr lang="sv" dirty="0"/>
              <a:t>. Önskar bättre benämning för fliken "Översikt"</a:t>
            </a:r>
            <a:endParaRPr lang="sv-SE" dirty="0"/>
          </a:p>
          <a:p>
            <a:pPr marL="114300" lvl="0" rtl="0">
              <a:spcBef>
                <a:spcPts val="0"/>
              </a:spcBef>
              <a:spcAft>
                <a:spcPts val="600"/>
              </a:spcAft>
              <a:buSzPts val="1800"/>
            </a:pPr>
            <a:r>
              <a:rPr lang="sv" dirty="0"/>
              <a:t>Hanteringsprocess och arbetsflöde</a:t>
            </a:r>
            <a:endParaRPr lang="sv-SE" dirty="0"/>
          </a:p>
          <a:p>
            <a:pPr marL="627063" lvl="1" indent="-317500" rtl="0">
              <a:spcBef>
                <a:spcPts val="0"/>
              </a:spcBef>
              <a:spcAft>
                <a:spcPts val="600"/>
              </a:spcAft>
              <a:buSzPts val="1400"/>
            </a:pPr>
            <a:r>
              <a:rPr lang="sv" b="1" dirty="0"/>
              <a:t>OK.</a:t>
            </a:r>
            <a:r>
              <a:rPr lang="sv" dirty="0"/>
              <a:t> Vill ha meddelandelogg och utrymme för långa meddelanden </a:t>
            </a:r>
            <a:endParaRPr lang="sv-SE" dirty="0"/>
          </a:p>
          <a:p>
            <a:pPr marL="627063" lvl="1" indent="-317500" rtl="0">
              <a:spcBef>
                <a:spcPts val="0"/>
              </a:spcBef>
              <a:spcAft>
                <a:spcPts val="600"/>
              </a:spcAft>
              <a:buSzPts val="1400"/>
            </a:pPr>
            <a:r>
              <a:rPr lang="sv" b="1" dirty="0"/>
              <a:t>OK.</a:t>
            </a:r>
            <a:r>
              <a:rPr lang="sv" dirty="0"/>
              <a:t> Önskar fler hjälptexter </a:t>
            </a:r>
            <a:endParaRPr lang="sv-SE" dirty="0"/>
          </a:p>
          <a:p>
            <a:pPr marL="627063" lvl="1" indent="-317500" rtl="0">
              <a:spcBef>
                <a:spcPts val="0"/>
              </a:spcBef>
              <a:spcAft>
                <a:spcPts val="600"/>
              </a:spcAft>
              <a:buSzPts val="1400"/>
            </a:pPr>
            <a:r>
              <a:rPr lang="sv" b="1" dirty="0"/>
              <a:t>Väntar.</a:t>
            </a:r>
            <a:r>
              <a:rPr lang="sv" dirty="0"/>
              <a:t> Möjlighet att ladda upp fler bilagor</a:t>
            </a:r>
            <a:endParaRPr lang="sv-SE" dirty="0"/>
          </a:p>
        </p:txBody>
      </p:sp>
      <p:sp>
        <p:nvSpPr>
          <p:cNvPr id="73" name="Google Shape;73;p16"/>
          <p:cNvSpPr txBox="1">
            <a:spLocks noGrp="1"/>
          </p:cNvSpPr>
          <p:nvPr>
            <p:ph type="title"/>
          </p:nvPr>
        </p:nvSpPr>
        <p:spPr>
          <a:xfrm>
            <a:off x="628650" y="510778"/>
            <a:ext cx="7886699" cy="545725"/>
          </a:xfrm>
        </p:spPr>
        <p:txBody>
          <a:bodyPr spcFirstLastPara="1" lIns="91425" tIns="91425" rIns="91425" bIns="91425" anchor="ctr" anchorCtr="0">
            <a:norm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sv" sz="1800" dirty="0"/>
              <a:t>Översiktsfliken</a:t>
            </a:r>
            <a:endParaRPr lang="sv-SE" sz="1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 build="p"/>
    </p:bldLst>
  </p:timing>
</p:sld>
</file>

<file path=ppt/theme/theme1.xml><?xml version="1.0" encoding="utf-8"?>
<a:theme xmlns:a="http://schemas.openxmlformats.org/drawingml/2006/main" name="LadokTema1-PPT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adokTema1-PPT" id="{AF5D7756-62B4-445B-9335-C45497068F76}" vid="{98B36E52-370F-4662-9E77-19F1C5545C7F}"/>
    </a:ext>
  </a:extLst>
</a:theme>
</file>

<file path=ppt/theme/theme2.xml><?xml version="1.0" encoding="utf-8"?>
<a:theme xmlns:a="http://schemas.openxmlformats.org/drawingml/2006/main" name="Textsido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Bild och grafik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77DF8B229149043AC056CBFE8B11EF9" ma:contentTypeVersion="15" ma:contentTypeDescription="Create a new document." ma:contentTypeScope="" ma:versionID="448161bc07a17a069b4c13a516148617">
  <xsd:schema xmlns:xsd="http://www.w3.org/2001/XMLSchema" xmlns:xs="http://www.w3.org/2001/XMLSchema" xmlns:p="http://schemas.microsoft.com/office/2006/metadata/properties" xmlns:ns3="9c314a0d-fc0e-415c-9aed-f7cf8316431a" xmlns:ns4="a389610a-632f-450a-96e1-8e2237e52dab" targetNamespace="http://schemas.microsoft.com/office/2006/metadata/properties" ma:root="true" ma:fieldsID="0e97d9d366d5e58a68a2f03762a6e8c7" ns3:_="" ns4:_="">
    <xsd:import namespace="9c314a0d-fc0e-415c-9aed-f7cf8316431a"/>
    <xsd:import namespace="a389610a-632f-450a-96e1-8e2237e52dab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Location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  <xsd:element ref="ns4:MediaLengthInSeconds" minOccurs="0"/>
                <xsd:element ref="ns4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314a0d-fc0e-415c-9aed-f7cf8316431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389610a-632f-450a-96e1-8e2237e52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a389610a-632f-450a-96e1-8e2237e52dab" xsi:nil="true"/>
  </documentManagement>
</p:properties>
</file>

<file path=customXml/itemProps1.xml><?xml version="1.0" encoding="utf-8"?>
<ds:datastoreItem xmlns:ds="http://schemas.openxmlformats.org/officeDocument/2006/customXml" ds:itemID="{378231FF-E8BD-453F-8660-60F28BE088D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03F62E9-72EA-46F5-8740-67C49A49B37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c314a0d-fc0e-415c-9aed-f7cf8316431a"/>
    <ds:schemaRef ds:uri="a389610a-632f-450a-96e1-8e2237e52da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CF5BF63-01B3-4846-8EFE-AB17066FDCA5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a389610a-632f-450a-96e1-8e2237e52dab"/>
    <ds:schemaRef ds:uri="http://purl.org/dc/elements/1.1/"/>
    <ds:schemaRef ds:uri="http://schemas.microsoft.com/office/2006/metadata/properties"/>
    <ds:schemaRef ds:uri="9c314a0d-fc0e-415c-9aed-f7cf8316431a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LadokTema1-PPT</Template>
  <TotalTime>3845</TotalTime>
  <Words>2910</Words>
  <Application>Microsoft Office PowerPoint</Application>
  <PresentationFormat>Bildspel på skärmen (16:9)</PresentationFormat>
  <Paragraphs>352</Paragraphs>
  <Slides>44</Slides>
  <Notes>4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3</vt:i4>
      </vt:variant>
      <vt:variant>
        <vt:lpstr>Bildrubriker</vt:lpstr>
      </vt:variant>
      <vt:variant>
        <vt:i4>44</vt:i4>
      </vt:variant>
    </vt:vector>
  </HeadingPairs>
  <TitlesOfParts>
    <vt:vector size="51" baseType="lpstr">
      <vt:lpstr>Arial</vt:lpstr>
      <vt:lpstr>Calibri</vt:lpstr>
      <vt:lpstr>Courier New</vt:lpstr>
      <vt:lpstr>Slack-Lato</vt:lpstr>
      <vt:lpstr>LadokTema1-PPT</vt:lpstr>
      <vt:lpstr>Textsidor</vt:lpstr>
      <vt:lpstr>Bild och grafik</vt:lpstr>
      <vt:lpstr>Individuella studieplaner på forskarnivå </vt:lpstr>
      <vt:lpstr>Agenda</vt:lpstr>
      <vt:lpstr>Prioritering av behov, önskemål och krav</vt:lpstr>
      <vt:lpstr>Planeringen av Ladok ISP</vt:lpstr>
      <vt:lpstr>Återkoppling från enkät från tematräff 02</vt:lpstr>
      <vt:lpstr>Generella frågor om processkonfiguration och behörighet</vt:lpstr>
      <vt:lpstr>Generella frågor om processkonfiguration och behörighet forts.</vt:lpstr>
      <vt:lpstr>Skicka tillbaka ISP</vt:lpstr>
      <vt:lpstr>Översiktsfliken</vt:lpstr>
      <vt:lpstr>Översiktsfliken forts.</vt:lpstr>
      <vt:lpstr>Handledare och beslutsfattare</vt:lpstr>
      <vt:lpstr>Handledare och beslutsfattare forts.</vt:lpstr>
      <vt:lpstr>Avhandlingsarbete</vt:lpstr>
      <vt:lpstr>Avhandlingsarbete forts.</vt:lpstr>
      <vt:lpstr>Kurser och konferenser</vt:lpstr>
      <vt:lpstr>Kurser och konferenser forts.</vt:lpstr>
      <vt:lpstr>Lärandemål</vt:lpstr>
      <vt:lpstr>Lärandemål forts.</vt:lpstr>
      <vt:lpstr>Progress inom lärandemål</vt:lpstr>
      <vt:lpstr>Tidplan</vt:lpstr>
      <vt:lpstr>Avhandlingspoäng</vt:lpstr>
      <vt:lpstr>Ska kommentarer tas bort mellan versioner</vt:lpstr>
      <vt:lpstr>Övriga frågor</vt:lpstr>
      <vt:lpstr>Övriga frågor forts.</vt:lpstr>
      <vt:lpstr>Övriga frågor forts.</vt:lpstr>
      <vt:lpstr>Pass 2: Leverans till test- och utbildningsmiljöer </vt:lpstr>
      <vt:lpstr>Syftet med leveransen</vt:lpstr>
      <vt:lpstr>Test- och utbildningsmiljö hos er</vt:lpstr>
      <vt:lpstr>Kommunikationen med oss fram till ISP går i produktion</vt:lpstr>
      <vt:lpstr>Ladok ISP - processkonfiguration</vt:lpstr>
      <vt:lpstr>Ladok ISP - Processaktör Behörigheter</vt:lpstr>
      <vt:lpstr>Ladok ISP</vt:lpstr>
      <vt:lpstr>ISP-Administratör är en superuser</vt:lpstr>
      <vt:lpstr>Vanliga frågor: Lokala anpassningar</vt:lpstr>
      <vt:lpstr>Vanliga frågor: Lokala anpassningar forts.</vt:lpstr>
      <vt:lpstr>Vanliga frågor: Användare och behörigheter</vt:lpstr>
      <vt:lpstr>Vanliga frågor: Användare och behörigheter forts.</vt:lpstr>
      <vt:lpstr>Vanliga frågor: Användare och behörigheter forts.</vt:lpstr>
      <vt:lpstr>Vanliga frågor: Process </vt:lpstr>
      <vt:lpstr>Vanliga frågor: Avbrott och tillfällsbyten</vt:lpstr>
      <vt:lpstr>Vanliga frågor: PDF</vt:lpstr>
      <vt:lpstr>Demo</vt:lpstr>
      <vt:lpstr>Support och återkoppling av leveransen via enkät</vt:lpstr>
      <vt:lpstr>Nästa tematräff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Återkoppling från enkäten</dc:title>
  <dc:creator>Anders Stenebo</dc:creator>
  <cp:lastModifiedBy>Katja Taavo</cp:lastModifiedBy>
  <cp:revision>21</cp:revision>
  <dcterms:modified xsi:type="dcterms:W3CDTF">2023-06-07T14:07:52Z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0x010100877DF8B229149043AC056CBFE8B11EF9</vt:lpwstr>
  </property>
</Properties>
</file>