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57" r:id="rId2"/>
    <p:sldId id="257" r:id="rId3"/>
    <p:sldId id="397" r:id="rId4"/>
    <p:sldId id="402" r:id="rId5"/>
    <p:sldId id="408" r:id="rId6"/>
    <p:sldId id="409" r:id="rId7"/>
    <p:sldId id="407" r:id="rId8"/>
    <p:sldId id="366" r:id="rId9"/>
    <p:sldId id="406" r:id="rId10"/>
    <p:sldId id="263" r:id="rId11"/>
    <p:sldId id="398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02"/>
            <p14:sldId id="408"/>
            <p14:sldId id="409"/>
            <p14:sldId id="407"/>
            <p14:sldId id="366"/>
            <p14:sldId id="406"/>
            <p14:sldId id="263"/>
          </p14:sldIdLst>
        </p14:section>
        <p14:section name="Namnlöst avsnitt" id="{8B6C1C04-D68E-4EBE-B0B3-C59E7BDDBE57}">
          <p14:sldIdLst>
            <p14:sldId id="3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2ED"/>
    <a:srgbClr val="FFFFFF"/>
    <a:srgbClr val="323435"/>
    <a:srgbClr val="FF6600"/>
    <a:srgbClr val="6DAF40"/>
    <a:srgbClr val="E6E6E6"/>
    <a:srgbClr val="2A2A2A"/>
    <a:srgbClr val="7F7F7F"/>
    <a:srgbClr val="434F66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1934" autoAdjust="0"/>
  </p:normalViewPr>
  <p:slideViewPr>
    <p:cSldViewPr snapToGrid="0" snapToObjects="1">
      <p:cViewPr>
        <p:scale>
          <a:sx n="100" d="100"/>
          <a:sy n="100" d="100"/>
        </p:scale>
        <p:origin x="132" y="216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420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458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9024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62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2.20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Jan Winkle.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6" name="Grupp 5">
            <a:extLst>
              <a:ext uri="{FF2B5EF4-FFF2-40B4-BE49-F238E27FC236}">
                <a16:creationId xmlns:a16="http://schemas.microsoft.com/office/drawing/2014/main" id="{384E72A1-219E-1311-3A8E-787F9795A621}"/>
              </a:ext>
            </a:extLst>
          </p:cNvPr>
          <p:cNvGrpSpPr/>
          <p:nvPr/>
        </p:nvGrpSpPr>
        <p:grpSpPr>
          <a:xfrm>
            <a:off x="5188228" y="5337777"/>
            <a:ext cx="3334215" cy="1114581"/>
            <a:chOff x="5188228" y="5337777"/>
            <a:chExt cx="3334215" cy="1114581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0EA8E285-EDEF-C94D-1181-69B97F027E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88228" y="5337777"/>
              <a:ext cx="3334215" cy="1114581"/>
            </a:xfrm>
            <a:prstGeom prst="rect">
              <a:avLst/>
            </a:prstGeom>
          </p:spPr>
        </p:pic>
        <p:sp>
          <p:nvSpPr>
            <p:cNvPr id="2" name="textruta 1">
              <a:extLst>
                <a:ext uri="{FF2B5EF4-FFF2-40B4-BE49-F238E27FC236}">
                  <a16:creationId xmlns:a16="http://schemas.microsoft.com/office/drawing/2014/main" id="{40D76B1B-0C21-1A89-388D-2DE21784579C}"/>
                </a:ext>
              </a:extLst>
            </p:cNvPr>
            <p:cNvSpPr txBox="1"/>
            <p:nvPr/>
          </p:nvSpPr>
          <p:spPr>
            <a:xfrm>
              <a:off x="5568376" y="5498663"/>
              <a:ext cx="677643" cy="174851"/>
            </a:xfrm>
            <a:prstGeom prst="rect">
              <a:avLst/>
            </a:prstGeom>
            <a:solidFill>
              <a:srgbClr val="0E72ED"/>
            </a:solidFill>
          </p:spPr>
          <p:txBody>
            <a:bodyPr wrap="square" lIns="0" tIns="18000" rIns="36000" bIns="18000" rtlCol="0">
              <a:spAutoFit/>
            </a:bodyPr>
            <a:lstStyle/>
            <a:p>
              <a:r>
                <a:rPr lang="sv-SE" sz="900" dirty="0">
                  <a:solidFill>
                    <a:schemeClr val="bg1"/>
                  </a:solidFill>
                </a:rPr>
                <a:t>Jan Winkle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6C10B6C6-D73F-50FB-7423-30B2D2D219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27" b="7627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pic>
        <p:nvPicPr>
          <p:cNvPr id="7" name="Picture 2" descr="brown glass bottle beside white book on blue and white textile">
            <a:extLst>
              <a:ext uri="{FF2B5EF4-FFF2-40B4-BE49-F238E27FC236}">
                <a16:creationId xmlns:a16="http://schemas.microsoft.com/office/drawing/2014/main" id="{841B7D01-3F55-800D-FB86-2D5CE5D986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3" b="5644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489CE42D-A1AB-0CFF-C923-811B9CBCEAD9}"/>
              </a:ext>
            </a:extLst>
          </p:cNvPr>
          <p:cNvSpPr/>
          <p:nvPr/>
        </p:nvSpPr>
        <p:spPr>
          <a:xfrm>
            <a:off x="-1" y="-1"/>
            <a:ext cx="12192000" cy="68580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0F7B6A0-4F4E-1468-0797-9FDD00ECAA89}"/>
              </a:ext>
            </a:extLst>
          </p:cNvPr>
          <p:cNvSpPr/>
          <p:nvPr/>
        </p:nvSpPr>
        <p:spPr>
          <a:xfrm>
            <a:off x="390524" y="1290637"/>
            <a:ext cx="5972176" cy="2543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292DCFB5-F9D0-A9D0-CF7E-4F1E3CAC6938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dirty="0">
                <a:solidFill>
                  <a:schemeClr val="tx1"/>
                </a:solidFill>
              </a:rPr>
              <a:t>Inför sommaren…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36C1DC90-C7F4-EE89-758D-9D61AF54F4A6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2.21: </a:t>
            </a:r>
            <a:r>
              <a:rPr lang="sv-SE" dirty="0"/>
              <a:t>Måndag 3 juli</a:t>
            </a:r>
          </a:p>
          <a:p>
            <a:r>
              <a:rPr lang="sv-SE" i="1" dirty="0"/>
              <a:t>Uppehåll version 2.22 - 2.23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2.24:</a:t>
            </a:r>
            <a:r>
              <a:rPr lang="sv-SE" dirty="0"/>
              <a:t> 14 augusti</a:t>
            </a:r>
          </a:p>
        </p:txBody>
      </p:sp>
    </p:spTree>
    <p:extLst>
      <p:ext uri="{BB962C8B-B14F-4D97-AF65-F5344CB8AC3E}">
        <p14:creationId xmlns:p14="http://schemas.microsoft.com/office/powerpoint/2010/main" val="238342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19 juni 2023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2.20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b="1" dirty="0"/>
              <a:t>Processtöd</a:t>
            </a:r>
            <a:r>
              <a:rPr lang="sv-SE" dirty="0"/>
              <a:t>: Det finns nu en processtyp som kan användas för att skapa processer av typen kurspakettillfälle. Processen kan användas på utbildningstyperna: 2007KPTF, 2007FAKPTF, FUPKPTF, UPHPKPTF.</a:t>
            </a:r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Studieavgifter: </a:t>
            </a:r>
            <a:r>
              <a:rPr lang="sv-SE" dirty="0"/>
              <a:t>Det går nu att uppdatera sista betalningsdag på en studieavgiftsperiod som har betalda fakturor. De betalda fakturorna uppdateras inte, däremot påverkas ej betalda fakturor.</a:t>
            </a:r>
          </a:p>
          <a:p>
            <a:r>
              <a:rPr lang="sv-SE" b="1" dirty="0"/>
              <a:t>Uppföljning</a:t>
            </a:r>
            <a:r>
              <a:rPr lang="sv-SE" dirty="0"/>
              <a:t>: Rapporten "Utfall HST och HPR" hanterar nu studieavgiftsbetalning både med avseende på den nya och tidigare hanteringen av studieavgifter.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</p:txBody>
      </p:sp>
      <p:pic>
        <p:nvPicPr>
          <p:cNvPr id="24" name="Bildobjekt 23">
            <a:extLst>
              <a:ext uri="{FF2B5EF4-FFF2-40B4-BE49-F238E27FC236}">
                <a16:creationId xmlns:a16="http://schemas.microsoft.com/office/drawing/2014/main" id="{37600AEF-41ED-9E8B-1461-1E928BF636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726" y="4850803"/>
            <a:ext cx="6761789" cy="2007197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3F3D0F62-B4C5-57A0-7E62-C54E1DBBB95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222"/>
          <a:stretch/>
        </p:blipFill>
        <p:spPr>
          <a:xfrm>
            <a:off x="867601" y="2259464"/>
            <a:ext cx="7121884" cy="252808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02A56724-9A1A-9182-D9E9-991E02504FF2}"/>
              </a:ext>
            </a:extLst>
          </p:cNvPr>
          <p:cNvCxnSpPr>
            <a:cxnSpLocks/>
          </p:cNvCxnSpPr>
          <p:nvPr/>
        </p:nvCxnSpPr>
        <p:spPr>
          <a:xfrm>
            <a:off x="6976822" y="4739373"/>
            <a:ext cx="1778871" cy="14202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2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Grunddata</a:t>
            </a:r>
          </a:p>
          <a:p>
            <a:r>
              <a:rPr lang="sv-SE" dirty="0"/>
              <a:t>Då man döljer eller visar ett </a:t>
            </a:r>
            <a:r>
              <a:rPr lang="sv-SE" dirty="0" err="1"/>
              <a:t>grunddatavärde</a:t>
            </a:r>
            <a:r>
              <a:rPr lang="sv-SE" dirty="0"/>
              <a:t> i </a:t>
            </a:r>
            <a:r>
              <a:rPr lang="sv-SE" dirty="0" err="1"/>
              <a:t>sökvyn</a:t>
            </a:r>
            <a:r>
              <a:rPr lang="sv-SE" dirty="0"/>
              <a:t> så byter den ändrade raden färg.</a:t>
            </a:r>
          </a:p>
          <a:p>
            <a:r>
              <a:rPr lang="sv-SE" dirty="0"/>
              <a:t>Kolumnen "Dolt" visas nu endast vid sökning på de grunddatakategorier som har funktionen att kunna dölja värden.</a:t>
            </a:r>
          </a:p>
          <a:p>
            <a:r>
              <a:rPr lang="sv-SE" dirty="0"/>
              <a:t>Sökning och sortering har införts för Land och "Typ av extern part" på </a:t>
            </a:r>
            <a:r>
              <a:rPr lang="sv-SE" dirty="0" err="1"/>
              <a:t>grunddatavärdet</a:t>
            </a:r>
            <a:r>
              <a:rPr lang="sv-SE" dirty="0"/>
              <a:t> "Extern part".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A984428-9A23-E202-3664-9033926B59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0" y="3669809"/>
            <a:ext cx="12192000" cy="3062445"/>
          </a:xfrm>
          <a:prstGeom prst="rect">
            <a:avLst/>
          </a:prstGeom>
        </p:spPr>
      </p:pic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CC2345A6-F3EA-C4E5-5991-50F40870BAAC}"/>
              </a:ext>
            </a:extLst>
          </p:cNvPr>
          <p:cNvSpPr/>
          <p:nvPr/>
        </p:nvSpPr>
        <p:spPr>
          <a:xfrm>
            <a:off x="3402906" y="4127326"/>
            <a:ext cx="3733899" cy="551626"/>
          </a:xfrm>
          <a:prstGeom prst="roundRect">
            <a:avLst>
              <a:gd name="adj" fmla="val 37978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9D013CC5-B320-FE0B-ED4D-146D73C197DE}"/>
              </a:ext>
            </a:extLst>
          </p:cNvPr>
          <p:cNvSpPr/>
          <p:nvPr/>
        </p:nvSpPr>
        <p:spPr>
          <a:xfrm>
            <a:off x="5959362" y="5173567"/>
            <a:ext cx="2508234" cy="383546"/>
          </a:xfrm>
          <a:prstGeom prst="roundRect">
            <a:avLst>
              <a:gd name="adj" fmla="val 37978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2" name="Grupp 21">
            <a:extLst>
              <a:ext uri="{FF2B5EF4-FFF2-40B4-BE49-F238E27FC236}">
                <a16:creationId xmlns:a16="http://schemas.microsoft.com/office/drawing/2014/main" id="{D32DFFCF-A3AF-E4A7-4B59-0DC199691B17}"/>
              </a:ext>
            </a:extLst>
          </p:cNvPr>
          <p:cNvGrpSpPr/>
          <p:nvPr/>
        </p:nvGrpSpPr>
        <p:grpSpPr>
          <a:xfrm>
            <a:off x="11966010" y="5365340"/>
            <a:ext cx="225990" cy="204037"/>
            <a:chOff x="11042314" y="3188191"/>
            <a:chExt cx="225990" cy="204037"/>
          </a:xfrm>
        </p:grpSpPr>
        <p:cxnSp>
          <p:nvCxnSpPr>
            <p:cNvPr id="9" name="Rak koppling 8">
              <a:extLst>
                <a:ext uri="{FF2B5EF4-FFF2-40B4-BE49-F238E27FC236}">
                  <a16:creationId xmlns:a16="http://schemas.microsoft.com/office/drawing/2014/main" id="{AA29FBDD-AA92-503A-A927-E8B61E47D189}"/>
                </a:ext>
              </a:extLst>
            </p:cNvPr>
            <p:cNvCxnSpPr>
              <a:cxnSpLocks/>
            </p:cNvCxnSpPr>
            <p:nvPr/>
          </p:nvCxnSpPr>
          <p:spPr>
            <a:xfrm>
              <a:off x="11042314" y="3188191"/>
              <a:ext cx="225990" cy="20403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k koppling 10">
              <a:extLst>
                <a:ext uri="{FF2B5EF4-FFF2-40B4-BE49-F238E27FC236}">
                  <a16:creationId xmlns:a16="http://schemas.microsoft.com/office/drawing/2014/main" id="{D3F3E212-E358-EDC8-83AD-866D03A3E9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8410" y="3188191"/>
              <a:ext cx="199894" cy="20403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Bildobjekt 7">
            <a:extLst>
              <a:ext uri="{FF2B5EF4-FFF2-40B4-BE49-F238E27FC236}">
                <a16:creationId xmlns:a16="http://schemas.microsoft.com/office/drawing/2014/main" id="{A39F3642-FF6A-BF88-8B8E-52201AD717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64588"/>
            <a:ext cx="12192000" cy="2742274"/>
          </a:xfrm>
          <a:prstGeom prst="rect">
            <a:avLst/>
          </a:prstGeom>
        </p:spPr>
      </p:pic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D6C7D987-14A9-851E-3732-E0D1A18B2F26}"/>
              </a:ext>
            </a:extLst>
          </p:cNvPr>
          <p:cNvCxnSpPr>
            <a:cxnSpLocks/>
          </p:cNvCxnSpPr>
          <p:nvPr/>
        </p:nvCxnSpPr>
        <p:spPr>
          <a:xfrm flipH="1" flipV="1">
            <a:off x="3402906" y="4780459"/>
            <a:ext cx="914399" cy="7674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23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Grunddata</a:t>
            </a:r>
          </a:p>
          <a:p>
            <a:r>
              <a:rPr lang="sv-SE" dirty="0"/>
              <a:t>Då man döljer eller visar ett </a:t>
            </a:r>
            <a:r>
              <a:rPr lang="sv-SE" dirty="0" err="1"/>
              <a:t>grunddatavärde</a:t>
            </a:r>
            <a:r>
              <a:rPr lang="sv-SE" dirty="0"/>
              <a:t> i </a:t>
            </a:r>
            <a:r>
              <a:rPr lang="sv-SE" dirty="0" err="1"/>
              <a:t>sökvyn</a:t>
            </a:r>
            <a:r>
              <a:rPr lang="sv-SE" dirty="0"/>
              <a:t> så byter den ändrade raden färg.</a:t>
            </a:r>
          </a:p>
          <a:p>
            <a:r>
              <a:rPr lang="sv-SE" dirty="0"/>
              <a:t>Kolumnen "Dolt" visas nu endast vid sökning på de grunddatakategorier som har funktionen att kunna dölja värden.</a:t>
            </a:r>
          </a:p>
          <a:p>
            <a:r>
              <a:rPr lang="sv-SE" dirty="0"/>
              <a:t>Sökning och sortering har införts för Land och "Typ av extern part" på </a:t>
            </a:r>
            <a:r>
              <a:rPr lang="sv-SE" dirty="0" err="1"/>
              <a:t>grunddatavärdet</a:t>
            </a:r>
            <a:r>
              <a:rPr lang="sv-SE" dirty="0"/>
              <a:t> "Extern part".</a:t>
            </a:r>
          </a:p>
          <a:p>
            <a:r>
              <a:rPr lang="sv-SE" dirty="0"/>
              <a:t>Sökning på datum visar nu även de värden som saknar startdatum eller slutdatum.</a:t>
            </a:r>
          </a:p>
          <a:p>
            <a:r>
              <a:rPr lang="sv-SE" dirty="0"/>
              <a:t>När man går från redigeringssidan till söksidan via länken "Sökresultat" på ett </a:t>
            </a:r>
            <a:r>
              <a:rPr lang="sv-SE" dirty="0" err="1"/>
              <a:t>grunddatavärde</a:t>
            </a:r>
            <a:r>
              <a:rPr lang="sv-SE" dirty="0"/>
              <a:t> så syns nu tidigare gjord utsökning.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416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Ladok för studenter</a:t>
            </a:r>
            <a:r>
              <a:rPr lang="sv-SE" dirty="0"/>
              <a:t>: Om student har koppling till flera lärosäten och loggar in via konto utan lärosäteskoppling visas nu en tydligare lista med valbara lärosäten.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C7BD4AA-3730-59AD-C892-30081782F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039" b="17787"/>
          <a:stretch/>
        </p:blipFill>
        <p:spPr>
          <a:xfrm>
            <a:off x="289665" y="2755769"/>
            <a:ext cx="5231565" cy="1346462"/>
          </a:xfrm>
          <a:prstGeom prst="rect">
            <a:avLst/>
          </a:prstGeom>
        </p:spPr>
      </p:pic>
      <p:grpSp>
        <p:nvGrpSpPr>
          <p:cNvPr id="5" name="Grupp 4">
            <a:extLst>
              <a:ext uri="{FF2B5EF4-FFF2-40B4-BE49-F238E27FC236}">
                <a16:creationId xmlns:a16="http://schemas.microsoft.com/office/drawing/2014/main" id="{F266FC6C-0A40-7DEB-06CB-7018688319A5}"/>
              </a:ext>
            </a:extLst>
          </p:cNvPr>
          <p:cNvGrpSpPr/>
          <p:nvPr/>
        </p:nvGrpSpPr>
        <p:grpSpPr>
          <a:xfrm>
            <a:off x="5332030" y="2807019"/>
            <a:ext cx="5231565" cy="1295212"/>
            <a:chOff x="717015" y="2592746"/>
            <a:chExt cx="6707155" cy="1660533"/>
          </a:xfrm>
        </p:grpSpPr>
        <p:pic>
          <p:nvPicPr>
            <p:cNvPr id="6" name="Bildobjekt 5">
              <a:extLst>
                <a:ext uri="{FF2B5EF4-FFF2-40B4-BE49-F238E27FC236}">
                  <a16:creationId xmlns:a16="http://schemas.microsoft.com/office/drawing/2014/main" id="{0A271D41-82A8-73E3-768C-5D4E33ADE9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43194" b="27102"/>
            <a:stretch/>
          </p:blipFill>
          <p:spPr>
            <a:xfrm>
              <a:off x="717015" y="2600478"/>
              <a:ext cx="6331485" cy="1652801"/>
            </a:xfrm>
            <a:prstGeom prst="rect">
              <a:avLst/>
            </a:prstGeom>
          </p:spPr>
        </p:pic>
        <p:pic>
          <p:nvPicPr>
            <p:cNvPr id="7" name="Bildobjekt 6">
              <a:extLst>
                <a:ext uri="{FF2B5EF4-FFF2-40B4-BE49-F238E27FC236}">
                  <a16:creationId xmlns:a16="http://schemas.microsoft.com/office/drawing/2014/main" id="{FA88B420-5503-2C76-FE8C-AE95BA7E30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9690" t="-341" b="27102"/>
            <a:stretch/>
          </p:blipFill>
          <p:spPr>
            <a:xfrm>
              <a:off x="6275079" y="2592746"/>
              <a:ext cx="1149091" cy="1660533"/>
            </a:xfrm>
            <a:prstGeom prst="rect">
              <a:avLst/>
            </a:prstGeom>
          </p:spPr>
        </p:pic>
      </p:grpSp>
      <p:sp>
        <p:nvSpPr>
          <p:cNvPr id="8" name="Pil: höger 7">
            <a:extLst>
              <a:ext uri="{FF2B5EF4-FFF2-40B4-BE49-F238E27FC236}">
                <a16:creationId xmlns:a16="http://schemas.microsoft.com/office/drawing/2014/main" id="{1DA7E03E-69E5-F5D8-DB85-DCEC5F04F30C}"/>
              </a:ext>
            </a:extLst>
          </p:cNvPr>
          <p:cNvSpPr/>
          <p:nvPr/>
        </p:nvSpPr>
        <p:spPr>
          <a:xfrm>
            <a:off x="4455182" y="3429000"/>
            <a:ext cx="973304" cy="33934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298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Plan: </a:t>
            </a:r>
            <a:r>
              <a:rPr lang="sv-SE" dirty="0"/>
              <a:t>Attribut som saknades, t.ex. Benämning och "Huvudområde med fördjupning", visas återigen när plan skrivs ut på svenska och engelska.</a:t>
            </a:r>
          </a:p>
          <a:p>
            <a:r>
              <a:rPr lang="sv-SE" b="1" dirty="0"/>
              <a:t>Plan</a:t>
            </a:r>
            <a:r>
              <a:rPr lang="sv-SE" dirty="0"/>
              <a:t>: Värden i en lokal värdelista visas nu i en plan även när flera värden är angivna.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När man söker fram en kurs och klickar på "Innehåll finns", så kommer man nu direkt till moduluppsättningsfliken. </a:t>
            </a:r>
          </a:p>
          <a:p>
            <a:r>
              <a:rPr lang="sv-SE" b="1" dirty="0"/>
              <a:t>Avancerad sökning</a:t>
            </a:r>
            <a:r>
              <a:rPr lang="sv-SE" dirty="0"/>
              <a:t>: Det är återigen möjligt att använda "Lokal märkning" som sökfält.</a:t>
            </a: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63870018-EA09-8795-94A4-26773D9065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62" b="37822"/>
          <a:stretch/>
        </p:blipFill>
        <p:spPr>
          <a:xfrm>
            <a:off x="1146629" y="3602952"/>
            <a:ext cx="5754928" cy="194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0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63A09A-0988-1856-FB2E-6F87E0D7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Ändrade systemaktiviteter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60229D-991A-785C-6A7D-36187DAD1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295064026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15841</TotalTime>
  <Words>442</Words>
  <Application>Microsoft Office PowerPoint</Application>
  <PresentationFormat>Bredbild</PresentationFormat>
  <Paragraphs>49</Paragraphs>
  <Slides>11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Rubriksidor</vt:lpstr>
      <vt:lpstr>PowerPoint-presentation</vt:lpstr>
      <vt:lpstr>Demo av version 2.20</vt:lpstr>
      <vt:lpstr>Detta kommer demonstreras</vt:lpstr>
      <vt:lpstr>Andra förbättringar</vt:lpstr>
      <vt:lpstr>Andra förbättringar</vt:lpstr>
      <vt:lpstr>Andra förbättringar</vt:lpstr>
      <vt:lpstr>Andra förbättringar</vt:lpstr>
      <vt:lpstr>Viktiga rättningar</vt:lpstr>
      <vt:lpstr>Ändrade systemaktiviteter</vt:lpstr>
      <vt:lpstr>DEMO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861</cp:revision>
  <dcterms:created xsi:type="dcterms:W3CDTF">2021-02-26T13:28:00Z</dcterms:created>
  <dcterms:modified xsi:type="dcterms:W3CDTF">2023-06-19T09:14:12Z</dcterms:modified>
</cp:coreProperties>
</file>