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357" r:id="rId2"/>
    <p:sldId id="257" r:id="rId3"/>
    <p:sldId id="397" r:id="rId4"/>
    <p:sldId id="400" r:id="rId5"/>
    <p:sldId id="402" r:id="rId6"/>
    <p:sldId id="407" r:id="rId7"/>
    <p:sldId id="408" r:id="rId8"/>
    <p:sldId id="401" r:id="rId9"/>
    <p:sldId id="405" r:id="rId10"/>
    <p:sldId id="385" r:id="rId11"/>
    <p:sldId id="404" r:id="rId12"/>
    <p:sldId id="403" r:id="rId13"/>
    <p:sldId id="366" r:id="rId14"/>
    <p:sldId id="406" r:id="rId15"/>
    <p:sldId id="263" r:id="rId16"/>
    <p:sldId id="398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400"/>
            <p14:sldId id="402"/>
            <p14:sldId id="407"/>
            <p14:sldId id="408"/>
            <p14:sldId id="401"/>
            <p14:sldId id="405"/>
            <p14:sldId id="385"/>
            <p14:sldId id="404"/>
            <p14:sldId id="403"/>
            <p14:sldId id="366"/>
            <p14:sldId id="406"/>
            <p14:sldId id="263"/>
          </p14:sldIdLst>
        </p14:section>
        <p14:section name="Namnlöst avsnitt" id="{8B6C1C04-D68E-4EBE-B0B3-C59E7BDDBE57}">
          <p14:sldIdLst>
            <p14:sldId id="3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3435"/>
    <a:srgbClr val="FF6600"/>
    <a:srgbClr val="FFFFFF"/>
    <a:srgbClr val="6DAF40"/>
    <a:srgbClr val="E6E6E6"/>
    <a:srgbClr val="2A2A2A"/>
    <a:srgbClr val="7F7F7F"/>
    <a:srgbClr val="434F66"/>
    <a:srgbClr val="ED7D31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1934" autoAdjust="0"/>
  </p:normalViewPr>
  <p:slideViewPr>
    <p:cSldViewPr snapToGrid="0" snapToObjects="1">
      <p:cViewPr varScale="1">
        <p:scale>
          <a:sx n="104" d="100"/>
          <a:sy n="104" d="100"/>
        </p:scale>
        <p:origin x="726" y="96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2023-06-02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2306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9097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0176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6820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626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2.19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0218D3AE-35AB-EC78-37DB-029E04D43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8254" y="4004755"/>
            <a:ext cx="2638793" cy="1181265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891A14D7-1CC9-A8D4-17BE-9B2410CA07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871" y="4004755"/>
            <a:ext cx="4677428" cy="543001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v-SE" b="1" dirty="0"/>
              <a:t>Processtöd</a:t>
            </a:r>
            <a:r>
              <a:rPr lang="sv-SE" dirty="0"/>
              <a:t>: Separata processer kan nu skapas för utbildningstyperna: 2007KP, UPHPKP, FUPKP, 2007FAKP, 2007KPTF, FUPKPTF, UPHPKPTF, 2007FAKPTF i samband med leverans. En separat process för att skapa kurspaketstillfällen kommer att släppas i nästa version.</a:t>
            </a:r>
          </a:p>
          <a:p>
            <a:r>
              <a:rPr lang="sv-SE" b="1" dirty="0"/>
              <a:t>Utbildningsplanering</a:t>
            </a:r>
            <a:r>
              <a:rPr lang="sv-SE" dirty="0"/>
              <a:t>: Attributet "Avser endast inriktning (Text, Kod 1-4 tecken)" är migrerad från grunduppgift till tilläggsuppgift i lärosätenas utbildningsmallar. Attributet "Avser endast inriktning (referens)" har lagts till som grunduppgift i lärosätenas utbildningsmallarna för FUPPRGTF, FUVPRGTF, 2007PRGTF,UPHPPRGTF.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7EEC8AA-9B5B-18D1-1521-EB834D7F36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36641" y="2571749"/>
            <a:ext cx="3655541" cy="359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84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v-SE" b="1" dirty="0"/>
              <a:t>Grunddata</a:t>
            </a:r>
            <a:r>
              <a:rPr lang="sv-SE" dirty="0"/>
              <a:t>: Ny söksida och redigeringssida för grunddatakategorin "Extern part" levereras i en första version. Prestanda för sökningar har samtidigt förbättrats.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C366F6D-6114-CD28-F49F-C1B40D173F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235" y="2123893"/>
            <a:ext cx="8011643" cy="261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125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260512-3962-AF34-9BBD-55A475CC0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	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547E0E-FB8B-D574-79FF-AB9A66C2C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Uppföljning</a:t>
            </a:r>
            <a:r>
              <a:rPr lang="sv-SE" dirty="0"/>
              <a:t>: BI_FORVANTATTILLFALLESDELTAGANDEN och BI_REGISTRERINGAR är nu anpassade utifrån nya och tidigare avgiftshanteringen. Två kolumner har tillkommit i resp. BI-objekt.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5617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Utbildningsinformation</a:t>
            </a:r>
            <a:r>
              <a:rPr lang="sv-SE" dirty="0"/>
              <a:t>: Felmeddelande för när beslutsinformation för underliggande utbildning saknas har förtydligats.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2E3093-3DAC-CC4A-FCEB-5AC09DEFC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571" y="2028520"/>
            <a:ext cx="11103429" cy="164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02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63A09A-0988-1856-FB2E-6F87E0D74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Ändrade systemaktiviteter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D60229D-991A-785C-6A7D-36187DAD1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Den tillfälliga </a:t>
            </a:r>
            <a:r>
              <a:rPr lang="sv-SE" dirty="0" err="1"/>
              <a:t>systemaktiviteten</a:t>
            </a:r>
            <a:r>
              <a:rPr lang="sv-SE" dirty="0"/>
              <a:t> "Utbildningsinformation: Moduluppsättningsfunktionalitet" som gav tillgång till fliken "Moduluppsättning" har tagits bort. Fliken är nu tillgänglig på samma sätt som övriga flikar.</a:t>
            </a:r>
          </a:p>
          <a:p>
            <a:r>
              <a:rPr lang="sv-SE" dirty="0" err="1"/>
              <a:t>Systemaktiviteten</a:t>
            </a:r>
            <a:r>
              <a:rPr lang="sv-SE" dirty="0"/>
              <a:t> "Studieavgifter: Hantera konfiguration av mejlaviseringar och dokument" har bytt benämning till "Studieavgifter: Hantera inställningar”, den ger nu även behörighet att ändra sista betalningsdag för lärosätet.</a:t>
            </a:r>
          </a:p>
          <a:p>
            <a:r>
              <a:rPr lang="sv-SE" dirty="0" err="1"/>
              <a:t>Systemaktiviteten</a:t>
            </a:r>
            <a:r>
              <a:rPr lang="sv-SE" dirty="0"/>
              <a:t> "Studieavgifter: Ändra betalningsreferens, studieavgift och omfattning (kompletterande)" ger nu även behörighet att ändra omfattning på en enskild faktura.</a:t>
            </a:r>
          </a:p>
        </p:txBody>
      </p:sp>
    </p:spTree>
    <p:extLst>
      <p:ext uri="{BB962C8B-B14F-4D97-AF65-F5344CB8AC3E}">
        <p14:creationId xmlns:p14="http://schemas.microsoft.com/office/powerpoint/2010/main" val="1295064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brown glass bottle beside white book on blue and white textile">
            <a:extLst>
              <a:ext uri="{FF2B5EF4-FFF2-40B4-BE49-F238E27FC236}">
                <a16:creationId xmlns:a16="http://schemas.microsoft.com/office/drawing/2014/main" id="{841B7D01-3F55-800D-FB86-2D5CE5D986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23" b="5644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40F7B6A0-4F4E-1468-0797-9FDD00ECAA89}"/>
              </a:ext>
            </a:extLst>
          </p:cNvPr>
          <p:cNvSpPr/>
          <p:nvPr/>
        </p:nvSpPr>
        <p:spPr>
          <a:xfrm>
            <a:off x="390524" y="1290637"/>
            <a:ext cx="5972176" cy="2543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292DCFB5-F9D0-A9D0-CF7E-4F1E3CAC6938}"/>
              </a:ext>
            </a:extLst>
          </p:cNvPr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sv-SE" dirty="0">
                <a:solidFill>
                  <a:schemeClr val="tx1"/>
                </a:solidFill>
              </a:rPr>
              <a:t>Inför sommaren…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36C1DC90-C7F4-EE89-758D-9D61AF54F4A6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Version 2.20: </a:t>
            </a:r>
            <a:r>
              <a:rPr lang="sv-SE" dirty="0"/>
              <a:t>Måndag 19 juni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Version 2.21: </a:t>
            </a:r>
            <a:r>
              <a:rPr lang="sv-SE" dirty="0"/>
              <a:t>Måndag 3 juli</a:t>
            </a:r>
          </a:p>
          <a:p>
            <a:r>
              <a:rPr lang="sv-SE" i="1" dirty="0"/>
              <a:t>Uppehåll version 2.22 - 2.23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Version 2.24:</a:t>
            </a:r>
            <a:r>
              <a:rPr lang="sv-SE" dirty="0"/>
              <a:t> 14 augusti</a:t>
            </a:r>
          </a:p>
        </p:txBody>
      </p:sp>
    </p:spTree>
    <p:extLst>
      <p:ext uri="{BB962C8B-B14F-4D97-AF65-F5344CB8AC3E}">
        <p14:creationId xmlns:p14="http://schemas.microsoft.com/office/powerpoint/2010/main" val="238342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2 juni 2023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2.19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r>
              <a:rPr lang="sv-SE" b="1" dirty="0"/>
              <a:t>Studieavgifter</a:t>
            </a:r>
            <a:r>
              <a:rPr lang="sv-SE" dirty="0"/>
              <a:t>: Datum för sista betalningsdag kan nu ställas in per lärosäte samt </a:t>
            </a:r>
            <a:r>
              <a:rPr lang="sv-SE" dirty="0" err="1"/>
              <a:t>masshanteras</a:t>
            </a:r>
            <a:r>
              <a:rPr lang="sv-SE" dirty="0"/>
              <a:t> för specifika utbildningstillfällen.</a:t>
            </a:r>
          </a:p>
          <a:p>
            <a:r>
              <a:rPr lang="sv-SE" b="1" dirty="0"/>
              <a:t>Studieavgifter</a:t>
            </a:r>
            <a:r>
              <a:rPr lang="sv-SE" dirty="0"/>
              <a:t>: Omfattning för en enskild faktura kan nu redigeras.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Nytt attribut för att ange behörighet, attributet är kopplat till grunddatakategorin ”Behörighetsinformation”. Attributet kan användas på utbildningstyperna: 2007GKURS, 2007AKURS, 2007PRG, 2007KP, 2007INR, FUPKURS, FUPKP.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Fliken "Ingående delar" på kurs har tagits bort och ersatts helt av fliken "Moduluppsättning", fliken är inte längre märkt som BETA.</a:t>
            </a:r>
          </a:p>
          <a:p>
            <a:endParaRPr lang="sv-SE" dirty="0"/>
          </a:p>
          <a:p>
            <a:r>
              <a:rPr lang="sv-SE" dirty="0"/>
              <a:t>Förändring i versionsinformationen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ostnadsfria Kostnadsfri bild av blixt, explosion, fara Stock foto">
            <a:extLst>
              <a:ext uri="{FF2B5EF4-FFF2-40B4-BE49-F238E27FC236}">
                <a16:creationId xmlns:a16="http://schemas.microsoft.com/office/drawing/2014/main" id="{B3C2EAD1-0A98-0543-F206-3433BE3B72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08" b="1817"/>
          <a:stretch/>
        </p:blipFill>
        <p:spPr bwMode="auto">
          <a:xfrm rot="10800000">
            <a:off x="-4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BEEF640E-A873-0A5F-4D77-61B35B807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Individuell studieplan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A1FC2CA-9D63-F81B-5544-22D0FBB49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Levereras till test- och utbildningsmiljöer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Genomgång med demo på tematräff </a:t>
            </a:r>
            <a:r>
              <a:rPr lang="sv-SE" b="1" dirty="0">
                <a:solidFill>
                  <a:schemeClr val="bg1"/>
                </a:solidFill>
              </a:rPr>
              <a:t>9 juni, 9:30 – 12:00</a:t>
            </a:r>
          </a:p>
        </p:txBody>
      </p:sp>
    </p:spTree>
    <p:extLst>
      <p:ext uri="{BB962C8B-B14F-4D97-AF65-F5344CB8AC3E}">
        <p14:creationId xmlns:p14="http://schemas.microsoft.com/office/powerpoint/2010/main" val="164828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A739E0-9DD8-FBB1-C780-D719E16F9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Aktivitetstillfällen</a:t>
            </a:r>
          </a:p>
          <a:p>
            <a:r>
              <a:rPr lang="sv-SE" dirty="0"/>
              <a:t>Det går nu även att söka aktivitetstillfällen på Ort och Lokal. I sökresultatet finns en ny kolumn för Lokal.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0C90E7B-C933-ECC7-40FE-2507D6933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92187"/>
            <a:ext cx="12192000" cy="3130876"/>
          </a:xfrm>
          <a:prstGeom prst="rect">
            <a:avLst/>
          </a:prstGeom>
        </p:spPr>
      </p:pic>
      <p:sp>
        <p:nvSpPr>
          <p:cNvPr id="10" name="Rektangel 9">
            <a:extLst>
              <a:ext uri="{FF2B5EF4-FFF2-40B4-BE49-F238E27FC236}">
                <a16:creationId xmlns:a16="http://schemas.microsoft.com/office/drawing/2014/main" id="{92597CD8-34FE-DF8C-0C88-5A62AD2B72CD}"/>
              </a:ext>
            </a:extLst>
          </p:cNvPr>
          <p:cNvSpPr/>
          <p:nvPr/>
        </p:nvSpPr>
        <p:spPr>
          <a:xfrm>
            <a:off x="2066925" y="2724150"/>
            <a:ext cx="3562350" cy="5619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A370C9-8AE7-B75F-FBED-D1C3E51996DA}"/>
              </a:ext>
            </a:extLst>
          </p:cNvPr>
          <p:cNvSpPr/>
          <p:nvPr/>
        </p:nvSpPr>
        <p:spPr>
          <a:xfrm>
            <a:off x="6343651" y="3790950"/>
            <a:ext cx="1390649" cy="166068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552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A739E0-9DD8-FBB1-C780-D719E16F9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Aktivitetstillfällen</a:t>
            </a:r>
          </a:p>
          <a:p>
            <a:r>
              <a:rPr lang="sv-SE" dirty="0"/>
              <a:t>Det går nu även att söka aktivitetstillfällen på Ort och Lokal. I sökresultatet finns en ny kolumn för Lokal.</a:t>
            </a:r>
          </a:p>
          <a:p>
            <a:r>
              <a:rPr lang="sv-SE" dirty="0"/>
              <a:t>Det går nu att lägga till specifik information för tid och plats. 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C895A29-6BE4-DD14-BBF9-D70DF22B7B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737"/>
          <a:stretch/>
        </p:blipFill>
        <p:spPr>
          <a:xfrm>
            <a:off x="304800" y="2848728"/>
            <a:ext cx="7772400" cy="3313183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4C86DE68-C8A3-20E5-C49C-339D539F3D4D}"/>
              </a:ext>
            </a:extLst>
          </p:cNvPr>
          <p:cNvSpPr/>
          <p:nvPr/>
        </p:nvSpPr>
        <p:spPr>
          <a:xfrm>
            <a:off x="2362199" y="5519013"/>
            <a:ext cx="5505451" cy="40534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86B18982-0F74-DA61-3142-3FB0B31543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7158"/>
          <a:stretch/>
        </p:blipFill>
        <p:spPr>
          <a:xfrm>
            <a:off x="7671811" y="2463054"/>
            <a:ext cx="4215389" cy="4245145"/>
          </a:xfrm>
          <a:prstGeom prst="rect">
            <a:avLst/>
          </a:prstGeom>
        </p:spPr>
      </p:pic>
      <p:cxnSp>
        <p:nvCxnSpPr>
          <p:cNvPr id="10" name="Rak pilkoppling 9">
            <a:extLst>
              <a:ext uri="{FF2B5EF4-FFF2-40B4-BE49-F238E27FC236}">
                <a16:creationId xmlns:a16="http://schemas.microsoft.com/office/drawing/2014/main" id="{B71C198E-9054-2093-F449-81D5C51AE256}"/>
              </a:ext>
            </a:extLst>
          </p:cNvPr>
          <p:cNvCxnSpPr/>
          <p:nvPr/>
        </p:nvCxnSpPr>
        <p:spPr>
          <a:xfrm>
            <a:off x="6581775" y="5686425"/>
            <a:ext cx="2847975" cy="3333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941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C3F9D-5722-6BA7-07AF-BAE093A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Andra förbättringar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DA739E0-9DD8-FBB1-C780-D719E16F9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/>
              <a:t>Aktivitetstillfällen</a:t>
            </a:r>
          </a:p>
          <a:p>
            <a:r>
              <a:rPr lang="sv-SE" dirty="0"/>
              <a:t>Det går nu även att söka aktivitetstillfällen på Ort och Lokal. I sökresultatet finns en ny kolumn för Lokal.</a:t>
            </a:r>
          </a:p>
          <a:p>
            <a:r>
              <a:rPr lang="sv-SE" dirty="0"/>
              <a:t>Det går nu att lägga till specifik information för tid och plats. </a:t>
            </a:r>
          </a:p>
          <a:p>
            <a:r>
              <a:rPr lang="sv-SE" dirty="0"/>
              <a:t>Studenter som avanmält sig själva visas nu i deltagarlistan som avanmälda.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D6F4C9B4-62A3-04DD-536A-E034A3900E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580" y="3428999"/>
            <a:ext cx="8059275" cy="1362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sv-SE" b="1" dirty="0"/>
              <a:t>Studieavgifter</a:t>
            </a:r>
          </a:p>
          <a:p>
            <a:r>
              <a:rPr lang="sv-SE" dirty="0"/>
              <a:t>Fördelningen av studieavgiftsperioderna fungerar nu korrekt för program som inte avslutas med jämna terminer.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3ECCB90C-ACC9-D161-BCD1-164024AFB0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3137"/>
          <a:stretch/>
        </p:blipFill>
        <p:spPr>
          <a:xfrm>
            <a:off x="136625" y="4217658"/>
            <a:ext cx="5959375" cy="140434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C3855156-0C30-FBA8-BC22-101C4D62D2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2562"/>
          <a:stretch/>
        </p:blipFill>
        <p:spPr>
          <a:xfrm>
            <a:off x="6232626" y="4217658"/>
            <a:ext cx="5959374" cy="1711007"/>
          </a:xfrm>
          <a:prstGeom prst="rect">
            <a:avLst/>
          </a:prstGeom>
        </p:spPr>
      </p:pic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A8494D36-CEAC-CB84-A431-1379ED8B9870}"/>
              </a:ext>
            </a:extLst>
          </p:cNvPr>
          <p:cNvCxnSpPr/>
          <p:nvPr/>
        </p:nvCxnSpPr>
        <p:spPr>
          <a:xfrm>
            <a:off x="7559675" y="3501041"/>
            <a:ext cx="254000" cy="7166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14C0DB88-C186-E628-2D12-8028EEC08875}"/>
              </a:ext>
            </a:extLst>
          </p:cNvPr>
          <p:cNvCxnSpPr>
            <a:cxnSpLocks/>
          </p:cNvCxnSpPr>
          <p:nvPr/>
        </p:nvCxnSpPr>
        <p:spPr>
          <a:xfrm flipH="1">
            <a:off x="5461000" y="3501040"/>
            <a:ext cx="311892" cy="7276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01CD38FA-BBE0-3DFF-43D3-2EAC3A9F1BEE}"/>
              </a:ext>
            </a:extLst>
          </p:cNvPr>
          <p:cNvSpPr txBox="1"/>
          <p:nvPr/>
        </p:nvSpPr>
        <p:spPr>
          <a:xfrm rot="17607896">
            <a:off x="5106912" y="3676000"/>
            <a:ext cx="797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Förut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9A354A33-9A51-1162-B886-21261899C973}"/>
              </a:ext>
            </a:extLst>
          </p:cNvPr>
          <p:cNvSpPr txBox="1"/>
          <p:nvPr/>
        </p:nvSpPr>
        <p:spPr>
          <a:xfrm rot="4241316">
            <a:off x="7427966" y="3675999"/>
            <a:ext cx="750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Nu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782BF73-D6CD-2420-D35E-CFB47E3FE29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29573"/>
          <a:stretch/>
        </p:blipFill>
        <p:spPr>
          <a:xfrm>
            <a:off x="3145341" y="2907641"/>
            <a:ext cx="6296904" cy="550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39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sv-SE" b="1" dirty="0"/>
              <a:t>Studieavgifter</a:t>
            </a:r>
          </a:p>
          <a:p>
            <a:r>
              <a:rPr lang="sv-SE" dirty="0"/>
              <a:t>Fördelningen av studieavgiftsperioderna fungerar nu korrekt för program som inte avslutas med jämna terminer.</a:t>
            </a:r>
          </a:p>
          <a:p>
            <a:r>
              <a:rPr lang="sv-SE" dirty="0"/>
              <a:t>Information visas under Inställningar &gt; Mejlavisering till student om man har felaktiga aviseringsinställningar.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4E49862-6690-A1DB-4590-6C27EF2B597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929" b="16239"/>
          <a:stretch/>
        </p:blipFill>
        <p:spPr>
          <a:xfrm>
            <a:off x="130628" y="3250959"/>
            <a:ext cx="11930743" cy="313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847608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15575</TotalTime>
  <Words>621</Words>
  <Application>Microsoft Office PowerPoint</Application>
  <PresentationFormat>Bredbild</PresentationFormat>
  <Paragraphs>78</Paragraphs>
  <Slides>16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9" baseType="lpstr">
      <vt:lpstr>Arial</vt:lpstr>
      <vt:lpstr>Calibri</vt:lpstr>
      <vt:lpstr>Rubriksidor</vt:lpstr>
      <vt:lpstr>PowerPoint-presentation</vt:lpstr>
      <vt:lpstr>Demo av version 2.19</vt:lpstr>
      <vt:lpstr>Detta kommer demonstreras</vt:lpstr>
      <vt:lpstr>Individuell studieplan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 </vt:lpstr>
      <vt:lpstr>Viktiga rättningar</vt:lpstr>
      <vt:lpstr>Ändrade systemaktiviteter</vt:lpstr>
      <vt:lpstr>DEMO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844</cp:revision>
  <dcterms:created xsi:type="dcterms:W3CDTF">2021-02-26T13:28:00Z</dcterms:created>
  <dcterms:modified xsi:type="dcterms:W3CDTF">2023-06-02T06:02:42Z</dcterms:modified>
</cp:coreProperties>
</file>