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6" r:id="rId2"/>
    <p:sldId id="267" r:id="rId3"/>
    <p:sldId id="256" r:id="rId4"/>
    <p:sldId id="260" r:id="rId5"/>
    <p:sldId id="268" r:id="rId6"/>
    <p:sldId id="262" r:id="rId7"/>
    <p:sldId id="259" r:id="rId8"/>
    <p:sldId id="269" r:id="rId9"/>
    <p:sldId id="261" r:id="rId10"/>
    <p:sldId id="263" r:id="rId11"/>
    <p:sldId id="264" r:id="rId12"/>
    <p:sldId id="265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76526" autoAdjust="0"/>
  </p:normalViewPr>
  <p:slideViewPr>
    <p:cSldViewPr snapToGrid="0" snapToObjects="1">
      <p:cViewPr varScale="1">
        <p:scale>
          <a:sx n="51" d="100"/>
          <a:sy n="51" d="100"/>
        </p:scale>
        <p:origin x="17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449AB-0B74-2649-9837-45F2FA18A09E}" type="datetimeFigureOut">
              <a:rPr lang="sv-SE" smtClean="0"/>
              <a:t>2023-06-02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8AD9D-5E96-434C-9A64-4DFD35687B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0902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DA081-9E17-8E4E-BFEC-AB74BD362301}" type="datetimeFigureOut">
              <a:rPr lang="sv-SE" smtClean="0"/>
              <a:t>2023-06-02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0286B-FADE-FD49-A3A6-99A8E59D2B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33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”Fredagsmys”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245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händer med dem som inte tagit ut examen? Vanligt fråga – svårt att svara på. Vad betyder det?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3416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20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1-4 = ”..C”</a:t>
            </a:r>
          </a:p>
          <a:p>
            <a:r>
              <a:rPr lang="sv-SE" dirty="0"/>
              <a:t>Någon har tagit ut mer än en examen. Antagligen vid olika lärosäten och registreras därför mer än en gång. Därför överstiger summan 54 examinerade personer.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39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Vill vi titta på dem som tagit examen överhuvudtaget: 54 personer</a:t>
            </a:r>
          </a:p>
          <a:p>
            <a:r>
              <a:rPr lang="sv-SE" dirty="0"/>
              <a:t>Eller de som tagit examen på MAU? 45 personer</a:t>
            </a:r>
          </a:p>
          <a:p>
            <a:r>
              <a:rPr lang="sv-SE" dirty="0"/>
              <a:t>Eller de som tagit inom huvudområdet: 42 personer.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566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kan också kolla BAKÅT: Vilka var nybörjarna och hur har det gått för dem utifrån olika perspektiv?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293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 att förenkla analysen har jag </a:t>
            </a:r>
            <a:r>
              <a:rPr lang="sv-SE" dirty="0" err="1"/>
              <a:t>dikotomiserat</a:t>
            </a:r>
            <a:r>
              <a:rPr lang="sv-SE" dirty="0"/>
              <a:t> variabler, dvs skapat två värden där flera alternativ kan väljas, tex Inkomstkälla (förvärvsarbete/annat), Inkomstuppgift (-30 tkr/mån/&gt;30 tkr), utländsk/svensk bakgrund …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0286B-FADE-FD49-A3A6-99A8E59D2B57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33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3468" y="4580832"/>
            <a:ext cx="6408320" cy="933450"/>
          </a:xfrm>
        </p:spPr>
        <p:txBody>
          <a:bodyPr>
            <a:normAutofit/>
          </a:bodyPr>
          <a:lstStyle>
            <a:lvl1pPr>
              <a:defRPr sz="3600" cap="small" baseline="0"/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3468" y="5518763"/>
            <a:ext cx="6408320" cy="1062650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2000" b="1" i="1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Ditt namn samt datum och plats</a:t>
            </a:r>
          </a:p>
        </p:txBody>
      </p:sp>
      <p:sp>
        <p:nvSpPr>
          <p:cNvPr id="14" name="Freeform 6"/>
          <p:cNvSpPr/>
          <p:nvPr userDrawn="1"/>
        </p:nvSpPr>
        <p:spPr>
          <a:xfrm>
            <a:off x="-2382" y="0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7"/>
          <p:cNvSpPr/>
          <p:nvPr userDrawn="1"/>
        </p:nvSpPr>
        <p:spPr>
          <a:xfrm>
            <a:off x="-2380" y="659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/>
          <p:cNvSpPr/>
          <p:nvPr userDrawn="1"/>
        </p:nvSpPr>
        <p:spPr>
          <a:xfrm rot="10800000">
            <a:off x="1" y="1807368"/>
            <a:ext cx="3574257" cy="179461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7"/>
          <p:cNvSpPr/>
          <p:nvPr userDrawn="1"/>
        </p:nvSpPr>
        <p:spPr>
          <a:xfrm rot="10800000">
            <a:off x="4" y="1807367"/>
            <a:ext cx="9146380" cy="179461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Bildobjekt 17" descr="Logo_Ladok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53" y="246950"/>
            <a:ext cx="2334312" cy="657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365760"/>
            <a:ext cx="7520940" cy="548640"/>
          </a:xfrm>
        </p:spPr>
        <p:txBody>
          <a:bodyPr/>
          <a:lstStyle>
            <a:lvl1pPr>
              <a:defRPr sz="2800" cap="none"/>
            </a:lvl1pPr>
          </a:lstStyle>
          <a:p>
            <a:r>
              <a:rPr lang="en-US" dirty="0"/>
              <a:t>RUBRIK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201622"/>
          </a:xfrm>
        </p:spPr>
        <p:txBody>
          <a:bodyPr>
            <a:normAutofit/>
          </a:bodyPr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2000">
                <a:latin typeface="Franklin Gothic Book"/>
                <a:cs typeface="Franklin Gothic Book"/>
              </a:defRPr>
            </a:lvl3pPr>
            <a:lvl4pPr>
              <a:defRPr sz="2000">
                <a:latin typeface="Franklin Gothic Book"/>
                <a:cs typeface="Franklin Gothic Book"/>
              </a:defRPr>
            </a:lvl4pPr>
            <a:lvl5pPr>
              <a:defRPr sz="20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130276" y="390192"/>
            <a:ext cx="502920" cy="502920"/>
          </a:xfrm>
          <a:prstGeom prst="ellipse">
            <a:avLst/>
          </a:prstGeom>
          <a:solidFill>
            <a:schemeClr val="tx2"/>
          </a:solidFill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upp 18"/>
          <p:cNvGrpSpPr/>
          <p:nvPr userDrawn="1"/>
        </p:nvGrpSpPr>
        <p:grpSpPr>
          <a:xfrm>
            <a:off x="0" y="5494741"/>
            <a:ext cx="9144000" cy="1363259"/>
            <a:chOff x="0" y="5494741"/>
            <a:chExt cx="9144000" cy="1363259"/>
          </a:xfrm>
        </p:grpSpPr>
        <p:pic>
          <p:nvPicPr>
            <p:cNvPr id="18" name="Bildobjekt 17" descr="sidfot_ppt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94741"/>
              <a:ext cx="9144000" cy="1363259"/>
            </a:xfrm>
            <a:prstGeom prst="rect">
              <a:avLst/>
            </a:prstGeom>
          </p:spPr>
        </p:pic>
        <p:pic>
          <p:nvPicPr>
            <p:cNvPr id="16" name="Bildobjekt 15" descr="Logo_Ladok_CMYK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623" y="5873653"/>
              <a:ext cx="2334312" cy="65711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55742" y="2443162"/>
            <a:ext cx="5638800" cy="1362075"/>
          </a:xfrm>
        </p:spPr>
        <p:txBody>
          <a:bodyPr anchor="t" anchorCtr="0">
            <a:normAutofit/>
          </a:bodyPr>
          <a:lstStyle>
            <a:lvl1pPr algn="ctr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AVSNITTETS RUBRIK</a:t>
            </a:r>
          </a:p>
        </p:txBody>
      </p:sp>
      <p:sp>
        <p:nvSpPr>
          <p:cNvPr id="10" name="textruta 9"/>
          <p:cNvSpPr txBox="1"/>
          <p:nvPr userDrawn="1"/>
        </p:nvSpPr>
        <p:spPr>
          <a:xfrm>
            <a:off x="7655036" y="62456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627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178659" y="365760"/>
            <a:ext cx="502920" cy="502920"/>
          </a:xfrm>
          <a:prstGeom prst="ellipse">
            <a:avLst/>
          </a:prstGeom>
          <a:solidFill>
            <a:schemeClr val="tx2"/>
          </a:solidFill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139297"/>
            <a:ext cx="3657600" cy="361413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724320" y="1139296"/>
            <a:ext cx="3657600" cy="361413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365760"/>
            <a:ext cx="7520940" cy="54864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RUBRIK</a:t>
            </a:r>
          </a:p>
        </p:txBody>
      </p:sp>
      <p:pic>
        <p:nvPicPr>
          <p:cNvPr id="20" name="Bildobjekt 19" descr="sidfot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94741"/>
            <a:ext cx="9144000" cy="1363259"/>
          </a:xfrm>
          <a:prstGeom prst="rect">
            <a:avLst/>
          </a:prstGeom>
        </p:spPr>
      </p:pic>
      <p:pic>
        <p:nvPicPr>
          <p:cNvPr id="21" name="Bildobjekt 20" descr="Logo_Ladok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23" y="5873653"/>
            <a:ext cx="2334312" cy="65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1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45144" y="365760"/>
            <a:ext cx="502920" cy="502920"/>
          </a:xfrm>
          <a:prstGeom prst="ellipse">
            <a:avLst/>
          </a:prstGeom>
          <a:solidFill>
            <a:schemeClr val="tx2"/>
          </a:solidFill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809888" y="1068224"/>
            <a:ext cx="3657600" cy="322729"/>
          </a:xfrm>
          <a:prstGeom prst="rect">
            <a:avLst/>
          </a:prstGeom>
          <a:solidFill>
            <a:schemeClr val="tx2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2225" y="1068224"/>
            <a:ext cx="3657600" cy="322729"/>
          </a:xfrm>
          <a:prstGeom prst="rect">
            <a:avLst/>
          </a:prstGeom>
          <a:solidFill>
            <a:schemeClr val="accent6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822960" y="1390953"/>
            <a:ext cx="3657600" cy="33624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24320" y="1390952"/>
            <a:ext cx="3657600" cy="33624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365760"/>
            <a:ext cx="7520940" cy="54864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RUBRIK</a:t>
            </a:r>
          </a:p>
        </p:txBody>
      </p:sp>
      <p:pic>
        <p:nvPicPr>
          <p:cNvPr id="18" name="Bildobjekt 17" descr="sidfot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94741"/>
            <a:ext cx="9144000" cy="1363259"/>
          </a:xfrm>
          <a:prstGeom prst="rect">
            <a:avLst/>
          </a:prstGeom>
        </p:spPr>
      </p:pic>
      <p:pic>
        <p:nvPicPr>
          <p:cNvPr id="19" name="Bildobjekt 18" descr="Logo_Ladok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23" y="5873653"/>
            <a:ext cx="2334312" cy="65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45144" y="365760"/>
            <a:ext cx="502920" cy="502920"/>
          </a:xfrm>
          <a:prstGeom prst="ellipse">
            <a:avLst/>
          </a:prstGeom>
          <a:solidFill>
            <a:schemeClr val="tx2"/>
          </a:solidFill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365760"/>
            <a:ext cx="7520940" cy="54864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RUBRIK</a:t>
            </a:r>
          </a:p>
        </p:txBody>
      </p:sp>
      <p:pic>
        <p:nvPicPr>
          <p:cNvPr id="7" name="Bildobjekt 6" descr="Logo_Ladok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23" y="5992186"/>
            <a:ext cx="2334312" cy="657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Logo_Ladok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23" y="5992186"/>
            <a:ext cx="2334312" cy="65711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779486"/>
            <a:ext cx="7556313" cy="4346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dirty="0"/>
          </a:p>
        </p:txBody>
      </p:sp>
      <p:sp>
        <p:nvSpPr>
          <p:cNvPr id="8" name="textruta 7"/>
          <p:cNvSpPr txBox="1"/>
          <p:nvPr/>
        </p:nvSpPr>
        <p:spPr>
          <a:xfrm>
            <a:off x="-488471" y="24912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4"/>
          </p:nvPr>
        </p:nvSpPr>
        <p:spPr>
          <a:xfrm>
            <a:off x="4984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rgbClr val="000000"/>
                </a:solidFill>
                <a:latin typeface="Times New Roman"/>
                <a:cs typeface="Times New Roman"/>
              </a:defRPr>
            </a:lvl1pPr>
          </a:lstStyle>
          <a:p>
            <a:fld id="{C3624339-6E07-2B43-A0D3-62133557D843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0" r:id="rId3"/>
    <p:sldLayoutId id="2147483683" r:id="rId4"/>
    <p:sldLayoutId id="2147483693" r:id="rId5"/>
    <p:sldLayoutId id="2147483671" r:id="rId6"/>
    <p:sldLayoutId id="214748367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800" b="0" i="0" kern="1200" cap="none" spc="0">
          <a:solidFill>
            <a:schemeClr val="tx1"/>
          </a:solidFill>
          <a:latin typeface="Impact"/>
          <a:ea typeface="+mj-ea"/>
          <a:cs typeface="Impact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100000"/>
        <a:buFont typeface="Arial"/>
        <a:buChar char="•"/>
        <a:defRPr sz="2400" b="0" i="0" kern="1200">
          <a:solidFill>
            <a:srgbClr val="000000"/>
          </a:solidFill>
          <a:latin typeface="Franklin Gothic Book"/>
          <a:ea typeface="+mn-ea"/>
          <a:cs typeface="Franklin Gothic Book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Arial"/>
        <a:buChar char="•"/>
        <a:defRPr sz="2400" b="0" i="0" kern="1200">
          <a:solidFill>
            <a:srgbClr val="000000"/>
          </a:solidFill>
          <a:latin typeface="Franklin Gothic Book"/>
          <a:ea typeface="+mn-ea"/>
          <a:cs typeface="Franklin Gothic Book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Arial"/>
        <a:buChar char="•"/>
        <a:defRPr sz="2400" b="0" i="0" kern="1200">
          <a:solidFill>
            <a:srgbClr val="000000"/>
          </a:solidFill>
          <a:latin typeface="Franklin Gothic Book"/>
          <a:ea typeface="+mn-ea"/>
          <a:cs typeface="Franklin Gothic Book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Arial"/>
        <a:buChar char="•"/>
        <a:defRPr sz="2400" b="0" i="0" kern="1200">
          <a:solidFill>
            <a:srgbClr val="000000"/>
          </a:solidFill>
          <a:latin typeface="Franklin Gothic Book"/>
          <a:ea typeface="+mn-ea"/>
          <a:cs typeface="Franklin Gothic Book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Arial"/>
        <a:buChar char="•"/>
        <a:defRPr sz="2400" b="0" i="0" kern="1200">
          <a:solidFill>
            <a:srgbClr val="000000"/>
          </a:solidFill>
          <a:latin typeface="Franklin Gothic Book"/>
          <a:ea typeface="+mn-ea"/>
          <a:cs typeface="Franklin Gothic Book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1BA395-4487-9801-BDA1-2E287748C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Mikropresentationer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D1390A0-087C-B88F-2629-B7761695E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Mattias Renehed</a:t>
            </a:r>
          </a:p>
          <a:p>
            <a:r>
              <a:rPr lang="sv-SE" dirty="0"/>
              <a:t>Janne Johansson</a:t>
            </a:r>
          </a:p>
        </p:txBody>
      </p:sp>
    </p:spTree>
    <p:extLst>
      <p:ext uri="{BB962C8B-B14F-4D97-AF65-F5344CB8AC3E}">
        <p14:creationId xmlns:p14="http://schemas.microsoft.com/office/powerpoint/2010/main" val="28109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skärmbild, Teckensnitt, nummer">
            <a:extLst>
              <a:ext uri="{FF2B5EF4-FFF2-40B4-BE49-F238E27FC236}">
                <a16:creationId xmlns:a16="http://schemas.microsoft.com/office/drawing/2014/main" id="{80D921A5-7E40-34D7-08CB-BAEB3E7371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2324" y="1266940"/>
            <a:ext cx="3749675" cy="3486487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6EC82F-ED58-EEEB-2D41-18DBFBFB0B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Lägg till inkomstkälla 2020 (5-6 år efter programstart).</a:t>
            </a:r>
          </a:p>
          <a:p>
            <a:r>
              <a:rPr lang="sv-SE" dirty="0"/>
              <a:t>Vi kan konstatera att 96% av de examinerade är förvärvsarbetande medan motsvarande bland icke examinerade är 66%.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671F811-3DA8-513B-D0C4-9D5D2F32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Inkomstkälla 2020</a:t>
            </a:r>
          </a:p>
        </p:txBody>
      </p:sp>
    </p:spTree>
    <p:extLst>
      <p:ext uri="{BB962C8B-B14F-4D97-AF65-F5344CB8AC3E}">
        <p14:creationId xmlns:p14="http://schemas.microsoft.com/office/powerpoint/2010/main" val="2301271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skärmbild, Teckensnitt, diagram&#10;&#10;Automatiskt genererad beskrivning">
            <a:extLst>
              <a:ext uri="{FF2B5EF4-FFF2-40B4-BE49-F238E27FC236}">
                <a16:creationId xmlns:a16="http://schemas.microsoft.com/office/drawing/2014/main" id="{246E1379-4B84-D6F5-679C-6AFF68A5903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7359" y="1779424"/>
            <a:ext cx="3554641" cy="2803593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4B06F8-63F9-D81B-AA87-95033D62A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Examinerade har högre lön.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B862200-73C2-6A4A-EF75-E04BE891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Inkomstuppgift 2020</a:t>
            </a:r>
          </a:p>
        </p:txBody>
      </p:sp>
    </p:spTree>
    <p:extLst>
      <p:ext uri="{BB962C8B-B14F-4D97-AF65-F5344CB8AC3E}">
        <p14:creationId xmlns:p14="http://schemas.microsoft.com/office/powerpoint/2010/main" val="320755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B0E9B2-A012-C3B5-FCF6-D1F9294044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Av dem som tog examen inom huvudområdet kriminologi har något fler en högre inkomst.</a:t>
            </a:r>
          </a:p>
          <a:p>
            <a:r>
              <a:rPr lang="sv-SE"/>
              <a:t>Alla </a:t>
            </a:r>
            <a:r>
              <a:rPr lang="sv-SE" dirty="0"/>
              <a:t>med Ex inom huvudområdet: 42 personer.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67E27DCA-7B4C-92AF-04CB-7AF65683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Huvudområde</a:t>
            </a:r>
            <a:r>
              <a:rPr lang="sv-SE" dirty="0">
                <a:highlight>
                  <a:srgbClr val="FFFF00"/>
                </a:highlight>
              </a:rPr>
              <a:t> Kriminologi </a:t>
            </a:r>
            <a:r>
              <a:rPr lang="sv-SE" dirty="0"/>
              <a:t>(42)</a:t>
            </a:r>
          </a:p>
        </p:txBody>
      </p:sp>
      <p:pic>
        <p:nvPicPr>
          <p:cNvPr id="10" name="Platshållare för innehåll 9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5E262576-7150-1926-BE81-EC5A477587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2080" y="1322024"/>
            <a:ext cx="3657600" cy="3062689"/>
          </a:xfrm>
        </p:spPr>
      </p:pic>
    </p:spTree>
    <p:extLst>
      <p:ext uri="{BB962C8B-B14F-4D97-AF65-F5344CB8AC3E}">
        <p14:creationId xmlns:p14="http://schemas.microsoft.com/office/powerpoint/2010/main" val="2271140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4ACEF5A1-214B-20E6-800A-8B2115A48E6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22325" y="1340285"/>
            <a:ext cx="3657600" cy="3413141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9C1CDC-385D-BAFC-CA73-FED4CD0D33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Av nybörjarna har 67 procent av kvinnorna tagit examen men motsvarande bland männen är 44 procent.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81B129C-9553-3410-C23E-B6F4CD5D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kan kolla hur det gått för olika nybörjare (kön)</a:t>
            </a:r>
          </a:p>
        </p:txBody>
      </p:sp>
    </p:spTree>
    <p:extLst>
      <p:ext uri="{BB962C8B-B14F-4D97-AF65-F5344CB8AC3E}">
        <p14:creationId xmlns:p14="http://schemas.microsoft.com/office/powerpoint/2010/main" val="302587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A72788E5-FE55-0D35-F245-F75FB2C4B4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22325" y="1377863"/>
            <a:ext cx="4363450" cy="3244241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0EE13B-5816-3B2D-CCB1-A9C5BC83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6920" y="1139296"/>
            <a:ext cx="2644999" cy="3614131"/>
          </a:xfrm>
        </p:spPr>
        <p:txBody>
          <a:bodyPr/>
          <a:lstStyle/>
          <a:p>
            <a:r>
              <a:rPr lang="sv-SE" dirty="0"/>
              <a:t>Vidare kan vi konstatera att studenter med utländsk bakgrund tagit ut examen i lägre utsträckning än svenska studenter.</a:t>
            </a:r>
          </a:p>
          <a:p>
            <a:r>
              <a:rPr lang="sv-SE" dirty="0"/>
              <a:t>OSV…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1853CEDB-1BBF-47ED-B4E5-AD56B578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Utländsk bakgrund</a:t>
            </a:r>
          </a:p>
        </p:txBody>
      </p:sp>
    </p:spTree>
    <p:extLst>
      <p:ext uri="{BB962C8B-B14F-4D97-AF65-F5344CB8AC3E}">
        <p14:creationId xmlns:p14="http://schemas.microsoft.com/office/powerpoint/2010/main" val="644106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441C18-CE20-FAA7-3E11-BA1CAD558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Avslutning/Nästa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4CD573-8010-92DA-B94F-CBE82A7C8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Chat/frågor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Stoppa inspelning</a:t>
            </a:r>
            <a:endParaRPr lang="sv-SE" sz="49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4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NÄSTA PRESENTATION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Fredagen den 9 juni (</a:t>
            </a:r>
            <a:r>
              <a:rPr lang="sv-SE" sz="49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sz="4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11-12)</a:t>
            </a:r>
            <a:endParaRPr lang="sv-SE" sz="4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Från </a:t>
            </a:r>
            <a:r>
              <a:rPr lang="sv-SE" sz="49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BoF</a:t>
            </a:r>
            <a:r>
              <a:rPr lang="sv-SE" sz="49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till BI-system – Studenternas bakgrund</a:t>
            </a:r>
            <a:endParaRPr lang="sv-SE" sz="4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Caroline Rosenqvist (Högskolan Kristianstad)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Fredagen den 16 juni (</a:t>
            </a:r>
            <a:r>
              <a:rPr lang="sv-SE" sz="49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sz="4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11-12)</a:t>
            </a:r>
            <a:endParaRPr lang="sv-SE" sz="4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Användandet av Bak- och Framgrund för att analysera distansutbildning</a:t>
            </a:r>
            <a:endParaRPr lang="sv-SE" sz="4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4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Fredrik Georgsson (Umeå universitet)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200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E44A6A-CEB6-51E3-E7E4-3B4A2165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Tanken med mikropresentationer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ED5E5A-E700-6B8A-1765-ECF581529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Korta presentationer av exempelvis en variabel till längre analytiska redogörelser (max 1 timme)</a:t>
            </a:r>
          </a:p>
          <a:p>
            <a:r>
              <a:rPr lang="sv-SE" dirty="0"/>
              <a:t>Följs upp för att förfina/utveckla konceptet</a:t>
            </a:r>
          </a:p>
          <a:p>
            <a:r>
              <a:rPr lang="sv-SE" dirty="0"/>
              <a:t>Välkomna med förslag/ presentationer.</a:t>
            </a:r>
          </a:p>
          <a:p>
            <a:endParaRPr lang="sv-SE" dirty="0"/>
          </a:p>
          <a:p>
            <a:r>
              <a:rPr lang="sv-SE" b="1" dirty="0"/>
              <a:t>Inspelning &amp; Chat</a:t>
            </a:r>
          </a:p>
          <a:p>
            <a:r>
              <a:rPr lang="sv-SE" dirty="0"/>
              <a:t>Inspelning. Läggs upp på Ladok.se</a:t>
            </a:r>
            <a:endParaRPr lang="sv-SE" b="1" dirty="0"/>
          </a:p>
          <a:p>
            <a:r>
              <a:rPr lang="sv-SE" dirty="0"/>
              <a:t>Avvakta frågor till efter mötet</a:t>
            </a:r>
          </a:p>
        </p:txBody>
      </p:sp>
    </p:spTree>
    <p:extLst>
      <p:ext uri="{BB962C8B-B14F-4D97-AF65-F5344CB8AC3E}">
        <p14:creationId xmlns:p14="http://schemas.microsoft.com/office/powerpoint/2010/main" val="371939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Bak-och Framgrund – Uttagen examen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b="0" i="0" dirty="0"/>
              <a:t>Mattias Renehed</a:t>
            </a:r>
          </a:p>
        </p:txBody>
      </p:sp>
    </p:spTree>
    <p:extLst>
      <p:ext uri="{BB962C8B-B14F-4D97-AF65-F5344CB8AC3E}">
        <p14:creationId xmlns:p14="http://schemas.microsoft.com/office/powerpoint/2010/main" val="290568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&#10;&#10;Automatiskt genererad beskrivning">
            <a:extLst>
              <a:ext uri="{FF2B5EF4-FFF2-40B4-BE49-F238E27FC236}">
                <a16:creationId xmlns:a16="http://schemas.microsoft.com/office/drawing/2014/main" id="{DB8DDFD3-B7FF-8B96-8E1A-7DCBFB93814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99335" y="1930348"/>
            <a:ext cx="3082247" cy="2487540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8DB59B-7100-B3B5-EF8A-347E083B4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Uttagen examen under rubriken Registrerade.</a:t>
            </a:r>
          </a:p>
          <a:p>
            <a:r>
              <a:rPr lang="sv-SE" dirty="0" err="1"/>
              <a:t>Dikotom</a:t>
            </a:r>
            <a:r>
              <a:rPr lang="sv-SE" dirty="0"/>
              <a:t> variabel: ja/nej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4F20A8D-81B6-D15D-960E-6433D2734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Uttagen examen</a:t>
            </a:r>
          </a:p>
        </p:txBody>
      </p:sp>
    </p:spTree>
    <p:extLst>
      <p:ext uri="{BB962C8B-B14F-4D97-AF65-F5344CB8AC3E}">
        <p14:creationId xmlns:p14="http://schemas.microsoft.com/office/powerpoint/2010/main" val="336173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742E77-C6CA-85CA-DE08-DD0E817C0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Urvalsgrupp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C32BAB82-E674-86D0-05F4-3168AD0FFB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420522"/>
              </p:ext>
            </p:extLst>
          </p:nvPr>
        </p:nvGraphicFramePr>
        <p:xfrm>
          <a:off x="822325" y="1640910"/>
          <a:ext cx="7521576" cy="2693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7192">
                  <a:extLst>
                    <a:ext uri="{9D8B030D-6E8A-4147-A177-3AD203B41FA5}">
                      <a16:colId xmlns:a16="http://schemas.microsoft.com/office/drawing/2014/main" val="3330424498"/>
                    </a:ext>
                  </a:extLst>
                </a:gridCol>
                <a:gridCol w="2520138">
                  <a:extLst>
                    <a:ext uri="{9D8B030D-6E8A-4147-A177-3AD203B41FA5}">
                      <a16:colId xmlns:a16="http://schemas.microsoft.com/office/drawing/2014/main" val="4030468448"/>
                    </a:ext>
                  </a:extLst>
                </a:gridCol>
                <a:gridCol w="2494246">
                  <a:extLst>
                    <a:ext uri="{9D8B030D-6E8A-4147-A177-3AD203B41FA5}">
                      <a16:colId xmlns:a16="http://schemas.microsoft.com/office/drawing/2014/main" val="2183065823"/>
                    </a:ext>
                  </a:extLst>
                </a:gridCol>
              </a:tblGrid>
              <a:tr h="53861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>
                          <a:effectLst/>
                        </a:rPr>
                        <a:t>Programnybörjare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extLst>
                  <a:ext uri="{0D108BD9-81ED-4DB2-BD59-A6C34878D82A}">
                    <a16:rowId xmlns:a16="http://schemas.microsoft.com/office/drawing/2014/main" val="631769191"/>
                  </a:ext>
                </a:extLst>
              </a:tr>
              <a:tr h="538619"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extLst>
                  <a:ext uri="{0D108BD9-81ED-4DB2-BD59-A6C34878D82A}">
                    <a16:rowId xmlns:a16="http://schemas.microsoft.com/office/drawing/2014/main" val="1324283894"/>
                  </a:ext>
                </a:extLst>
              </a:tr>
              <a:tr h="538619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 dirty="0">
                          <a:effectLst/>
                        </a:rPr>
                        <a:t>Före studierna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 dirty="0">
                          <a:effectLst/>
                        </a:rPr>
                        <a:t>Under studierna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>
                          <a:effectLst/>
                        </a:rPr>
                        <a:t>Efter studierna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extLst>
                  <a:ext uri="{0D108BD9-81ED-4DB2-BD59-A6C34878D82A}">
                    <a16:rowId xmlns:a16="http://schemas.microsoft.com/office/drawing/2014/main" val="3064275398"/>
                  </a:ext>
                </a:extLst>
              </a:tr>
              <a:tr h="538619"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>
                          <a:effectLst/>
                        </a:rPr>
                        <a:t>↑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extLst>
                  <a:ext uri="{0D108BD9-81ED-4DB2-BD59-A6C34878D82A}">
                    <a16:rowId xmlns:a16="http://schemas.microsoft.com/office/drawing/2014/main" val="1376202770"/>
                  </a:ext>
                </a:extLst>
              </a:tr>
              <a:tr h="538619"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Programnybörjare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06" marR="6206" marT="62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6" marR="6206" marT="6206" marB="0" anchor="b"/>
                </a:tc>
                <a:extLst>
                  <a:ext uri="{0D108BD9-81ED-4DB2-BD59-A6C34878D82A}">
                    <a16:rowId xmlns:a16="http://schemas.microsoft.com/office/drawing/2014/main" val="2232241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6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8DB59B-7100-B3B5-EF8A-347E083B4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Här väljer jag att kolla på Programnybörjare 2014-2015 på Kriminologiprogrammet på Malmö universitet.</a:t>
            </a:r>
          </a:p>
          <a:p>
            <a:r>
              <a:rPr lang="sv-SE" dirty="0"/>
              <a:t>2014 och 2015 för att få ihop tillräckligt många personer.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4F20A8D-81B6-D15D-960E-6433D2734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Programnybörjare 2014-15, Kriminologiprogrammet</a:t>
            </a:r>
          </a:p>
        </p:txBody>
      </p:sp>
      <p:pic>
        <p:nvPicPr>
          <p:cNvPr id="8" name="Platshållare för innehåll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E6F5AF4E-EAE7-E5D3-1E7B-6B9E7B44CBF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07859" y="1575412"/>
            <a:ext cx="3464141" cy="2599981"/>
          </a:xfrm>
        </p:spPr>
      </p:pic>
    </p:spTree>
    <p:extLst>
      <p:ext uri="{BB962C8B-B14F-4D97-AF65-F5344CB8AC3E}">
        <p14:creationId xmlns:p14="http://schemas.microsoft.com/office/powerpoint/2010/main" val="428050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6" descr="En bild som visar text&#10;&#10;Automatiskt genererad beskrivning">
            <a:extLst>
              <a:ext uri="{FF2B5EF4-FFF2-40B4-BE49-F238E27FC236}">
                <a16:creationId xmlns:a16="http://schemas.microsoft.com/office/drawing/2014/main" id="{9173F5F5-4E6E-D4BD-0EBE-B55986ADF6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2960" y="1246908"/>
            <a:ext cx="5181233" cy="4041187"/>
          </a:xfrm>
          <a:noFill/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3DCF1C-968B-001E-E903-2F2DC89F5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822" y="1139296"/>
            <a:ext cx="2620098" cy="3614131"/>
          </a:xfrm>
        </p:spPr>
        <p:txBody>
          <a:bodyPr>
            <a:normAutofit/>
          </a:bodyPr>
          <a:lstStyle/>
          <a:p>
            <a:r>
              <a:rPr lang="en-US" sz="1400" dirty="0"/>
              <a:t>För </a:t>
            </a:r>
            <a:r>
              <a:rPr lang="en-US" sz="1400" dirty="0" err="1"/>
              <a:t>att</a:t>
            </a:r>
            <a:r>
              <a:rPr lang="en-US" sz="1400" dirty="0"/>
              <a:t> se </a:t>
            </a:r>
            <a:r>
              <a:rPr lang="en-US" sz="1400" dirty="0" err="1"/>
              <a:t>rubriken</a:t>
            </a:r>
            <a:r>
              <a:rPr lang="en-US" sz="1400" dirty="0"/>
              <a:t> “</a:t>
            </a:r>
            <a:r>
              <a:rPr lang="en-US" sz="1400" dirty="0" err="1"/>
              <a:t>Uttagen</a:t>
            </a:r>
            <a:r>
              <a:rPr lang="en-US" sz="1400" dirty="0"/>
              <a:t> examen” – </a:t>
            </a:r>
            <a:r>
              <a:rPr lang="en-US" sz="1400" dirty="0" err="1"/>
              <a:t>lägg</a:t>
            </a:r>
            <a:r>
              <a:rPr lang="en-US" sz="1400" dirty="0"/>
              <a:t> </a:t>
            </a:r>
            <a:r>
              <a:rPr lang="en-US" sz="1400" dirty="0" err="1"/>
              <a:t>markören</a:t>
            </a:r>
            <a:r>
              <a:rPr lang="en-US" sz="1400" dirty="0"/>
              <a:t> </a:t>
            </a:r>
            <a:r>
              <a:rPr lang="en-US" sz="1400" dirty="0" err="1"/>
              <a:t>över</a:t>
            </a:r>
            <a:r>
              <a:rPr lang="en-US" sz="1400" dirty="0"/>
              <a:t> </a:t>
            </a:r>
            <a:r>
              <a:rPr lang="en-US" sz="1400" dirty="0" err="1"/>
              <a:t>variabeln</a:t>
            </a:r>
            <a:r>
              <a:rPr lang="en-US" sz="1400" dirty="0"/>
              <a:t> och </a:t>
            </a:r>
            <a:r>
              <a:rPr lang="en-US" sz="1400" dirty="0" err="1"/>
              <a:t>högerklicka</a:t>
            </a:r>
            <a:r>
              <a:rPr lang="en-US" sz="1400" dirty="0"/>
              <a:t>. </a:t>
            </a:r>
            <a:r>
              <a:rPr lang="en-US" sz="1400" dirty="0" err="1"/>
              <a:t>Välj</a:t>
            </a:r>
            <a:r>
              <a:rPr lang="en-US" sz="1400" dirty="0"/>
              <a:t> “Spanner label”.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 anchor="ctr">
            <a:normAutofit/>
          </a:bodyPr>
          <a:lstStyle/>
          <a:p>
            <a:r>
              <a:rPr lang="sv-SE" sz="2600"/>
              <a:t>Uttagen examen, </a:t>
            </a:r>
            <a:r>
              <a:rPr lang="sv-SE" sz="2600" err="1"/>
              <a:t>Programnyb</a:t>
            </a:r>
            <a:r>
              <a:rPr lang="sv-SE" sz="2600"/>
              <a:t> MAU (</a:t>
            </a:r>
            <a:r>
              <a:rPr lang="sv-SE" sz="2600" err="1"/>
              <a:t>krim</a:t>
            </a:r>
            <a:r>
              <a:rPr lang="sv-SE" sz="2600"/>
              <a:t>) 2014-2015</a:t>
            </a:r>
          </a:p>
        </p:txBody>
      </p:sp>
    </p:spTree>
    <p:extLst>
      <p:ext uri="{BB962C8B-B14F-4D97-AF65-F5344CB8AC3E}">
        <p14:creationId xmlns:p14="http://schemas.microsoft.com/office/powerpoint/2010/main" val="370320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8B32E992-FAA9-2895-D210-31216D9A60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0807" y="1358818"/>
            <a:ext cx="4222234" cy="3614131"/>
          </a:xfr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B08376-10E5-7B65-CA9A-D45D6284A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1868" y="1139296"/>
            <a:ext cx="2670052" cy="3614131"/>
          </a:xfrm>
        </p:spPr>
        <p:txBody>
          <a:bodyPr/>
          <a:lstStyle/>
          <a:p>
            <a:r>
              <a:rPr lang="sv-SE" dirty="0"/>
              <a:t>Under rubriken Examen: Högskola (examen).</a:t>
            </a:r>
          </a:p>
          <a:p>
            <a:r>
              <a:rPr lang="sv-SE" dirty="0"/>
              <a:t>OBS Alla Uttagen examen (nej) försvinner.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996B14A-DFDB-A2DC-F406-3A879C729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Lägg till examen</a:t>
            </a:r>
          </a:p>
        </p:txBody>
      </p:sp>
    </p:spTree>
    <p:extLst>
      <p:ext uri="{BB962C8B-B14F-4D97-AF65-F5344CB8AC3E}">
        <p14:creationId xmlns:p14="http://schemas.microsoft.com/office/powerpoint/2010/main" val="427288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424BB6-946F-9383-4115-39B5234D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Kandidatprogrammet i kriminologi MAU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16676B08-0781-8F83-5ED9-C1136C0BC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523605"/>
              </p:ext>
            </p:extLst>
          </p:nvPr>
        </p:nvGraphicFramePr>
        <p:xfrm>
          <a:off x="1041775" y="1337296"/>
          <a:ext cx="3530225" cy="2946400"/>
        </p:xfrm>
        <a:graphic>
          <a:graphicData uri="http://schemas.openxmlformats.org/drawingml/2006/table">
            <a:tbl>
              <a:tblPr/>
              <a:tblGrid>
                <a:gridCol w="3152452">
                  <a:extLst>
                    <a:ext uri="{9D8B030D-6E8A-4147-A177-3AD203B41FA5}">
                      <a16:colId xmlns:a16="http://schemas.microsoft.com/office/drawing/2014/main" val="475647071"/>
                    </a:ext>
                  </a:extLst>
                </a:gridCol>
                <a:gridCol w="377773">
                  <a:extLst>
                    <a:ext uri="{9D8B030D-6E8A-4147-A177-3AD203B41FA5}">
                      <a16:colId xmlns:a16="http://schemas.microsoft.com/office/drawing/2014/main" val="1977164739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Mikrostudie av enskilt program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96921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5077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8434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9066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Nybörjare Kandidatprogram Kriminologi 2014-2015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6715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6632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Uttagen examen efter 2014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2532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 uttagen examen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507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5178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Examen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8651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examen MAU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8293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- kandidatexamen i huvudområdet kriminologi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3948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- andra examen vid MAU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1-4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6997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examen LU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76826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examen Borås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1-4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21381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examen Kristianstad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1-4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178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006941"/>
      </p:ext>
    </p:extLst>
  </p:cSld>
  <p:clrMapOvr>
    <a:masterClrMapping/>
  </p:clrMapOvr>
</p:sld>
</file>

<file path=ppt/theme/theme1.xml><?xml version="1.0" encoding="utf-8"?>
<a:theme xmlns:a="http://schemas.openxmlformats.org/drawingml/2006/main" name="Mall_Ladok">
  <a:themeElements>
    <a:clrScheme name="Anpassad 4">
      <a:dk1>
        <a:srgbClr val="000000"/>
      </a:dk1>
      <a:lt1>
        <a:sysClr val="window" lastClr="FFFFFF"/>
      </a:lt1>
      <a:dk2>
        <a:srgbClr val="73B026"/>
      </a:dk2>
      <a:lt2>
        <a:srgbClr val="A483D5"/>
      </a:lt2>
      <a:accent1>
        <a:srgbClr val="73B026"/>
      </a:accent1>
      <a:accent2>
        <a:srgbClr val="5316AC"/>
      </a:accent2>
      <a:accent3>
        <a:srgbClr val="216B15"/>
      </a:accent3>
      <a:accent4>
        <a:srgbClr val="AA1871"/>
      </a:accent4>
      <a:accent5>
        <a:srgbClr val="2770AC"/>
      </a:accent5>
      <a:accent6>
        <a:srgbClr val="B6D887"/>
      </a:accent6>
      <a:hlink>
        <a:srgbClr val="5316AC"/>
      </a:hlink>
      <a:folHlink>
        <a:srgbClr val="935B96"/>
      </a:folHlink>
    </a:clrScheme>
    <a:fontScheme name="Rutnät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Förmå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9DDAB25-5D14-6744-822D-61904B3EE218}" vid="{D73A48D3-B4EB-B843-8D79-E4BF541AB9C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Ladok_PPT</Template>
  <TotalTime>1099</TotalTime>
  <Words>557</Words>
  <Application>Microsoft Office PowerPoint</Application>
  <PresentationFormat>Bildspel på skärmen (4:3)</PresentationFormat>
  <Paragraphs>92</Paragraphs>
  <Slides>15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Impact</vt:lpstr>
      <vt:lpstr>Tahoma</vt:lpstr>
      <vt:lpstr>Times New Roman</vt:lpstr>
      <vt:lpstr>Wingdings</vt:lpstr>
      <vt:lpstr>Mall_Ladok</vt:lpstr>
      <vt:lpstr>Mikropresentationer</vt:lpstr>
      <vt:lpstr>Tanken med mikropresentationer</vt:lpstr>
      <vt:lpstr>Bak-och Framgrund – Uttagen examen</vt:lpstr>
      <vt:lpstr>Uttagen examen</vt:lpstr>
      <vt:lpstr>Urvalsgrupp</vt:lpstr>
      <vt:lpstr>Programnybörjare 2014-15, Kriminologiprogrammet</vt:lpstr>
      <vt:lpstr>Uttagen examen, Programnyb MAU (krim) 2014-2015</vt:lpstr>
      <vt:lpstr>Lägg till examen</vt:lpstr>
      <vt:lpstr>Kandidatprogrammet i kriminologi MAU</vt:lpstr>
      <vt:lpstr>Inkomstkälla 2020</vt:lpstr>
      <vt:lpstr>Inkomstuppgift 2020</vt:lpstr>
      <vt:lpstr>Huvudområde Kriminologi (42)</vt:lpstr>
      <vt:lpstr>Vi kan kolla hur det gått för olika nybörjare (kön)</vt:lpstr>
      <vt:lpstr>Utländsk bakgrund</vt:lpstr>
      <vt:lpstr>Avslutning/Nästa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 Johansson</dc:creator>
  <cp:lastModifiedBy>Mattias Renehed</cp:lastModifiedBy>
  <cp:revision>61</cp:revision>
  <dcterms:created xsi:type="dcterms:W3CDTF">2021-10-04T08:28:14Z</dcterms:created>
  <dcterms:modified xsi:type="dcterms:W3CDTF">2023-06-02T07:26:05Z</dcterms:modified>
</cp:coreProperties>
</file>