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357" r:id="rId2"/>
    <p:sldId id="257" r:id="rId3"/>
    <p:sldId id="397" r:id="rId4"/>
    <p:sldId id="385" r:id="rId5"/>
    <p:sldId id="389" r:id="rId6"/>
    <p:sldId id="390" r:id="rId7"/>
    <p:sldId id="393" r:id="rId8"/>
    <p:sldId id="394" r:id="rId9"/>
    <p:sldId id="392" r:id="rId10"/>
    <p:sldId id="395" r:id="rId11"/>
    <p:sldId id="387" r:id="rId12"/>
    <p:sldId id="396" r:id="rId13"/>
    <p:sldId id="388" r:id="rId14"/>
    <p:sldId id="366" r:id="rId15"/>
    <p:sldId id="263" r:id="rId16"/>
    <p:sldId id="398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DE8CDD-35DF-4D33-AB4B-9237AEAE4DCB}">
          <p14:sldIdLst>
            <p14:sldId id="357"/>
            <p14:sldId id="257"/>
            <p14:sldId id="397"/>
            <p14:sldId id="385"/>
            <p14:sldId id="389"/>
            <p14:sldId id="390"/>
            <p14:sldId id="393"/>
            <p14:sldId id="394"/>
            <p14:sldId id="392"/>
            <p14:sldId id="395"/>
            <p14:sldId id="387"/>
            <p14:sldId id="396"/>
            <p14:sldId id="388"/>
            <p14:sldId id="366"/>
            <p14:sldId id="263"/>
          </p14:sldIdLst>
        </p14:section>
        <p14:section name="Namnlöst avsnitt" id="{8B6C1C04-D68E-4EBE-B0B3-C59E7BDDBE57}">
          <p14:sldIdLst>
            <p14:sldId id="39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lara Nordström" initials="KN" lastIdx="1" clrIdx="0">
    <p:extLst>
      <p:ext uri="{19B8F6BF-5375-455C-9EA6-DF929625EA0E}">
        <p15:presenceInfo xmlns:p15="http://schemas.microsoft.com/office/powerpoint/2012/main" userId="S::klara.nordstrom@mau.se::bbcbc8ff-0c7d-4692-a113-a5ac31615ef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DAF40"/>
    <a:srgbClr val="E6E6E6"/>
    <a:srgbClr val="2A2A2A"/>
    <a:srgbClr val="7F7F7F"/>
    <a:srgbClr val="434F66"/>
    <a:srgbClr val="ED7D31"/>
    <a:srgbClr val="70AD47"/>
    <a:srgbClr val="B27756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67" autoAdjust="0"/>
    <p:restoredTop sz="89442" autoAdjust="0"/>
  </p:normalViewPr>
  <p:slideViewPr>
    <p:cSldViewPr snapToGrid="0" snapToObjects="1">
      <p:cViewPr varScale="1">
        <p:scale>
          <a:sx n="101" d="100"/>
          <a:sy n="101" d="100"/>
        </p:scale>
        <p:origin x="816" y="102"/>
      </p:cViewPr>
      <p:guideLst/>
    </p:cSldViewPr>
  </p:slideViewPr>
  <p:outlineViewPr>
    <p:cViewPr>
      <p:scale>
        <a:sx n="33" d="100"/>
        <a:sy n="33" d="100"/>
      </p:scale>
      <p:origin x="0" y="-561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009E49-57A3-4974-9992-298F5ABA5A6D}" type="datetimeFigureOut">
              <a:rPr lang="sv-SE" smtClean="0"/>
              <a:t>2023-05-23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7A14AB-BBD0-4A47-B68D-F3F98AAE272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25810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01874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76808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9053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86124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626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8121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001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101769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768959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0815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sv-SE" b="0" i="0" dirty="0">
                <a:solidFill>
                  <a:srgbClr val="172B4D"/>
                </a:solidFill>
                <a:effectLst/>
                <a:latin typeface="-apple-system"/>
              </a:rPr>
              <a:t>Flaggan Återbud/Tidigt avbrott finns visas felaktigt om en fristående antagning flyttats till struktur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2723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sv-SE" b="0" i="0" dirty="0">
              <a:solidFill>
                <a:srgbClr val="172B4D"/>
              </a:solidFill>
              <a:effectLst/>
              <a:latin typeface="-apple-system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46102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7A14AB-BBD0-4A47-B68D-F3F98AAE2723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6333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/>
          <p:cNvSpPr/>
          <p:nvPr userDrawn="1"/>
        </p:nvSpPr>
        <p:spPr>
          <a:xfrm flipH="1">
            <a:off x="10723418" y="2344189"/>
            <a:ext cx="1468582" cy="4513811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98679B-B54F-A643-B010-1017E81F6A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2343" y="2797903"/>
            <a:ext cx="8880042" cy="1791201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sv-SE" dirty="0"/>
              <a:t>Titel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6A8EB5A-AEA9-5341-B7DD-5A426C62D41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72343" y="4616092"/>
            <a:ext cx="7060867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rgbClr val="83BA3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Datum</a:t>
            </a:r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16C1F7F9-6814-2C43-808E-EDE47956DD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119" y="396610"/>
            <a:ext cx="2050982" cy="58301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8" name="Isosceles Triangle 7"/>
          <p:cNvSpPr/>
          <p:nvPr userDrawn="1"/>
        </p:nvSpPr>
        <p:spPr>
          <a:xfrm>
            <a:off x="-3272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250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14" name="Bildobjekt 3">
            <a:extLst>
              <a:ext uri="{FF2B5EF4-FFF2-40B4-BE49-F238E27FC236}">
                <a16:creationId xmlns:a16="http://schemas.microsoft.com/office/drawing/2014/main" id="{CDA568E9-8390-364D-A613-AF7AFB6DE2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bild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3254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 sz="1800"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 sz="1800"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pic>
        <p:nvPicPr>
          <p:cNvPr id="2" name="Bildobjekt 3">
            <a:extLst>
              <a:ext uri="{FF2B5EF4-FFF2-40B4-BE49-F238E27FC236}">
                <a16:creationId xmlns:a16="http://schemas.microsoft.com/office/drawing/2014/main" id="{9231BCCC-EE29-828E-429C-2EAC070BCAF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grayscl/>
          </a:blip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24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7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68680"/>
            <a:ext cx="5599670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E1A2F682-C09A-014E-9126-1288248554C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290487" y="-17260"/>
            <a:ext cx="4901512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14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17015" y="1296313"/>
            <a:ext cx="5599670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04A1A345-9293-ECA8-EAD4-74719B10C43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357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5076342"/>
            <a:ext cx="4419600" cy="1796171"/>
          </a:xfrm>
          <a:prstGeom prst="rect">
            <a:avLst/>
          </a:prstGeom>
        </p:spPr>
      </p:pic>
      <p:sp>
        <p:nvSpPr>
          <p:cNvPr id="15" name="Rubrik 1">
            <a:extLst>
              <a:ext uri="{FF2B5EF4-FFF2-40B4-BE49-F238E27FC236}">
                <a16:creationId xmlns:a16="http://schemas.microsoft.com/office/drawing/2014/main" id="{838A98FB-182F-824C-85B1-6991656E704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17015" y="572630"/>
            <a:ext cx="10149114" cy="72763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717015" y="1300263"/>
            <a:ext cx="5044807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C5CE7D8C-8463-6D40-9976-1A16EB6B926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04193" y="1300263"/>
            <a:ext cx="4861936" cy="390014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Bef>
                <a:spcPts val="1200"/>
              </a:spcBef>
              <a:buClr>
                <a:srgbClr val="87B057"/>
              </a:buClr>
              <a:buFont typeface="Arial" panose="020B0604020202020204" pitchFamily="34" charset="0"/>
              <a:buChar char="•"/>
              <a:defRPr/>
            </a:lvl1pPr>
            <a:lvl2pPr marL="685800" indent="-228600"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buFont typeface="Arial" panose="020B0604020202020204" pitchFamily="34" charset="0"/>
              <a:buChar char="•"/>
              <a:defRPr/>
            </a:lvl2pPr>
            <a:lvl3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3pPr>
            <a:lvl4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4pPr>
            <a:lvl5pPr>
              <a:lnSpc>
                <a:spcPct val="100000"/>
              </a:lnSpc>
              <a:spcBef>
                <a:spcPts val="600"/>
              </a:spcBef>
              <a:buClr>
                <a:srgbClr val="A0CB72"/>
              </a:buClr>
              <a:defRPr/>
            </a:lvl5pPr>
          </a:lstStyle>
          <a:p>
            <a:pPr lvl="0"/>
            <a:r>
              <a:rPr lang="sv-SE" dirty="0"/>
              <a:t>Nivå 1</a:t>
            </a:r>
          </a:p>
          <a:p>
            <a:pPr lvl="1"/>
            <a:r>
              <a:rPr lang="sv-SE" dirty="0"/>
              <a:t>Nivå 2</a:t>
            </a:r>
          </a:p>
          <a:p>
            <a:pPr lvl="2"/>
            <a:r>
              <a:rPr lang="sv-SE" dirty="0"/>
              <a:t>Nivå 3</a:t>
            </a:r>
          </a:p>
          <a:p>
            <a:pPr lvl="3"/>
            <a:r>
              <a:rPr lang="sv-SE" dirty="0"/>
              <a:t>Nivå 4</a:t>
            </a:r>
          </a:p>
          <a:p>
            <a:pPr lvl="4"/>
            <a:r>
              <a:rPr lang="sv-SE" dirty="0"/>
              <a:t>Nivå 5</a:t>
            </a:r>
          </a:p>
        </p:txBody>
      </p:sp>
      <p:pic>
        <p:nvPicPr>
          <p:cNvPr id="2" name="Bildobjekt 3">
            <a:extLst>
              <a:ext uri="{FF2B5EF4-FFF2-40B4-BE49-F238E27FC236}">
                <a16:creationId xmlns:a16="http://schemas.microsoft.com/office/drawing/2014/main" id="{3290D87C-004B-6228-47D1-C429518A827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1264" y="6332661"/>
            <a:ext cx="1112180" cy="316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7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vsnittsrubrik">
    <p:bg>
      <p:bgPr>
        <a:solidFill>
          <a:srgbClr val="6F92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36800" y="3143250"/>
            <a:ext cx="7518400" cy="571501"/>
          </a:xfrm>
        </p:spPr>
        <p:txBody>
          <a:bodyPr anchor="t" anchorCtr="0">
            <a:normAutofit/>
          </a:bodyPr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11" name="Isosceles Triangle 10"/>
          <p:cNvSpPr/>
          <p:nvPr userDrawn="1"/>
        </p:nvSpPr>
        <p:spPr>
          <a:xfrm flipH="1">
            <a:off x="10958285" y="2667000"/>
            <a:ext cx="1233715" cy="41910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940" y="3797300"/>
            <a:ext cx="7531060" cy="3060700"/>
          </a:xfrm>
          <a:prstGeom prst="rect">
            <a:avLst/>
          </a:prstGeom>
        </p:spPr>
      </p:pic>
      <p:sp>
        <p:nvSpPr>
          <p:cNvPr id="13" name="Isosceles Triangle 12"/>
          <p:cNvSpPr/>
          <p:nvPr userDrawn="1"/>
        </p:nvSpPr>
        <p:spPr>
          <a:xfrm>
            <a:off x="5041" y="4013200"/>
            <a:ext cx="448733" cy="2844800"/>
          </a:xfrm>
          <a:prstGeom prst="triangle">
            <a:avLst>
              <a:gd name="adj" fmla="val 0"/>
            </a:avLst>
          </a:prstGeom>
          <a:solidFill>
            <a:srgbClr val="EAF3DD">
              <a:alpha val="36078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6775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0319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60" r:id="rId3"/>
    <p:sldLayoutId id="2147483656" r:id="rId4"/>
    <p:sldLayoutId id="2147483657" r:id="rId5"/>
    <p:sldLayoutId id="2147483653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0EA8E285-EDEF-C94D-1181-69B97F027E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8228" y="5337777"/>
            <a:ext cx="3334215" cy="1114581"/>
          </a:xfrm>
          <a:prstGeom prst="rect">
            <a:avLst/>
          </a:prstGeom>
        </p:spPr>
      </p:pic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823118" y="2278063"/>
            <a:ext cx="10545763" cy="1500187"/>
          </a:xfrm>
          <a:prstGeom prst="rect">
            <a:avLst/>
          </a:prstGeom>
        </p:spPr>
        <p:txBody>
          <a:bodyPr/>
          <a:lstStyle/>
          <a:p>
            <a:r>
              <a:rPr lang="sv-SE" dirty="0">
                <a:solidFill>
                  <a:schemeClr val="bg1"/>
                </a:solidFill>
              </a:rPr>
              <a:t>Snart börjar… </a:t>
            </a:r>
          </a:p>
          <a:p>
            <a:r>
              <a:rPr lang="sv-SE" sz="3600" b="1" dirty="0">
                <a:solidFill>
                  <a:schemeClr val="bg1"/>
                </a:solidFill>
              </a:rPr>
              <a:t>Demo av version 2.18</a:t>
            </a:r>
          </a:p>
          <a:p>
            <a:br>
              <a:rPr lang="sv-SE" dirty="0">
                <a:solidFill>
                  <a:schemeClr val="bg1"/>
                </a:solidFill>
              </a:rPr>
            </a:br>
            <a:r>
              <a:rPr lang="sv-SE" dirty="0">
                <a:solidFill>
                  <a:schemeClr val="bg1"/>
                </a:solidFill>
              </a:rPr>
              <a:t>Mötet spelas in. Inspelningen och chatten kommer läggas upp på ladok.se. </a:t>
            </a:r>
          </a:p>
          <a:p>
            <a:endParaRPr lang="sv-SE" dirty="0">
              <a:solidFill>
                <a:schemeClr val="bg1"/>
              </a:solidFill>
            </a:endParaRPr>
          </a:p>
          <a:p>
            <a:r>
              <a:rPr lang="sv-SE" b="1" dirty="0">
                <a:solidFill>
                  <a:schemeClr val="bg1"/>
                </a:solidFill>
              </a:rPr>
              <a:t>Vill du vara anonym? </a:t>
            </a:r>
          </a:p>
          <a:p>
            <a:r>
              <a:rPr lang="sv-SE" dirty="0">
                <a:solidFill>
                  <a:schemeClr val="bg1"/>
                </a:solidFill>
              </a:rPr>
              <a:t>Stäng av kamera och mikrofon. Skicka direktmeddelanden i chatten till Moa Eriksson.</a:t>
            </a:r>
          </a:p>
        </p:txBody>
      </p:sp>
      <p:grpSp>
        <p:nvGrpSpPr>
          <p:cNvPr id="9" name="Grupp 8">
            <a:extLst>
              <a:ext uri="{FF2B5EF4-FFF2-40B4-BE49-F238E27FC236}">
                <a16:creationId xmlns:a16="http://schemas.microsoft.com/office/drawing/2014/main" id="{F0CC1D79-4219-856A-24CC-171EE1E74D11}"/>
              </a:ext>
            </a:extLst>
          </p:cNvPr>
          <p:cNvGrpSpPr/>
          <p:nvPr/>
        </p:nvGrpSpPr>
        <p:grpSpPr>
          <a:xfrm>
            <a:off x="897468" y="5337778"/>
            <a:ext cx="4008361" cy="1114581"/>
            <a:chOff x="897468" y="5337778"/>
            <a:chExt cx="4008361" cy="1114581"/>
          </a:xfrm>
        </p:grpSpPr>
        <p:sp>
          <p:nvSpPr>
            <p:cNvPr id="8" name="Rektangel 7">
              <a:extLst>
                <a:ext uri="{FF2B5EF4-FFF2-40B4-BE49-F238E27FC236}">
                  <a16:creationId xmlns:a16="http://schemas.microsoft.com/office/drawing/2014/main" id="{9ABF3BD0-4BB3-F896-2BD4-6C06AD6E6F70}"/>
                </a:ext>
              </a:extLst>
            </p:cNvPr>
            <p:cNvSpPr/>
            <p:nvPr/>
          </p:nvSpPr>
          <p:spPr>
            <a:xfrm>
              <a:off x="897468" y="5337778"/>
              <a:ext cx="4008361" cy="1114581"/>
            </a:xfrm>
            <a:prstGeom prst="rect">
              <a:avLst/>
            </a:prstGeom>
            <a:solidFill>
              <a:srgbClr val="1A1A1A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pic>
          <p:nvPicPr>
            <p:cNvPr id="5" name="Bildobjekt 4">
              <a:extLst>
                <a:ext uri="{FF2B5EF4-FFF2-40B4-BE49-F238E27FC236}">
                  <a16:creationId xmlns:a16="http://schemas.microsoft.com/office/drawing/2014/main" id="{5E83B391-A068-7CEE-8B3E-FD85FB24D8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t="-6999" r="67123" b="1"/>
            <a:stretch/>
          </p:blipFill>
          <p:spPr>
            <a:xfrm>
              <a:off x="897468" y="5876693"/>
              <a:ext cx="4008361" cy="575666"/>
            </a:xfrm>
            <a:prstGeom prst="rect">
              <a:avLst/>
            </a:prstGeom>
          </p:spPr>
        </p:pic>
      </p:grpSp>
      <p:sp>
        <p:nvSpPr>
          <p:cNvPr id="10" name="Rektangel: rundade hörn 9">
            <a:extLst>
              <a:ext uri="{FF2B5EF4-FFF2-40B4-BE49-F238E27FC236}">
                <a16:creationId xmlns:a16="http://schemas.microsoft.com/office/drawing/2014/main" id="{3FBDED3F-E26A-22E3-8D3E-7B961E7C7939}"/>
              </a:ext>
            </a:extLst>
          </p:cNvPr>
          <p:cNvSpPr/>
          <p:nvPr/>
        </p:nvSpPr>
        <p:spPr>
          <a:xfrm>
            <a:off x="930921" y="5798633"/>
            <a:ext cx="1745371" cy="676028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Rektangel: rundade hörn 10">
            <a:extLst>
              <a:ext uri="{FF2B5EF4-FFF2-40B4-BE49-F238E27FC236}">
                <a16:creationId xmlns:a16="http://schemas.microsoft.com/office/drawing/2014/main" id="{C2DFA834-450D-1B7D-E3A1-C9AC6FB7ACFC}"/>
              </a:ext>
            </a:extLst>
          </p:cNvPr>
          <p:cNvSpPr/>
          <p:nvPr/>
        </p:nvSpPr>
        <p:spPr>
          <a:xfrm>
            <a:off x="5225148" y="5383132"/>
            <a:ext cx="1244808" cy="416251"/>
          </a:xfrm>
          <a:prstGeom prst="round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5577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sv-SE" b="1" dirty="0"/>
              <a:t>Utbildningsinformation</a:t>
            </a:r>
            <a:r>
              <a:rPr lang="sv-SE" dirty="0"/>
              <a:t>: Nu visas både koden och värdebenämning för lokala värdelistor på sammanställningsfliken på kurs och kurspaketering.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</p:spTree>
    <p:extLst>
      <p:ext uri="{BB962C8B-B14F-4D97-AF65-F5344CB8AC3E}">
        <p14:creationId xmlns:p14="http://schemas.microsoft.com/office/powerpoint/2010/main" val="39065651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sv-SE" b="1" dirty="0"/>
              <a:t>Utbildningsinformation</a:t>
            </a:r>
            <a:r>
              <a:rPr lang="sv-SE" dirty="0"/>
              <a:t>: Nu visas både koden och värdebenämning för lokala värdelistor på sammanställningsfliken på kurs och kurspaketering.</a:t>
            </a:r>
          </a:p>
          <a:p>
            <a:r>
              <a:rPr lang="sv-SE" b="1" dirty="0"/>
              <a:t>Processtöd</a:t>
            </a:r>
            <a:r>
              <a:rPr lang="sv-SE" dirty="0"/>
              <a:t>: Processuppgiftskonfiguration med benämning "Read </a:t>
            </a:r>
            <a:r>
              <a:rPr lang="sv-SE" dirty="0" err="1"/>
              <a:t>only</a:t>
            </a:r>
            <a:r>
              <a:rPr lang="sv-SE" dirty="0"/>
              <a:t> attribut" har bytt namn till "Attribut i </a:t>
            </a:r>
            <a:r>
              <a:rPr lang="sv-SE" dirty="0" err="1"/>
              <a:t>läsläge</a:t>
            </a:r>
            <a:r>
              <a:rPr lang="sv-SE" dirty="0"/>
              <a:t>".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F91A2C7-7D08-DBEF-0E86-51434A7EDD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834" y="2994555"/>
            <a:ext cx="5849166" cy="2953162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A056F9B1-315B-DA57-A059-17CE0572AF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0465" y="3013607"/>
            <a:ext cx="5801535" cy="2943636"/>
          </a:xfrm>
          <a:prstGeom prst="rect">
            <a:avLst/>
          </a:prstGeom>
        </p:spPr>
      </p:pic>
      <p:sp>
        <p:nvSpPr>
          <p:cNvPr id="8" name="Pil: höger 7">
            <a:extLst>
              <a:ext uri="{FF2B5EF4-FFF2-40B4-BE49-F238E27FC236}">
                <a16:creationId xmlns:a16="http://schemas.microsoft.com/office/drawing/2014/main" id="{9018818D-B4FC-EA6C-D987-56E62AA00003}"/>
              </a:ext>
            </a:extLst>
          </p:cNvPr>
          <p:cNvSpPr/>
          <p:nvPr/>
        </p:nvSpPr>
        <p:spPr>
          <a:xfrm>
            <a:off x="5212080" y="4835272"/>
            <a:ext cx="2834640" cy="506056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4966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sv-SE" b="1" dirty="0"/>
              <a:t>Utbildningsinformation</a:t>
            </a:r>
            <a:r>
              <a:rPr lang="sv-SE" dirty="0"/>
              <a:t>: Nu visas både koden och värdebenämning för lokala värdelistor på sammanställningsfliken på kurs och kurspaketering.</a:t>
            </a:r>
          </a:p>
          <a:p>
            <a:r>
              <a:rPr lang="sv-SE" b="1" dirty="0"/>
              <a:t>Processtöd</a:t>
            </a:r>
            <a:r>
              <a:rPr lang="sv-SE" dirty="0"/>
              <a:t>: Processuppgiftskonfiguration med benämning "Read </a:t>
            </a:r>
            <a:r>
              <a:rPr lang="sv-SE" dirty="0" err="1"/>
              <a:t>only</a:t>
            </a:r>
            <a:r>
              <a:rPr lang="sv-SE" dirty="0"/>
              <a:t> attribut" har bytt namn till "Attribut i </a:t>
            </a:r>
            <a:r>
              <a:rPr lang="sv-SE" dirty="0" err="1"/>
              <a:t>läsläge</a:t>
            </a:r>
            <a:r>
              <a:rPr lang="sv-SE" dirty="0"/>
              <a:t>".</a:t>
            </a:r>
          </a:p>
          <a:p>
            <a:r>
              <a:rPr lang="sv-SE" b="1" dirty="0"/>
              <a:t>Processtöd</a:t>
            </a:r>
            <a:r>
              <a:rPr lang="sv-SE" dirty="0"/>
              <a:t>: Nu finns fält att lägga in flera processaktörer i ett processteg. En processaktör kan anges som särskilt ansvarig. Funktionen kommer tillämpas först när ISP går i produktion.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4" name="Pil: vänster 3">
            <a:extLst>
              <a:ext uri="{FF2B5EF4-FFF2-40B4-BE49-F238E27FC236}">
                <a16:creationId xmlns:a16="http://schemas.microsoft.com/office/drawing/2014/main" id="{C2414CB0-B7B5-AD8A-2CD9-00E17D1A1F90}"/>
              </a:ext>
            </a:extLst>
          </p:cNvPr>
          <p:cNvSpPr/>
          <p:nvPr/>
        </p:nvSpPr>
        <p:spPr>
          <a:xfrm>
            <a:off x="10504351" y="2701367"/>
            <a:ext cx="1800498" cy="587933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600" dirty="0">
                <a:solidFill>
                  <a:schemeClr val="tx1"/>
                </a:solidFill>
              </a:rPr>
              <a:t>Version 2.17.0 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BC0D1E8A-64B3-5CDD-790F-7833802634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068"/>
          <a:stretch/>
        </p:blipFill>
        <p:spPr>
          <a:xfrm>
            <a:off x="6767636" y="3616188"/>
            <a:ext cx="2781688" cy="183690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3F292A5E-E1EA-54E8-9E51-055C3C077D2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31678"/>
          <a:stretch/>
        </p:blipFill>
        <p:spPr>
          <a:xfrm>
            <a:off x="1029792" y="3616189"/>
            <a:ext cx="2553056" cy="1269177"/>
          </a:xfrm>
          <a:prstGeom prst="rect">
            <a:avLst/>
          </a:prstGeom>
        </p:spPr>
      </p:pic>
      <p:cxnSp>
        <p:nvCxnSpPr>
          <p:cNvPr id="8" name="Rak pilkoppling 7">
            <a:extLst>
              <a:ext uri="{FF2B5EF4-FFF2-40B4-BE49-F238E27FC236}">
                <a16:creationId xmlns:a16="http://schemas.microsoft.com/office/drawing/2014/main" id="{1AF5A80E-3DEF-FC89-EEE6-80A4A2B3A136}"/>
              </a:ext>
            </a:extLst>
          </p:cNvPr>
          <p:cNvCxnSpPr>
            <a:stCxn id="9" idx="1"/>
          </p:cNvCxnSpPr>
          <p:nvPr/>
        </p:nvCxnSpPr>
        <p:spPr>
          <a:xfrm>
            <a:off x="3261360" y="4630478"/>
            <a:ext cx="3506276" cy="600328"/>
          </a:xfrm>
          <a:prstGeom prst="straightConnector1">
            <a:avLst/>
          </a:prstGeom>
          <a:ln>
            <a:solidFill>
              <a:srgbClr val="6DAF4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il: höger 8">
            <a:extLst>
              <a:ext uri="{FF2B5EF4-FFF2-40B4-BE49-F238E27FC236}">
                <a16:creationId xmlns:a16="http://schemas.microsoft.com/office/drawing/2014/main" id="{5FC378E6-7051-D736-9CFB-672CBAD3C0C0}"/>
              </a:ext>
            </a:extLst>
          </p:cNvPr>
          <p:cNvSpPr/>
          <p:nvPr/>
        </p:nvSpPr>
        <p:spPr>
          <a:xfrm>
            <a:off x="3261360" y="4377450"/>
            <a:ext cx="3506276" cy="506056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4675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sv-SE" b="1" dirty="0"/>
              <a:t>Tillgänglighet</a:t>
            </a:r>
            <a:r>
              <a:rPr lang="sv-SE" dirty="0"/>
              <a:t>: Flera förbättringar gällande tillgänglighet. Nu finns stöd för att kunna ställa in olika teckenstorlekar via webbläsarens egna inställningar.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A00A9A82-5DB8-25E1-5DA7-BFE8C45DFAC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3788"/>
          <a:stretch/>
        </p:blipFill>
        <p:spPr>
          <a:xfrm>
            <a:off x="0" y="2029611"/>
            <a:ext cx="7663879" cy="332580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ECC6239-7ECD-5A35-59F5-181E1A603FF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13845"/>
          <a:stretch/>
        </p:blipFill>
        <p:spPr>
          <a:xfrm>
            <a:off x="4528121" y="2958946"/>
            <a:ext cx="7663879" cy="3325800"/>
          </a:xfrm>
          <a:prstGeom prst="rect">
            <a:avLst/>
          </a:prstGeom>
        </p:spPr>
      </p:pic>
      <p:sp>
        <p:nvSpPr>
          <p:cNvPr id="7" name="Pil: höger 6">
            <a:extLst>
              <a:ext uri="{FF2B5EF4-FFF2-40B4-BE49-F238E27FC236}">
                <a16:creationId xmlns:a16="http://schemas.microsoft.com/office/drawing/2014/main" id="{D254B5A1-1F0C-7943-18D3-6E0AAF5C94D1}"/>
              </a:ext>
            </a:extLst>
          </p:cNvPr>
          <p:cNvSpPr/>
          <p:nvPr/>
        </p:nvSpPr>
        <p:spPr>
          <a:xfrm rot="1340353">
            <a:off x="3733111" y="4586519"/>
            <a:ext cx="1264899" cy="506056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2964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Viktiga rättningar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Processtöd</a:t>
            </a:r>
            <a:r>
              <a:rPr lang="sv-SE" dirty="0"/>
              <a:t>: Vid valideringsfel så låser sig inte processen längre och man behöver inte ladda om sidan för att kunna mata in och spara information.</a:t>
            </a:r>
          </a:p>
          <a:p>
            <a:r>
              <a:rPr lang="sv-SE" b="1" dirty="0"/>
              <a:t>Studiedokumentation:</a:t>
            </a:r>
            <a:r>
              <a:rPr lang="sv-SE" dirty="0"/>
              <a:t> Menyalternativet ”Dokumentera studieaktivitet och –finansiering” visas inte om användaren saknar behörighet för funktionen.</a:t>
            </a:r>
          </a:p>
        </p:txBody>
      </p:sp>
    </p:spTree>
    <p:extLst>
      <p:ext uri="{BB962C8B-B14F-4D97-AF65-F5344CB8AC3E}">
        <p14:creationId xmlns:p14="http://schemas.microsoft.com/office/powerpoint/2010/main" val="5931027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/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848608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8A3A613-3200-7EDF-E5DB-D400C6524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sv-SE"/>
          </a:p>
        </p:txBody>
      </p:sp>
      <p:pic>
        <p:nvPicPr>
          <p:cNvPr id="1026" name="Picture 2" descr="Kostnadsfria Kostnadsfri bild av dagsljus, exotisk, gryning Stock foto">
            <a:extLst>
              <a:ext uri="{FF2B5EF4-FFF2-40B4-BE49-F238E27FC236}">
                <a16:creationId xmlns:a16="http://schemas.microsoft.com/office/drawing/2014/main" id="{15F82A5F-64AF-2CB0-3AC5-CFD61F051F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03" b="27928"/>
          <a:stretch/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ktangel 3">
            <a:extLst>
              <a:ext uri="{FF2B5EF4-FFF2-40B4-BE49-F238E27FC236}">
                <a16:creationId xmlns:a16="http://schemas.microsoft.com/office/drawing/2014/main" id="{40F7B6A0-4F4E-1468-0797-9FDD00ECAA89}"/>
              </a:ext>
            </a:extLst>
          </p:cNvPr>
          <p:cNvSpPr/>
          <p:nvPr/>
        </p:nvSpPr>
        <p:spPr>
          <a:xfrm>
            <a:off x="390524" y="1290637"/>
            <a:ext cx="5972176" cy="2543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>
              <a:solidFill>
                <a:schemeClr val="tx1"/>
              </a:solidFill>
            </a:endParaRP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292DCFB5-F9D0-A9D0-CF7E-4F1E3CAC6938}"/>
              </a:ext>
            </a:extLst>
          </p:cNvPr>
          <p:cNvSpPr txBox="1">
            <a:spLocks/>
          </p:cNvSpPr>
          <p:nvPr/>
        </p:nvSpPr>
        <p:spPr>
          <a:xfrm>
            <a:off x="717015" y="573254"/>
            <a:ext cx="10149114" cy="727633"/>
          </a:xfrm>
        </p:spPr>
        <p:txBody>
          <a:bodyPr anchor="t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 cap="none" baseline="0">
                <a:solidFill>
                  <a:schemeClr val="bg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l"/>
            <a:r>
              <a:rPr lang="sv-SE" dirty="0">
                <a:solidFill>
                  <a:schemeClr val="tx1"/>
                </a:solidFill>
              </a:rPr>
              <a:t>Inför sommaren</a:t>
            </a:r>
          </a:p>
        </p:txBody>
      </p:sp>
      <p:sp>
        <p:nvSpPr>
          <p:cNvPr id="6" name="Platshållare för innehåll 2">
            <a:extLst>
              <a:ext uri="{FF2B5EF4-FFF2-40B4-BE49-F238E27FC236}">
                <a16:creationId xmlns:a16="http://schemas.microsoft.com/office/drawing/2014/main" id="{36C1DC90-C7F4-EE89-758D-9D61AF54F4A6}"/>
              </a:ext>
            </a:extLst>
          </p:cNvPr>
          <p:cNvSpPr txBox="1">
            <a:spLocks/>
          </p:cNvSpPr>
          <p:nvPr/>
        </p:nvSpPr>
        <p:spPr>
          <a:xfrm>
            <a:off x="717015" y="1300887"/>
            <a:ext cx="10149114" cy="3900145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Version 2.19: </a:t>
            </a:r>
            <a:r>
              <a:rPr lang="sv-SE" u="sng" dirty="0"/>
              <a:t>Inspelning</a:t>
            </a:r>
            <a:r>
              <a:rPr lang="sv-SE" dirty="0"/>
              <a:t> publiceras fredagen 2 juni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Version 2.20: </a:t>
            </a:r>
            <a:r>
              <a:rPr lang="sv-SE" dirty="0"/>
              <a:t>Måndag 19 juni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Version 2.21: </a:t>
            </a:r>
            <a:r>
              <a:rPr lang="sv-SE" dirty="0"/>
              <a:t>Måndag 3 juli</a:t>
            </a:r>
          </a:p>
          <a:p>
            <a:r>
              <a:rPr lang="sv-SE" i="1" dirty="0"/>
              <a:t>Uppehåll version 2.22 - 2.23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b="1" dirty="0"/>
              <a:t>Version 2.24:</a:t>
            </a:r>
            <a:r>
              <a:rPr lang="sv-SE" dirty="0"/>
              <a:t> 14 augusti</a:t>
            </a:r>
          </a:p>
        </p:txBody>
      </p:sp>
    </p:spTree>
    <p:extLst>
      <p:ext uri="{BB962C8B-B14F-4D97-AF65-F5344CB8AC3E}">
        <p14:creationId xmlns:p14="http://schemas.microsoft.com/office/powerpoint/2010/main" val="2383422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B56BA64-F3B5-D546-9024-60189949AD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23 </a:t>
            </a:r>
            <a:r>
              <a:rPr lang="sv-SE" dirty="0"/>
              <a:t>maj 2023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2C774F7-3019-5C45-A23F-88D15036D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342" y="2797903"/>
            <a:ext cx="10666217" cy="1791201"/>
          </a:xfrm>
        </p:spPr>
        <p:txBody>
          <a:bodyPr/>
          <a:lstStyle/>
          <a:p>
            <a:r>
              <a:rPr lang="sv-SE" dirty="0"/>
              <a:t>Demo av version 2.18</a:t>
            </a:r>
          </a:p>
        </p:txBody>
      </p:sp>
    </p:spTree>
    <p:extLst>
      <p:ext uri="{BB962C8B-B14F-4D97-AF65-F5344CB8AC3E}">
        <p14:creationId xmlns:p14="http://schemas.microsoft.com/office/powerpoint/2010/main" val="922104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Detta kommer demonstreras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17015" y="1300887"/>
            <a:ext cx="9798585" cy="4866449"/>
          </a:xfrm>
        </p:spPr>
        <p:txBody>
          <a:bodyPr/>
          <a:lstStyle/>
          <a:p>
            <a:r>
              <a:rPr lang="sv-SE" b="1" dirty="0"/>
              <a:t>AL2: </a:t>
            </a:r>
            <a:r>
              <a:rPr lang="sv-SE" dirty="0"/>
              <a:t>Möjligt att göra inställningar i grunddatat ”Autentiseringsregel” för att visa en varningssida för de användare som loggar in utan att uppfylla AL2. </a:t>
            </a:r>
          </a:p>
          <a:p>
            <a:r>
              <a:rPr lang="sv-SE" b="1" dirty="0"/>
              <a:t>Utbildningsinformation:</a:t>
            </a:r>
            <a:r>
              <a:rPr lang="sv-SE" dirty="0"/>
              <a:t> Användare kan nu ange flera värden för lokala attribut. Detta kräver inställning i den lokala utbildningsmallen.</a:t>
            </a:r>
          </a:p>
          <a:p>
            <a:r>
              <a:rPr lang="sv-SE" b="1" dirty="0"/>
              <a:t>Utbildningsinformation</a:t>
            </a:r>
            <a:r>
              <a:rPr lang="sv-SE" dirty="0"/>
              <a:t>: Ny funktionalitet i fliken ”Moduluppsättning” (avveckla modul, ta bort modul i status utkast och registervårda moduluppsättning).</a:t>
            </a:r>
          </a:p>
          <a:p>
            <a:r>
              <a:rPr lang="sv-SE" b="1" dirty="0"/>
              <a:t>Grunddata</a:t>
            </a:r>
            <a:r>
              <a:rPr lang="sv-SE" dirty="0"/>
              <a:t>: Sidan för att söka och skapa grunddatavärden har förändrats för 31 grunddatakategorier:</a:t>
            </a:r>
          </a:p>
          <a:p>
            <a:endParaRPr lang="sv-SE" dirty="0"/>
          </a:p>
        </p:txBody>
      </p:sp>
      <p:sp>
        <p:nvSpPr>
          <p:cNvPr id="8" name="Pil: vänster 7">
            <a:extLst>
              <a:ext uri="{FF2B5EF4-FFF2-40B4-BE49-F238E27FC236}">
                <a16:creationId xmlns:a16="http://schemas.microsoft.com/office/drawing/2014/main" id="{97F2E770-E213-37B9-DB8E-9F0E5BB8C8B0}"/>
              </a:ext>
            </a:extLst>
          </p:cNvPr>
          <p:cNvSpPr/>
          <p:nvPr/>
        </p:nvSpPr>
        <p:spPr>
          <a:xfrm>
            <a:off x="9597752" y="1310144"/>
            <a:ext cx="1835696" cy="528521"/>
          </a:xfrm>
          <a:prstGeom prst="lef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1400" dirty="0">
                <a:solidFill>
                  <a:schemeClr val="tx1"/>
                </a:solidFill>
              </a:rPr>
              <a:t>Version 2.17.6 </a:t>
            </a:r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68FFC2B8-A450-405E-FC66-D7C85D0571D6}"/>
              </a:ext>
            </a:extLst>
          </p:cNvPr>
          <p:cNvSpPr txBox="1"/>
          <p:nvPr/>
        </p:nvSpPr>
        <p:spPr>
          <a:xfrm>
            <a:off x="1087483" y="4040941"/>
            <a:ext cx="3190240" cy="2800767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Aktivitetstillfällestyp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Beviskategori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Finansieringsform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Fördjupningsnivå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Förkunskapsnivå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Huvudområdesgrupp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Land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Län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Nationell examensgrupp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Nivå inom studieordning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Organisationsenhetstyp</a:t>
            </a:r>
          </a:p>
        </p:txBody>
      </p:sp>
      <p:sp>
        <p:nvSpPr>
          <p:cNvPr id="11" name="textruta 10">
            <a:extLst>
              <a:ext uri="{FF2B5EF4-FFF2-40B4-BE49-F238E27FC236}">
                <a16:creationId xmlns:a16="http://schemas.microsoft.com/office/drawing/2014/main" id="{9B2E4A3A-B59B-D564-8F73-93BD6E6B8BA1}"/>
              </a:ext>
            </a:extLst>
          </p:cNvPr>
          <p:cNvSpPr txBox="1"/>
          <p:nvPr/>
        </p:nvSpPr>
        <p:spPr>
          <a:xfrm>
            <a:off x="3747951" y="4040941"/>
            <a:ext cx="3190240" cy="2800767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Organisationskopplingstyp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Orsak till avstängning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Orsak till ej avgiftsskyldig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Planeringsomgång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Praktiktyp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Processaktör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Stipendium för studieavgift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Studiefinansiering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Tillträdesnivå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Typ av extern part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Undervisningsform</a:t>
            </a:r>
          </a:p>
        </p:txBody>
      </p:sp>
      <p:sp>
        <p:nvSpPr>
          <p:cNvPr id="12" name="textruta 11">
            <a:extLst>
              <a:ext uri="{FF2B5EF4-FFF2-40B4-BE49-F238E27FC236}">
                <a16:creationId xmlns:a16="http://schemas.microsoft.com/office/drawing/2014/main" id="{05B1F237-B213-081A-48E4-79084A4FE040}"/>
              </a:ext>
            </a:extLst>
          </p:cNvPr>
          <p:cNvSpPr txBox="1"/>
          <p:nvPr/>
        </p:nvSpPr>
        <p:spPr>
          <a:xfrm>
            <a:off x="6585494" y="4040941"/>
            <a:ext cx="3190240" cy="2339102"/>
          </a:xfrm>
          <a:prstGeom prst="rect">
            <a:avLst/>
          </a:prstGeom>
          <a:solidFill>
            <a:srgbClr val="FFFFFF">
              <a:alpha val="50196"/>
            </a:srgbClr>
          </a:solidFill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Undervisningsspråk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Undervisningstid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Utbildningsform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Utbildningsområde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Utbildningssatsning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Utbytesprogram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Ämnesgrupp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Ämnesklass</a:t>
            </a:r>
          </a:p>
          <a:p>
            <a:pPr marL="285750" indent="-285750"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</a:pPr>
            <a:r>
              <a:rPr lang="sv-SE" sz="1600" dirty="0"/>
              <a:t>Ämnesord</a:t>
            </a:r>
          </a:p>
        </p:txBody>
      </p:sp>
    </p:spTree>
    <p:extLst>
      <p:ext uri="{BB962C8B-B14F-4D97-AF65-F5344CB8AC3E}">
        <p14:creationId xmlns:p14="http://schemas.microsoft.com/office/powerpoint/2010/main" val="160794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sv-SE" b="1" dirty="0"/>
              <a:t>Examen</a:t>
            </a:r>
            <a:r>
              <a:rPr lang="sv-SE" dirty="0"/>
              <a:t>: Den 1 juni 2023 uppdateras vissa rubriker, ingressen samt information under punkt 8 i mallen för DS 2019 eftersom nya föreskrifter och reviderade allmänna råd om Diploma supplement träder i kraft då.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</p:spTree>
    <p:extLst>
      <p:ext uri="{BB962C8B-B14F-4D97-AF65-F5344CB8AC3E}">
        <p14:creationId xmlns:p14="http://schemas.microsoft.com/office/powerpoint/2010/main" val="4031847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sv-SE" b="1" dirty="0"/>
              <a:t>Studieavgifter</a:t>
            </a:r>
          </a:p>
          <a:p>
            <a:r>
              <a:rPr lang="sv-SE" dirty="0"/>
              <a:t>Sökning kan nu ske med flera alternativ samtidigt för #Faktura.</a:t>
            </a:r>
          </a:p>
          <a:p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78638FE-D12E-CCF1-BCCF-33980C6F14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9740" y="2538055"/>
            <a:ext cx="6201640" cy="2429214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7C7716BB-9619-02E5-BD73-D75DE49740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7361" y="2538055"/>
            <a:ext cx="3772426" cy="2676899"/>
          </a:xfrm>
          <a:prstGeom prst="rect">
            <a:avLst/>
          </a:prstGeom>
        </p:spPr>
      </p:pic>
      <p:sp>
        <p:nvSpPr>
          <p:cNvPr id="8" name="Pil: höger 7">
            <a:extLst>
              <a:ext uri="{FF2B5EF4-FFF2-40B4-BE49-F238E27FC236}">
                <a16:creationId xmlns:a16="http://schemas.microsoft.com/office/drawing/2014/main" id="{D3CA8615-5746-52AF-7F60-C588D3BA5350}"/>
              </a:ext>
            </a:extLst>
          </p:cNvPr>
          <p:cNvSpPr/>
          <p:nvPr/>
        </p:nvSpPr>
        <p:spPr>
          <a:xfrm>
            <a:off x="4209787" y="3876504"/>
            <a:ext cx="2834640" cy="506056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22510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B0E44C88-B32A-96D9-A822-3327411C0A4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9116"/>
          <a:stretch/>
        </p:blipFill>
        <p:spPr>
          <a:xfrm>
            <a:off x="1315718" y="4274542"/>
            <a:ext cx="9618968" cy="1143160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1644864E-B434-6A8A-DD4C-D26ADFB2E8B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9144"/>
          <a:stretch/>
        </p:blipFill>
        <p:spPr>
          <a:xfrm>
            <a:off x="1325871" y="4263499"/>
            <a:ext cx="9598663" cy="2324424"/>
          </a:xfrm>
          <a:prstGeom prst="rect">
            <a:avLst/>
          </a:prstGeom>
        </p:spPr>
      </p:pic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sv-SE" b="1" dirty="0"/>
              <a:t>Studieavgifter</a:t>
            </a:r>
          </a:p>
          <a:p>
            <a:r>
              <a:rPr lang="sv-SE" dirty="0"/>
              <a:t>Sökning kan nu ske med flera alternativ samtidigt för #Faktura.</a:t>
            </a:r>
          </a:p>
          <a:p>
            <a:r>
              <a:rPr lang="sv-SE" dirty="0"/>
              <a:t>Automatgenererade anteckningar slås samman med en användarens anteckningar för att information inte ska gå förlorad.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17DAFC70-DC99-A7E4-CB8B-1B45350757B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6166" y="2931839"/>
            <a:ext cx="10659963" cy="1314633"/>
          </a:xfrm>
          <a:prstGeom prst="rect">
            <a:avLst/>
          </a:prstGeom>
        </p:spPr>
      </p:pic>
      <p:sp>
        <p:nvSpPr>
          <p:cNvPr id="11" name="Pil: höger 10">
            <a:extLst>
              <a:ext uri="{FF2B5EF4-FFF2-40B4-BE49-F238E27FC236}">
                <a16:creationId xmlns:a16="http://schemas.microsoft.com/office/drawing/2014/main" id="{08CF0AFA-454E-E73D-3284-176EE4C41612}"/>
              </a:ext>
            </a:extLst>
          </p:cNvPr>
          <p:cNvSpPr/>
          <p:nvPr/>
        </p:nvSpPr>
        <p:spPr>
          <a:xfrm rot="4539246">
            <a:off x="8487657" y="4093359"/>
            <a:ext cx="656813" cy="299200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67229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sv-SE" b="1" dirty="0"/>
              <a:t>Studieavgifter</a:t>
            </a:r>
          </a:p>
          <a:p>
            <a:r>
              <a:rPr lang="sv-SE" dirty="0"/>
              <a:t>Sökning kan nu ske med flera alternativ samtidigt för #Faktura.</a:t>
            </a:r>
          </a:p>
          <a:p>
            <a:r>
              <a:rPr lang="sv-SE" dirty="0"/>
              <a:t>Automatgenererade anteckningar slås samman med en användarens anteckningar för att information inte ska gå förlorad.</a:t>
            </a:r>
          </a:p>
          <a:p>
            <a:r>
              <a:rPr lang="sv-SE" dirty="0"/>
              <a:t>Varningsmeddelande vid återbud/tidigt avbrott visas nu korrekt.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F513E5D5-7E36-CB7B-741D-A8F3F251B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45200"/>
            <a:ext cx="12192000" cy="2583465"/>
          </a:xfrm>
          <a:prstGeom prst="rect">
            <a:avLst/>
          </a:prstGeom>
        </p:spPr>
      </p:pic>
      <p:sp>
        <p:nvSpPr>
          <p:cNvPr id="7" name="Rektangel 6">
            <a:extLst>
              <a:ext uri="{FF2B5EF4-FFF2-40B4-BE49-F238E27FC236}">
                <a16:creationId xmlns:a16="http://schemas.microsoft.com/office/drawing/2014/main" id="{F38EDAAF-392A-1388-F493-6DA9A9E77423}"/>
              </a:ext>
            </a:extLst>
          </p:cNvPr>
          <p:cNvSpPr/>
          <p:nvPr/>
        </p:nvSpPr>
        <p:spPr>
          <a:xfrm>
            <a:off x="10452100" y="5041900"/>
            <a:ext cx="1739900" cy="635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30472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DE86E8A-9A1D-4939-B245-D28795A6599D}"/>
              </a:ext>
            </a:extLst>
          </p:cNvPr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 marL="0" indent="0">
              <a:buNone/>
            </a:pPr>
            <a:r>
              <a:rPr lang="sv-SE" b="1" dirty="0"/>
              <a:t>Studieavgifter</a:t>
            </a:r>
          </a:p>
          <a:p>
            <a:r>
              <a:rPr lang="sv-SE" dirty="0"/>
              <a:t>Sökning kan nu ske med flera alternativ samtidigt för #Faktura.</a:t>
            </a:r>
          </a:p>
          <a:p>
            <a:r>
              <a:rPr lang="sv-SE" dirty="0"/>
              <a:t>Automatgenererade anteckningar slås samman med en användarens anteckningar för att information inte ska gå förlorad.</a:t>
            </a:r>
          </a:p>
          <a:p>
            <a:r>
              <a:rPr lang="sv-SE" dirty="0"/>
              <a:t>Varningsmeddelande vid återbud/tidigt avbrott visas nu korrekt.</a:t>
            </a:r>
          </a:p>
          <a:p>
            <a:r>
              <a:rPr lang="sv-SE" dirty="0"/>
              <a:t>Visning och redigering av belopp visas korrekt enligt engelsk språkstandard när engelska är valt. Det följer nu engelsk-brittiskt format med komma som 1000-talseparator.</a:t>
            </a:r>
          </a:p>
          <a:p>
            <a:r>
              <a:rPr lang="sv-SE" dirty="0"/>
              <a:t>Förändring i vilka datum man kan ändra en fakturas sista betalningsdag till:</a:t>
            </a:r>
          </a:p>
          <a:p>
            <a:pPr lvl="1"/>
            <a:r>
              <a:rPr lang="sv-SE" dirty="0"/>
              <a:t>Om fakturan är skickad får man ändra sista betalningsdag till en dag framåt i tiden eller senare.</a:t>
            </a:r>
          </a:p>
          <a:p>
            <a:pPr lvl="1"/>
            <a:r>
              <a:rPr lang="sv-SE" dirty="0"/>
              <a:t>Om fakturan inte är skickad får man ändra sista betalningsdag till tio dagar framåt i tiden eller senare.</a:t>
            </a:r>
          </a:p>
          <a:p>
            <a:r>
              <a:rPr lang="sv-SE" dirty="0"/>
              <a:t>Första versionen av externt REST-API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E0FFC7E-D3EC-499F-9F8C-EA11B548A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</p:spTree>
    <p:extLst>
      <p:ext uri="{BB962C8B-B14F-4D97-AF65-F5344CB8AC3E}">
        <p14:creationId xmlns:p14="http://schemas.microsoft.com/office/powerpoint/2010/main" val="2216407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D35020-0EC3-A13D-550C-4D950CA9C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Andra förbättringar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BE9FD62-BF42-52F5-4C47-85F2E8B3E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b="1" dirty="0"/>
              <a:t>Uppföljning</a:t>
            </a:r>
            <a:r>
              <a:rPr lang="sv-SE" dirty="0"/>
              <a:t>: Rapporten "Genomströmning-kurstillfälle" hanterar nu studieavgiftsbetalning både med avseende på den nya och tidigare hanteringen av studieavgifter.</a:t>
            </a:r>
          </a:p>
          <a:p>
            <a:r>
              <a:rPr lang="sv-SE" b="1" dirty="0"/>
              <a:t>Uppföljning</a:t>
            </a:r>
            <a:r>
              <a:rPr lang="sv-SE" dirty="0"/>
              <a:t>: Rapporten "Studiedeltagande-</a:t>
            </a:r>
            <a:r>
              <a:rPr lang="sv-SE" dirty="0" err="1"/>
              <a:t>regstrering</a:t>
            </a:r>
            <a:r>
              <a:rPr lang="sv-SE" dirty="0"/>
              <a:t>" hanterar nu studieavgiftsbetalning både med avseende på den nya och tidigare hanteringen av studieavgifter.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4384333"/>
      </p:ext>
    </p:extLst>
  </p:cSld>
  <p:clrMapOvr>
    <a:masterClrMapping/>
  </p:clrMapOvr>
</p:sld>
</file>

<file path=ppt/theme/theme1.xml><?xml version="1.0" encoding="utf-8"?>
<a:theme xmlns:a="http://schemas.openxmlformats.org/drawingml/2006/main" name="Rubriksido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15200</TotalTime>
  <Words>737</Words>
  <Application>Microsoft Office PowerPoint</Application>
  <PresentationFormat>Bredbild</PresentationFormat>
  <Paragraphs>109</Paragraphs>
  <Slides>16</Slides>
  <Notes>13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0" baseType="lpstr">
      <vt:lpstr>-apple-system</vt:lpstr>
      <vt:lpstr>Arial</vt:lpstr>
      <vt:lpstr>Calibri</vt:lpstr>
      <vt:lpstr>Rubriksidor</vt:lpstr>
      <vt:lpstr>PowerPoint-presentation</vt:lpstr>
      <vt:lpstr>Demo av version 2.18</vt:lpstr>
      <vt:lpstr>Detta kommer demonstreras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Andra förbättringar</vt:lpstr>
      <vt:lpstr>Viktiga rättningar</vt:lpstr>
      <vt:lpstr>DEMO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Sprintdemo</dc:title>
  <dc:creator>Microsoft Office User</dc:creator>
  <cp:lastModifiedBy>Klara Nordström</cp:lastModifiedBy>
  <cp:revision>827</cp:revision>
  <dcterms:created xsi:type="dcterms:W3CDTF">2021-02-26T13:28:00Z</dcterms:created>
  <dcterms:modified xsi:type="dcterms:W3CDTF">2023-05-23T08:33:29Z</dcterms:modified>
</cp:coreProperties>
</file>