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4" r:id="rId5"/>
    <p:sldMasterId id="2147483660" r:id="rId6"/>
  </p:sldMasterIdLst>
  <p:notesMasterIdLst>
    <p:notesMasterId r:id="rId36"/>
  </p:notesMasterIdLst>
  <p:sldIdLst>
    <p:sldId id="264" r:id="rId7"/>
    <p:sldId id="478" r:id="rId8"/>
    <p:sldId id="532" r:id="rId9"/>
    <p:sldId id="529" r:id="rId10"/>
    <p:sldId id="530" r:id="rId11"/>
    <p:sldId id="534" r:id="rId12"/>
    <p:sldId id="536" r:id="rId13"/>
    <p:sldId id="538" r:id="rId14"/>
    <p:sldId id="540" r:id="rId15"/>
    <p:sldId id="539" r:id="rId16"/>
    <p:sldId id="541" r:id="rId17"/>
    <p:sldId id="542" r:id="rId18"/>
    <p:sldId id="544" r:id="rId19"/>
    <p:sldId id="543" r:id="rId20"/>
    <p:sldId id="546" r:id="rId21"/>
    <p:sldId id="550" r:id="rId22"/>
    <p:sldId id="551" r:id="rId23"/>
    <p:sldId id="552" r:id="rId24"/>
    <p:sldId id="553" r:id="rId25"/>
    <p:sldId id="554" r:id="rId26"/>
    <p:sldId id="547" r:id="rId27"/>
    <p:sldId id="548" r:id="rId28"/>
    <p:sldId id="549" r:id="rId29"/>
    <p:sldId id="555" r:id="rId30"/>
    <p:sldId id="556" r:id="rId31"/>
    <p:sldId id="557" r:id="rId32"/>
    <p:sldId id="558" r:id="rId33"/>
    <p:sldId id="559" r:id="rId34"/>
    <p:sldId id="423" r:id="rId3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8F0"/>
    <a:srgbClr val="E6DBF5"/>
    <a:srgbClr val="E5D3DE"/>
    <a:srgbClr val="83BA32"/>
    <a:srgbClr val="F6F0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75547-8EE7-45E7-97DB-BCBF713ADECB}" v="1" dt="2023-01-17T11:30:38.856"/>
    <p1510:client id="{56085C84-D656-488A-BD68-E1EAAA099AF6}" v="215" dt="2023-01-17T07:59:39.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126F69-0795-41D2-8A06-0CED96946CF9}" type="datetimeFigureOut">
              <a:rPr lang="sv-SE" smtClean="0"/>
              <a:t>2023-01-17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A1A7A-A6B5-4D78-9BD2-BB5145D90815}" type="slidenum">
              <a:rPr lang="sv-SE" smtClean="0"/>
              <a:t>‹#›</a:t>
            </a:fld>
            <a:endParaRPr lang="sv-SE"/>
          </a:p>
        </p:txBody>
      </p:sp>
    </p:spTree>
    <p:extLst>
      <p:ext uri="{BB962C8B-B14F-4D97-AF65-F5344CB8AC3E}">
        <p14:creationId xmlns:p14="http://schemas.microsoft.com/office/powerpoint/2010/main" val="818677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9A1A7A-A6B5-4D78-9BD2-BB5145D90815}"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163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309A1A7A-A6B5-4D78-9BD2-BB5145D90815}" type="slidenum">
              <a:rPr lang="sv-SE" smtClean="0"/>
              <a:t>2</a:t>
            </a:fld>
            <a:endParaRPr lang="sv-SE"/>
          </a:p>
        </p:txBody>
      </p:sp>
    </p:spTree>
    <p:extLst>
      <p:ext uri="{BB962C8B-B14F-4D97-AF65-F5344CB8AC3E}">
        <p14:creationId xmlns:p14="http://schemas.microsoft.com/office/powerpoint/2010/main" val="3457054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09A1A7A-A6B5-4D78-9BD2-BB5145D90815}" type="slidenum">
              <a:rPr lang="sv-SE" smtClean="0"/>
              <a:t>29</a:t>
            </a:fld>
            <a:endParaRPr lang="sv-SE"/>
          </a:p>
        </p:txBody>
      </p:sp>
    </p:spTree>
    <p:extLst>
      <p:ext uri="{BB962C8B-B14F-4D97-AF65-F5344CB8AC3E}">
        <p14:creationId xmlns:p14="http://schemas.microsoft.com/office/powerpoint/2010/main" val="23414801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Avsnit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98679B-B54F-A643-B010-1017E81F6AA5}"/>
              </a:ext>
            </a:extLst>
          </p:cNvPr>
          <p:cNvSpPr>
            <a:spLocks noGrp="1"/>
          </p:cNvSpPr>
          <p:nvPr>
            <p:ph type="title"/>
          </p:nvPr>
        </p:nvSpPr>
        <p:spPr>
          <a:xfrm>
            <a:off x="802972" y="1757866"/>
            <a:ext cx="8880043"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6A8EB5A-AEA9-5341-B7DD-5A426C62D41E}"/>
              </a:ext>
            </a:extLst>
          </p:cNvPr>
          <p:cNvSpPr>
            <a:spLocks noGrp="1"/>
          </p:cNvSpPr>
          <p:nvPr>
            <p:ph type="body" idx="1"/>
          </p:nvPr>
        </p:nvSpPr>
        <p:spPr>
          <a:xfrm>
            <a:off x="802973" y="4637591"/>
            <a:ext cx="7060867" cy="1500187"/>
          </a:xfrm>
        </p:spPr>
        <p:txBody>
          <a:bodyPr>
            <a:normAutofit/>
          </a:bodyPr>
          <a:lstStyle>
            <a:lvl1pPr marL="0" indent="0">
              <a:buNone/>
              <a:defRPr sz="4000">
                <a:solidFill>
                  <a:srgbClr val="83BA3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16C1F7F9-6814-2C43-808E-EDE47956DD16}"/>
              </a:ext>
            </a:extLst>
          </p:cNvPr>
          <p:cNvPicPr>
            <a:picLocks noChangeAspect="1"/>
          </p:cNvPicPr>
          <p:nvPr userDrawn="1"/>
        </p:nvPicPr>
        <p:blipFill>
          <a:blip r:embed="rId2"/>
          <a:stretch>
            <a:fillRect/>
          </a:stretch>
        </p:blipFill>
        <p:spPr>
          <a:xfrm>
            <a:off x="616019" y="571893"/>
            <a:ext cx="2254599" cy="640890"/>
          </a:xfrm>
          <a:prstGeom prst="rect">
            <a:avLst/>
          </a:prstGeom>
        </p:spPr>
      </p:pic>
      <p:pic>
        <p:nvPicPr>
          <p:cNvPr id="11" name="Bildobjekt 10">
            <a:extLst>
              <a:ext uri="{FF2B5EF4-FFF2-40B4-BE49-F238E27FC236}">
                <a16:creationId xmlns:a16="http://schemas.microsoft.com/office/drawing/2014/main" id="{4225402B-A6CF-B64E-8B71-B33108831039}"/>
              </a:ext>
            </a:extLst>
          </p:cNvPr>
          <p:cNvPicPr>
            <a:picLocks noChangeAspect="1"/>
          </p:cNvPicPr>
          <p:nvPr userDrawn="1"/>
        </p:nvPicPr>
        <p:blipFill>
          <a:blip r:embed="rId3"/>
          <a:stretch>
            <a:fillRect/>
          </a:stretch>
        </p:blipFill>
        <p:spPr>
          <a:xfrm>
            <a:off x="3571103" y="3560957"/>
            <a:ext cx="8620896" cy="3297042"/>
          </a:xfrm>
          <a:prstGeom prst="rect">
            <a:avLst/>
          </a:prstGeom>
        </p:spPr>
      </p:pic>
    </p:spTree>
    <p:extLst>
      <p:ext uri="{BB962C8B-B14F-4D97-AF65-F5344CB8AC3E}">
        <p14:creationId xmlns:p14="http://schemas.microsoft.com/office/powerpoint/2010/main" val="362504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681037"/>
            <a:ext cx="10515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150071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4019487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1" y="0"/>
            <a:ext cx="12191999" cy="6858000"/>
          </a:xfrm>
        </p:spPr>
        <p:txBody>
          <a:bodyPr/>
          <a:lstStyle>
            <a:lvl1pPr marL="0" indent="0">
              <a:buNone/>
              <a:defRPr/>
            </a:lvl1pPr>
          </a:lstStyle>
          <a:p>
            <a:endParaRPr lang="sv-SE"/>
          </a:p>
        </p:txBody>
      </p:sp>
    </p:spTree>
    <p:extLst>
      <p:ext uri="{BB962C8B-B14F-4D97-AF65-F5344CB8AC3E}">
        <p14:creationId xmlns:p14="http://schemas.microsoft.com/office/powerpoint/2010/main" val="3607725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681038"/>
            <a:ext cx="10427677" cy="4854790"/>
          </a:xfrm>
        </p:spPr>
        <p:txBody>
          <a:bodyPr/>
          <a:lstStyle/>
          <a:p>
            <a:pPr lvl="0"/>
            <a:endParaRPr lang="sv-SE"/>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3165047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681037"/>
            <a:ext cx="5181600" cy="4854790"/>
          </a:xfrm>
        </p:spPr>
        <p:txBody>
          <a:bodyPr/>
          <a:lstStyle/>
          <a:p>
            <a:pPr lvl="0"/>
            <a:endParaRPr lang="sv-SE"/>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681037"/>
            <a:ext cx="5181600"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1616747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sida 4">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1" y="681037"/>
            <a:ext cx="3323492" cy="4854790"/>
          </a:xfrm>
        </p:spPr>
        <p:txBody>
          <a:bodyPr/>
          <a:lstStyle/>
          <a:p>
            <a:pPr lvl="0"/>
            <a:endParaRPr lang="sv-SE"/>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7" name="Platshållare för innehåll 2">
            <a:extLst>
              <a:ext uri="{FF2B5EF4-FFF2-40B4-BE49-F238E27FC236}">
                <a16:creationId xmlns:a16="http://schemas.microsoft.com/office/drawing/2014/main" id="{E2C32532-1357-9F4B-A097-C425A80234E4}"/>
              </a:ext>
            </a:extLst>
          </p:cNvPr>
          <p:cNvSpPr>
            <a:spLocks noGrp="1"/>
          </p:cNvSpPr>
          <p:nvPr>
            <p:ph sz="half" idx="10"/>
          </p:nvPr>
        </p:nvSpPr>
        <p:spPr>
          <a:xfrm>
            <a:off x="4434255" y="681037"/>
            <a:ext cx="3323492" cy="4854790"/>
          </a:xfrm>
        </p:spPr>
        <p:txBody>
          <a:bodyPr/>
          <a:lstStyle/>
          <a:p>
            <a:pPr lvl="0"/>
            <a:endParaRPr lang="sv-SE"/>
          </a:p>
        </p:txBody>
      </p:sp>
      <p:sp>
        <p:nvSpPr>
          <p:cNvPr id="8" name="Platshållare för innehåll 2">
            <a:extLst>
              <a:ext uri="{FF2B5EF4-FFF2-40B4-BE49-F238E27FC236}">
                <a16:creationId xmlns:a16="http://schemas.microsoft.com/office/drawing/2014/main" id="{ABD89224-AC29-F54E-8A28-24086E7A688C}"/>
              </a:ext>
            </a:extLst>
          </p:cNvPr>
          <p:cNvSpPr>
            <a:spLocks noGrp="1"/>
          </p:cNvSpPr>
          <p:nvPr>
            <p:ph sz="half" idx="11"/>
          </p:nvPr>
        </p:nvSpPr>
        <p:spPr>
          <a:xfrm>
            <a:off x="8030309" y="681037"/>
            <a:ext cx="3323492" cy="4854790"/>
          </a:xfrm>
        </p:spPr>
        <p:txBody>
          <a:bodyPr/>
          <a:lstStyle/>
          <a:p>
            <a:pPr lvl="0"/>
            <a:endParaRPr lang="sv-SE"/>
          </a:p>
        </p:txBody>
      </p:sp>
    </p:spTree>
    <p:extLst>
      <p:ext uri="{BB962C8B-B14F-4D97-AF65-F5344CB8AC3E}">
        <p14:creationId xmlns:p14="http://schemas.microsoft.com/office/powerpoint/2010/main" val="163946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1">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38A98FB-182F-824C-85B1-6991656E7049}"/>
              </a:ext>
            </a:extLst>
          </p:cNvPr>
          <p:cNvSpPr>
            <a:spLocks noGrp="1"/>
          </p:cNvSpPr>
          <p:nvPr>
            <p:ph type="title"/>
          </p:nvPr>
        </p:nvSpPr>
        <p:spPr>
          <a:xfrm>
            <a:off x="838201" y="681039"/>
            <a:ext cx="5599671" cy="727633"/>
          </a:xfrm>
        </p:spPr>
        <p:txBody>
          <a:bodyPr/>
          <a:lstStyle/>
          <a:p>
            <a:r>
              <a:rPr lang="sv-SE"/>
              <a:t>Klicka här för att ändra mall för rubrikformat</a:t>
            </a:r>
          </a:p>
        </p:txBody>
      </p:sp>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1" y="1635682"/>
            <a:ext cx="5599671" cy="3900145"/>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284012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2">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4EBFFC32-252D-804A-B2AE-737D5115F431}"/>
              </a:ext>
            </a:extLst>
          </p:cNvPr>
          <p:cNvSpPr>
            <a:spLocks noGrp="1"/>
          </p:cNvSpPr>
          <p:nvPr>
            <p:ph type="title"/>
          </p:nvPr>
        </p:nvSpPr>
        <p:spPr>
          <a:xfrm>
            <a:off x="838200" y="681039"/>
            <a:ext cx="6995984" cy="727633"/>
          </a:xfrm>
        </p:spPr>
        <p:txBody>
          <a:bodyPr/>
          <a:lstStyle/>
          <a:p>
            <a:r>
              <a:rPr lang="sv-SE"/>
              <a:t>Klicka här för att ändra mall för rubrikformat</a:t>
            </a:r>
          </a:p>
        </p:txBody>
      </p:sp>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1635682"/>
            <a:ext cx="6995984" cy="39001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62750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1643449"/>
            <a:ext cx="10515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10" name="Rubrik 1">
            <a:extLst>
              <a:ext uri="{FF2B5EF4-FFF2-40B4-BE49-F238E27FC236}">
                <a16:creationId xmlns:a16="http://schemas.microsoft.com/office/drawing/2014/main" id="{B4AC2F1C-13F0-0E40-8079-AA162379DB48}"/>
              </a:ext>
            </a:extLst>
          </p:cNvPr>
          <p:cNvSpPr>
            <a:spLocks noGrp="1"/>
          </p:cNvSpPr>
          <p:nvPr>
            <p:ph type="title"/>
          </p:nvPr>
        </p:nvSpPr>
        <p:spPr>
          <a:xfrm>
            <a:off x="838201" y="681039"/>
            <a:ext cx="10515599" cy="727633"/>
          </a:xfrm>
        </p:spPr>
        <p:txBody>
          <a:bodyPr/>
          <a:lstStyle/>
          <a:p>
            <a:r>
              <a:rPr lang="sv-SE"/>
              <a:t>Klicka här för att ändra mall för rubrikformat</a:t>
            </a:r>
          </a:p>
        </p:txBody>
      </p:sp>
    </p:spTree>
    <p:extLst>
      <p:ext uri="{BB962C8B-B14F-4D97-AF65-F5344CB8AC3E}">
        <p14:creationId xmlns:p14="http://schemas.microsoft.com/office/powerpoint/2010/main" val="3697558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bild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CC14CD-CE4A-CE4C-8DA0-C6903765C67A}"/>
              </a:ext>
            </a:extLst>
          </p:cNvPr>
          <p:cNvSpPr>
            <a:spLocks noGrp="1"/>
          </p:cNvSpPr>
          <p:nvPr>
            <p:ph type="title"/>
          </p:nvPr>
        </p:nvSpPr>
        <p:spPr>
          <a:xfrm>
            <a:off x="838200" y="681039"/>
            <a:ext cx="10515600" cy="72763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9B365F4-9335-804D-AD02-B4AFA143D043}"/>
              </a:ext>
            </a:extLst>
          </p:cNvPr>
          <p:cNvSpPr>
            <a:spLocks noGrp="1"/>
          </p:cNvSpPr>
          <p:nvPr>
            <p:ph sz="half" idx="1"/>
          </p:nvPr>
        </p:nvSpPr>
        <p:spPr>
          <a:xfrm>
            <a:off x="838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2A7AF4A-2846-0840-959B-B7FBF0BCA216}"/>
              </a:ext>
            </a:extLst>
          </p:cNvPr>
          <p:cNvSpPr>
            <a:spLocks noGrp="1"/>
          </p:cNvSpPr>
          <p:nvPr>
            <p:ph sz="half" idx="2"/>
          </p:nvPr>
        </p:nvSpPr>
        <p:spPr>
          <a:xfrm>
            <a:off x="6172200" y="1643449"/>
            <a:ext cx="5181600" cy="389237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D254BFD2-BFCF-1548-8B7D-7F9EE5DBE919}"/>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BC2F6B5F-408D-FD47-A4B1-9DC398857349}"/>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215231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ildsida 1">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1" y="0"/>
            <a:ext cx="12191999" cy="6858000"/>
          </a:xfrm>
        </p:spPr>
        <p:txBody>
          <a:bodyPr/>
          <a:lstStyle>
            <a:lvl1pPr marL="0" indent="0">
              <a:buNone/>
              <a:defRPr/>
            </a:lvl1pPr>
          </a:lstStyle>
          <a:p>
            <a:endParaRPr lang="sv-SE"/>
          </a:p>
        </p:txBody>
      </p:sp>
    </p:spTree>
    <p:extLst>
      <p:ext uri="{BB962C8B-B14F-4D97-AF65-F5344CB8AC3E}">
        <p14:creationId xmlns:p14="http://schemas.microsoft.com/office/powerpoint/2010/main" val="20324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sida 3">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E4C2037-889A-AE41-A44E-78FAD167E64D}"/>
              </a:ext>
            </a:extLst>
          </p:cNvPr>
          <p:cNvSpPr>
            <a:spLocks noGrp="1"/>
          </p:cNvSpPr>
          <p:nvPr>
            <p:ph idx="1"/>
          </p:nvPr>
        </p:nvSpPr>
        <p:spPr>
          <a:xfrm>
            <a:off x="838200" y="681037"/>
            <a:ext cx="10515600"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a:extLst>
              <a:ext uri="{FF2B5EF4-FFF2-40B4-BE49-F238E27FC236}">
                <a16:creationId xmlns:a16="http://schemas.microsoft.com/office/drawing/2014/main" id="{41020CCC-0010-E342-9C88-2356FB6CA773}"/>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8" name="Bildobjekt 7">
            <a:extLst>
              <a:ext uri="{FF2B5EF4-FFF2-40B4-BE49-F238E27FC236}">
                <a16:creationId xmlns:a16="http://schemas.microsoft.com/office/drawing/2014/main" id="{67339096-64E1-604B-B1CA-9C02AA7E24EC}"/>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1502033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sida 1">
    <p:spTree>
      <p:nvGrpSpPr>
        <p:cNvPr id="1" name=""/>
        <p:cNvGrpSpPr/>
        <p:nvPr/>
      </p:nvGrpSpPr>
      <p:grpSpPr>
        <a:xfrm>
          <a:off x="0" y="0"/>
          <a:ext cx="0" cy="0"/>
          <a:chOff x="0" y="0"/>
          <a:chExt cx="0" cy="0"/>
        </a:xfrm>
      </p:grpSpPr>
      <p:sp>
        <p:nvSpPr>
          <p:cNvPr id="8" name="Platshållare för innehåll 2">
            <a:extLst>
              <a:ext uri="{FF2B5EF4-FFF2-40B4-BE49-F238E27FC236}">
                <a16:creationId xmlns:a16="http://schemas.microsoft.com/office/drawing/2014/main" id="{C5CE7D8C-8463-6D40-9976-1A16EB6B9268}"/>
              </a:ext>
            </a:extLst>
          </p:cNvPr>
          <p:cNvSpPr>
            <a:spLocks noGrp="1"/>
          </p:cNvSpPr>
          <p:nvPr>
            <p:ph idx="1"/>
          </p:nvPr>
        </p:nvSpPr>
        <p:spPr>
          <a:xfrm>
            <a:off x="838201" y="726832"/>
            <a:ext cx="5599671" cy="4808996"/>
          </a:xfrm>
        </p:spPr>
        <p:txBody>
          <a:bodyPr/>
          <a:lstStyle>
            <a:lvl1pPr marL="0" indent="0">
              <a:buNone/>
              <a:defRPr/>
            </a:lvl1pPr>
            <a:lvl2pPr marL="685800" indent="-228600">
              <a:buFont typeface="Arial" panose="020B0604020202020204" pitchFamily="34" charset="0"/>
              <a:buChar char="•"/>
              <a:defRPr/>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a:extLst>
              <a:ext uri="{FF2B5EF4-FFF2-40B4-BE49-F238E27FC236}">
                <a16:creationId xmlns:a16="http://schemas.microsoft.com/office/drawing/2014/main" id="{CDA568E9-8390-364D-A613-AF7AFB6DE2B0}"/>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5" name="Bildobjekt 4">
            <a:extLst>
              <a:ext uri="{FF2B5EF4-FFF2-40B4-BE49-F238E27FC236}">
                <a16:creationId xmlns:a16="http://schemas.microsoft.com/office/drawing/2014/main" id="{76B83064-9217-F94C-8BE1-AC057808571D}"/>
              </a:ext>
            </a:extLst>
          </p:cNvPr>
          <p:cNvPicPr>
            <a:picLocks noChangeAspect="1"/>
          </p:cNvPicPr>
          <p:nvPr userDrawn="1"/>
        </p:nvPicPr>
        <p:blipFill>
          <a:blip r:embed="rId3"/>
          <a:stretch>
            <a:fillRect/>
          </a:stretch>
        </p:blipFill>
        <p:spPr>
          <a:xfrm>
            <a:off x="7080422" y="4903089"/>
            <a:ext cx="5111577" cy="1954911"/>
          </a:xfrm>
          <a:prstGeom prst="rect">
            <a:avLst/>
          </a:prstGeom>
        </p:spPr>
      </p:pic>
      <p:sp>
        <p:nvSpPr>
          <p:cNvPr id="9" name="Platshållare för bild 8">
            <a:extLst>
              <a:ext uri="{FF2B5EF4-FFF2-40B4-BE49-F238E27FC236}">
                <a16:creationId xmlns:a16="http://schemas.microsoft.com/office/drawing/2014/main" id="{E1A2F682-C09A-014E-9126-1288248554C2}"/>
              </a:ext>
            </a:extLst>
          </p:cNvPr>
          <p:cNvSpPr>
            <a:spLocks noGrp="1"/>
          </p:cNvSpPr>
          <p:nvPr>
            <p:ph type="pic" sz="quarter" idx="10"/>
          </p:nvPr>
        </p:nvSpPr>
        <p:spPr>
          <a:xfrm>
            <a:off x="7290487" y="0"/>
            <a:ext cx="4901512" cy="6858000"/>
          </a:xfrm>
        </p:spPr>
        <p:txBody>
          <a:bodyPr/>
          <a:lstStyle>
            <a:lvl1pPr marL="0" indent="0">
              <a:buNone/>
              <a:defRPr/>
            </a:lvl1pPr>
          </a:lstStyle>
          <a:p>
            <a:endParaRPr lang="sv-SE"/>
          </a:p>
        </p:txBody>
      </p:sp>
    </p:spTree>
    <p:extLst>
      <p:ext uri="{BB962C8B-B14F-4D97-AF65-F5344CB8AC3E}">
        <p14:creationId xmlns:p14="http://schemas.microsoft.com/office/powerpoint/2010/main" val="375271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sida 2">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A1CA630-10C6-844D-92B2-747A3820A254}"/>
              </a:ext>
            </a:extLst>
          </p:cNvPr>
          <p:cNvSpPr>
            <a:spLocks noGrp="1"/>
          </p:cNvSpPr>
          <p:nvPr>
            <p:ph idx="1"/>
          </p:nvPr>
        </p:nvSpPr>
        <p:spPr>
          <a:xfrm>
            <a:off x="838200" y="681038"/>
            <a:ext cx="6995984" cy="485479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a:extLst>
              <a:ext uri="{FF2B5EF4-FFF2-40B4-BE49-F238E27FC236}">
                <a16:creationId xmlns:a16="http://schemas.microsoft.com/office/drawing/2014/main" id="{E485D7EF-95A7-9341-87B1-40214232BD65}"/>
              </a:ext>
            </a:extLst>
          </p:cNvPr>
          <p:cNvPicPr>
            <a:picLocks noChangeAspect="1"/>
          </p:cNvPicPr>
          <p:nvPr userDrawn="1"/>
        </p:nvPicPr>
        <p:blipFill>
          <a:blip r:embed="rId2"/>
          <a:stretch>
            <a:fillRect/>
          </a:stretch>
        </p:blipFill>
        <p:spPr>
          <a:xfrm>
            <a:off x="616019" y="5853930"/>
            <a:ext cx="1744123" cy="495783"/>
          </a:xfrm>
          <a:prstGeom prst="rect">
            <a:avLst/>
          </a:prstGeom>
        </p:spPr>
      </p:pic>
      <p:pic>
        <p:nvPicPr>
          <p:cNvPr id="6" name="Bildobjekt 5">
            <a:extLst>
              <a:ext uri="{FF2B5EF4-FFF2-40B4-BE49-F238E27FC236}">
                <a16:creationId xmlns:a16="http://schemas.microsoft.com/office/drawing/2014/main" id="{522E51CE-F8A8-BD4F-AD5A-8243AC9DB21B}"/>
              </a:ext>
            </a:extLst>
          </p:cNvPr>
          <p:cNvPicPr>
            <a:picLocks noChangeAspect="1"/>
          </p:cNvPicPr>
          <p:nvPr userDrawn="1"/>
        </p:nvPicPr>
        <p:blipFill>
          <a:blip r:embed="rId3"/>
          <a:stretch>
            <a:fillRect/>
          </a:stretch>
        </p:blipFill>
        <p:spPr>
          <a:xfrm>
            <a:off x="7080422" y="4903089"/>
            <a:ext cx="5111577" cy="1954911"/>
          </a:xfrm>
          <a:prstGeom prst="rect">
            <a:avLst/>
          </a:prstGeom>
        </p:spPr>
      </p:pic>
    </p:spTree>
    <p:extLst>
      <p:ext uri="{BB962C8B-B14F-4D97-AF65-F5344CB8AC3E}">
        <p14:creationId xmlns:p14="http://schemas.microsoft.com/office/powerpoint/2010/main" val="42644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3.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0319801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3" r:id="rId3"/>
    <p:sldLayoutId id="2147483650" r:id="rId4"/>
    <p:sldLayoutId id="2147483652" r:id="rId5"/>
    <p:sldLayoutId id="2147483667" r:id="rId6"/>
    <p:sldLayoutId id="2147483668" r:id="rId7"/>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343303447"/>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CCB133C-2033-3345-A558-7A285E9A210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97A962-2584-BA49-9D47-3305C0869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498927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mailto:anna.lindgren@chalmers.s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anna.sandberg.telleus@gu.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C774F7-3019-5C45-A23F-88D15036DED6}"/>
              </a:ext>
            </a:extLst>
          </p:cNvPr>
          <p:cNvSpPr>
            <a:spLocks noGrp="1"/>
          </p:cNvSpPr>
          <p:nvPr>
            <p:ph type="title"/>
          </p:nvPr>
        </p:nvSpPr>
        <p:spPr>
          <a:xfrm>
            <a:off x="802972" y="1477127"/>
            <a:ext cx="8880042" cy="2828173"/>
          </a:xfrm>
        </p:spPr>
        <p:txBody>
          <a:bodyPr/>
          <a:lstStyle/>
          <a:p>
            <a:r>
              <a:rPr lang="sv-SE">
                <a:latin typeface="Arial"/>
                <a:cs typeface="Arial"/>
              </a:rPr>
              <a:t>Frågestund </a:t>
            </a:r>
            <a:br>
              <a:rPr lang="sv-SE">
                <a:latin typeface="Arial"/>
                <a:cs typeface="Arial"/>
              </a:rPr>
            </a:br>
            <a:r>
              <a:rPr lang="sv-SE">
                <a:latin typeface="Arial"/>
                <a:cs typeface="Arial"/>
              </a:rPr>
              <a:t>Digital examen</a:t>
            </a:r>
            <a:br>
              <a:rPr lang="sv-SE">
                <a:latin typeface="Arial"/>
                <a:cs typeface="Arial"/>
              </a:rPr>
            </a:br>
            <a:endParaRPr lang="sv-SE" sz="3600">
              <a:latin typeface="Arial"/>
              <a:cs typeface="Arial"/>
            </a:endParaRPr>
          </a:p>
        </p:txBody>
      </p:sp>
      <p:sp>
        <p:nvSpPr>
          <p:cNvPr id="3" name="Platshållare för text 2">
            <a:extLst>
              <a:ext uri="{FF2B5EF4-FFF2-40B4-BE49-F238E27FC236}">
                <a16:creationId xmlns:a16="http://schemas.microsoft.com/office/drawing/2014/main" id="{AB56BA64-F3B5-D546-9024-60189949AD72}"/>
              </a:ext>
            </a:extLst>
          </p:cNvPr>
          <p:cNvSpPr>
            <a:spLocks noGrp="1"/>
          </p:cNvSpPr>
          <p:nvPr>
            <p:ph type="body" idx="1"/>
          </p:nvPr>
        </p:nvSpPr>
        <p:spPr>
          <a:xfrm>
            <a:off x="802973" y="4044100"/>
            <a:ext cx="7060867" cy="2309566"/>
          </a:xfrm>
        </p:spPr>
        <p:txBody>
          <a:bodyPr vert="horz" lIns="91440" tIns="45720" rIns="91440" bIns="45720" rtlCol="0" anchor="t">
            <a:normAutofit fontScale="85000" lnSpcReduction="20000"/>
          </a:bodyPr>
          <a:lstStyle/>
          <a:p>
            <a:endParaRPr lang="sv-SE"/>
          </a:p>
          <a:p>
            <a:r>
              <a:rPr lang="sv-SE"/>
              <a:t>2023-01-17</a:t>
            </a:r>
          </a:p>
          <a:p>
            <a:br>
              <a:rPr lang="sv-SE" sz="3800"/>
            </a:br>
            <a:r>
              <a:rPr lang="sv-SE" sz="3800"/>
              <a:t>Anna Lindgren</a:t>
            </a:r>
          </a:p>
          <a:p>
            <a:r>
              <a:rPr lang="sv-SE" sz="3800"/>
              <a:t>Anna Sandberg Telléus</a:t>
            </a:r>
          </a:p>
        </p:txBody>
      </p:sp>
    </p:spTree>
    <p:extLst>
      <p:ext uri="{BB962C8B-B14F-4D97-AF65-F5344CB8AC3E}">
        <p14:creationId xmlns:p14="http://schemas.microsoft.com/office/powerpoint/2010/main" val="2036698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139651"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8" y="1815178"/>
            <a:ext cx="10515599" cy="727633"/>
          </a:xfrm>
        </p:spPr>
        <p:txBody>
          <a:bodyPr/>
          <a:lstStyle/>
          <a:p>
            <a:r>
              <a:rPr lang="sv-SE" sz="2800" b="0" i="1"/>
              <a:t>Vi har uppgifter om att 9 lärosäten (Linköping, Gävle, Umeå, Linné, Södertörn, Kungliga musikhögskolan, Karlstad, Göteborg, Malmö) redan nu utfärdar digitala examensbevis.  Finns det fler lärosäten som har egna digitala lösningar redan idag och hur många tror ni kommer att använda sig av den nya funktionaliteten?</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3595304"/>
            <a:ext cx="10515600" cy="1829773"/>
          </a:xfrm>
        </p:spPr>
        <p:txBody>
          <a:bodyPr>
            <a:normAutofit/>
          </a:bodyPr>
          <a:lstStyle/>
          <a:p>
            <a:pPr marL="342900" indent="-342900">
              <a:buClr>
                <a:schemeClr val="accent6"/>
              </a:buClr>
              <a:buFont typeface="Arial" panose="020B0604020202020204" pitchFamily="34" charset="0"/>
              <a:buChar char="•"/>
            </a:pPr>
            <a:r>
              <a:rPr lang="sv-SE"/>
              <a:t>De som fattar beslut om examen digitalt i </a:t>
            </a:r>
            <a:r>
              <a:rPr lang="sv-SE" err="1"/>
              <a:t>Ladok</a:t>
            </a:r>
            <a:r>
              <a:rPr lang="sv-SE"/>
              <a:t> kommer att omfattas av den nya funktionaliteten. </a:t>
            </a:r>
          </a:p>
          <a:p>
            <a:pPr marL="342900" indent="-342900">
              <a:buClr>
                <a:schemeClr val="accent6"/>
              </a:buClr>
              <a:buFont typeface="Arial" panose="020B0604020202020204" pitchFamily="34" charset="0"/>
              <a:buChar char="•"/>
            </a:pPr>
            <a:r>
              <a:rPr lang="sv-SE"/>
              <a:t>Egna digitala lösningar kommer inte vara möjliga. Det skulle inte vara hållbart att ha flera parallella processer i </a:t>
            </a:r>
            <a:r>
              <a:rPr lang="sv-SE" err="1"/>
              <a:t>Ladok</a:t>
            </a:r>
            <a:r>
              <a:rPr lang="sv-SE"/>
              <a:t>.</a:t>
            </a:r>
          </a:p>
        </p:txBody>
      </p:sp>
    </p:spTree>
    <p:extLst>
      <p:ext uri="{BB962C8B-B14F-4D97-AF65-F5344CB8AC3E}">
        <p14:creationId xmlns:p14="http://schemas.microsoft.com/office/powerpoint/2010/main" val="1364002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139651"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8" y="1432923"/>
            <a:ext cx="10515599" cy="727633"/>
          </a:xfrm>
        </p:spPr>
        <p:txBody>
          <a:bodyPr/>
          <a:lstStyle/>
          <a:p>
            <a:r>
              <a:rPr lang="sv-SE" sz="2800" b="0" i="1"/>
              <a:t>Vi uppfattar det som att lärosätena även fortsättningsvis kan fortsätta utfärda examen på papper. Vilka är fördelarna, som ni ser det, med att utfärda digital examen i stället för på papper? Finns det samordningsvinster, tekniska vinster?</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2907861"/>
            <a:ext cx="10515600" cy="1829773"/>
          </a:xfrm>
        </p:spPr>
        <p:txBody>
          <a:bodyPr>
            <a:normAutofit lnSpcReduction="10000"/>
          </a:bodyPr>
          <a:lstStyle/>
          <a:p>
            <a:pPr marL="342900" indent="-342900">
              <a:buClr>
                <a:schemeClr val="accent6"/>
              </a:buClr>
              <a:buFont typeface="Arial" panose="020B0604020202020204" pitchFamily="34" charset="0"/>
              <a:buChar char="•"/>
            </a:pPr>
            <a:r>
              <a:rPr lang="sv-SE"/>
              <a:t>I all återkoppling vi fått från studenter vill de ha examensbeviset digitalt. Ett fåtal önskar examensbevis på papper, men poängterar att de också vill ha det digitalt då det är mest användbart (i t.ex. jobbsökarsammanhang).  </a:t>
            </a:r>
          </a:p>
          <a:p>
            <a:pPr marL="342900" indent="-342900">
              <a:buClr>
                <a:schemeClr val="accent6"/>
              </a:buClr>
              <a:buFont typeface="Arial" panose="020B0604020202020204" pitchFamily="34" charset="0"/>
              <a:buChar char="•"/>
            </a:pPr>
            <a:r>
              <a:rPr lang="sv-SE"/>
              <a:t>Fördelar: förenklar för mottagaren, lärosätenas materialkostnader minskar, lärosätenas manuella handpåläggning minskar efter utfärdandet när ingen pappershantering behövs…</a:t>
            </a:r>
          </a:p>
        </p:txBody>
      </p:sp>
    </p:spTree>
    <p:extLst>
      <p:ext uri="{BB962C8B-B14F-4D97-AF65-F5344CB8AC3E}">
        <p14:creationId xmlns:p14="http://schemas.microsoft.com/office/powerpoint/2010/main" val="2118206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139651"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8" y="1432923"/>
            <a:ext cx="10515599" cy="727633"/>
          </a:xfrm>
        </p:spPr>
        <p:txBody>
          <a:bodyPr/>
          <a:lstStyle/>
          <a:p>
            <a:r>
              <a:rPr lang="sv-SE" sz="2800" b="0" i="1"/>
              <a:t>Hur kommer det sig att ni säger att den nya funktionaliteten inte är valbar för lärosätena som är anslutna till </a:t>
            </a:r>
            <a:r>
              <a:rPr lang="sv-SE" sz="2800" b="0" i="1" err="1"/>
              <a:t>Ladok</a:t>
            </a:r>
            <a:r>
              <a:rPr lang="sv-SE" sz="2800" b="0" i="1"/>
              <a:t>? Är detta ett uppdrag ni fått från regeringen, att vi ”måste” utfärda digitala examensbevis?</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2907861"/>
            <a:ext cx="10515600" cy="1829773"/>
          </a:xfrm>
        </p:spPr>
        <p:txBody>
          <a:bodyPr>
            <a:normAutofit/>
          </a:bodyPr>
          <a:lstStyle/>
          <a:p>
            <a:pPr marL="342900" indent="-342900">
              <a:buClr>
                <a:schemeClr val="accent6"/>
              </a:buClr>
              <a:buFont typeface="Arial" panose="020B0604020202020204" pitchFamily="34" charset="0"/>
              <a:buChar char="•"/>
            </a:pPr>
            <a:r>
              <a:rPr lang="sv-SE"/>
              <a:t>Att gå över till digital hantering är valbart. Det går att välja att fatta beslut utanför systemet och därmed ha kvar en pappershantering. </a:t>
            </a:r>
          </a:p>
          <a:p>
            <a:pPr marL="342900" indent="-342900">
              <a:buClr>
                <a:schemeClr val="accent6"/>
              </a:buClr>
              <a:buFont typeface="Arial" panose="020B0604020202020204" pitchFamily="34" charset="0"/>
              <a:buChar char="•"/>
            </a:pPr>
            <a:r>
              <a:rPr lang="sv-SE"/>
              <a:t>Inget uppdrag från regeringen, men uppdraget att vidareutveckla funktionalitet för digital examen har inkommit från lärosätena via ITCF (IT-chefsforum). </a:t>
            </a:r>
          </a:p>
        </p:txBody>
      </p:sp>
    </p:spTree>
    <p:extLst>
      <p:ext uri="{BB962C8B-B14F-4D97-AF65-F5344CB8AC3E}">
        <p14:creationId xmlns:p14="http://schemas.microsoft.com/office/powerpoint/2010/main" val="3955742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139651"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9" y="1530577"/>
            <a:ext cx="10515599" cy="727633"/>
          </a:xfrm>
        </p:spPr>
        <p:txBody>
          <a:bodyPr/>
          <a:lstStyle/>
          <a:p>
            <a:r>
              <a:rPr lang="sv-SE" sz="2800" b="0" i="1"/>
              <a:t>Jag uppfattade det som att en övergång kunde ske under en kortare stund (typ någon månad eller två). Innebär detta att ”Beslut fattas utanför systemet” tas bort helt d.v.s. det blir tvingande att använda digitala examensbevis? Om inte, vad betyder övergången i så fall?</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3176285"/>
            <a:ext cx="10596241" cy="2583492"/>
          </a:xfrm>
        </p:spPr>
        <p:txBody>
          <a:bodyPr>
            <a:normAutofit/>
          </a:bodyPr>
          <a:lstStyle/>
          <a:p>
            <a:pPr marL="342900" indent="-342900">
              <a:buClr>
                <a:schemeClr val="accent6"/>
              </a:buClr>
              <a:buFont typeface="Arial" panose="020B0604020202020204" pitchFamily="34" charset="0"/>
              <a:buChar char="•"/>
            </a:pPr>
            <a:r>
              <a:rPr lang="sv-SE"/>
              <a:t>Nej, beslut utanför systemet kommer finnas kvar även efter övergångsperioden. Det som går att avvakta med under övergångsperioden är den nya dokumenthanteringen* när det gäller digitala beslut. </a:t>
            </a:r>
          </a:p>
          <a:p>
            <a:pPr>
              <a:buClr>
                <a:schemeClr val="accent6"/>
              </a:buClr>
            </a:pPr>
            <a:endParaRPr lang="sv-SE"/>
          </a:p>
          <a:p>
            <a:pPr>
              <a:buClr>
                <a:schemeClr val="accent6"/>
              </a:buClr>
            </a:pPr>
            <a:endParaRPr lang="sv-SE"/>
          </a:p>
          <a:p>
            <a:pPr>
              <a:buClr>
                <a:schemeClr val="accent6"/>
              </a:buClr>
            </a:pPr>
            <a:r>
              <a:rPr lang="sv-SE" sz="1600"/>
              <a:t>*Studenten kan hämta bevisdokumentet i </a:t>
            </a:r>
            <a:r>
              <a:rPr lang="sv-SE" sz="1600" err="1"/>
              <a:t>Ladok</a:t>
            </a:r>
            <a:r>
              <a:rPr lang="sv-SE" sz="1600"/>
              <a:t> för studenter och bevisdokumentet genereras inte per automatik i </a:t>
            </a:r>
            <a:r>
              <a:rPr lang="sv-SE" sz="1600" err="1"/>
              <a:t>Ladok</a:t>
            </a:r>
            <a:r>
              <a:rPr lang="sv-SE" sz="1600"/>
              <a:t> för personal.</a:t>
            </a:r>
          </a:p>
        </p:txBody>
      </p:sp>
    </p:spTree>
    <p:extLst>
      <p:ext uri="{BB962C8B-B14F-4D97-AF65-F5344CB8AC3E}">
        <p14:creationId xmlns:p14="http://schemas.microsoft.com/office/powerpoint/2010/main" val="2951889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201" y="1089412"/>
            <a:ext cx="10515599" cy="727633"/>
          </a:xfrm>
        </p:spPr>
        <p:txBody>
          <a:bodyPr/>
          <a:lstStyle/>
          <a:p>
            <a:r>
              <a:rPr lang="sv-SE" sz="2800" b="0" i="1"/>
              <a:t>Hur står sig digitala examina internationellt? Hur ser det ut i världen – vilka länder använder sig av digitala lösningar? Omvärldsanalys.</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2224598" cy="355107"/>
          </a:xfrm>
          <a:prstGeom prst="roundRect">
            <a:avLst/>
          </a:prstGeo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Internationellt</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9" y="2162670"/>
            <a:ext cx="10596241" cy="3276596"/>
          </a:xfrm>
        </p:spPr>
        <p:txBody>
          <a:bodyPr>
            <a:noAutofit/>
          </a:bodyPr>
          <a:lstStyle/>
          <a:p>
            <a:pPr marL="342900" indent="-342900">
              <a:buClr>
                <a:schemeClr val="accent6"/>
              </a:buClr>
              <a:buFont typeface="Arial" panose="020B0604020202020204" pitchFamily="34" charset="0"/>
              <a:buChar char="•"/>
            </a:pPr>
            <a:r>
              <a:rPr lang="sv-SE" b="0">
                <a:solidFill>
                  <a:srgbClr val="1D1C1D"/>
                </a:solidFill>
                <a:effectLst/>
              </a:rPr>
              <a:t>VO/UHR: Digitala dokument förekommer över hela världen och antalet lärosäten som utfärdar digitala dokument eller dokument som kan hämtas från en sajt ökar hela tiden. </a:t>
            </a:r>
            <a:br>
              <a:rPr lang="sv-SE"/>
            </a:br>
            <a:endParaRPr lang="sv-SE"/>
          </a:p>
          <a:p>
            <a:pPr marL="342900" indent="-342900">
              <a:buClr>
                <a:schemeClr val="accent6"/>
              </a:buClr>
              <a:buFont typeface="Arial" panose="020B0604020202020204" pitchFamily="34" charset="0"/>
              <a:buChar char="•"/>
            </a:pPr>
            <a:r>
              <a:rPr lang="sv-SE"/>
              <a:t>Digitala lösningar inom utbildningsområdet är på uppgång runtom i världen</a:t>
            </a:r>
          </a:p>
          <a:p>
            <a:pPr marL="1028700" lvl="1" indent="-342900">
              <a:buClr>
                <a:schemeClr val="accent6"/>
              </a:buClr>
            </a:pPr>
            <a:r>
              <a:rPr lang="sv-SE"/>
              <a:t>Digitala verifieringar	</a:t>
            </a:r>
          </a:p>
          <a:p>
            <a:pPr marL="1028700" lvl="1" indent="-342900">
              <a:buClr>
                <a:schemeClr val="accent6"/>
              </a:buClr>
            </a:pPr>
            <a:r>
              <a:rPr lang="sv-SE"/>
              <a:t>Digitala DS</a:t>
            </a:r>
          </a:p>
          <a:p>
            <a:pPr marL="342900" indent="-342900">
              <a:buClr>
                <a:schemeClr val="accent6"/>
              </a:buClr>
              <a:buFont typeface="Arial" panose="020B0604020202020204" pitchFamily="34" charset="0"/>
              <a:buChar char="•"/>
            </a:pPr>
            <a:r>
              <a:rPr lang="sv-SE"/>
              <a:t>Andra digitaliseringsinitiativ pågår inom EU (Europass, EU </a:t>
            </a:r>
            <a:r>
              <a:rPr lang="sv-SE" err="1"/>
              <a:t>wallet</a:t>
            </a:r>
            <a:r>
              <a:rPr lang="sv-SE"/>
              <a:t>, digitalisering av DS osv.)</a:t>
            </a:r>
          </a:p>
          <a:p>
            <a:pPr marL="342900" indent="-342900">
              <a:buClr>
                <a:schemeClr val="accent6"/>
              </a:buClr>
              <a:buFont typeface="Arial" panose="020B0604020202020204" pitchFamily="34" charset="0"/>
              <a:buChar char="•"/>
            </a:pPr>
            <a:r>
              <a:rPr lang="sv-SE"/>
              <a:t>Sverige har en fördel i och med att vi har ett gemensamt utbildningsadministrativt system (</a:t>
            </a:r>
            <a:r>
              <a:rPr lang="sv-SE" err="1"/>
              <a:t>Ladok</a:t>
            </a:r>
            <a:r>
              <a:rPr lang="sv-SE"/>
              <a:t>) som gör det möjligt att samordna hanteringen och därmed ligga långt fram i utvecklingen av digital examen.</a:t>
            </a:r>
          </a:p>
        </p:txBody>
      </p:sp>
    </p:spTree>
    <p:extLst>
      <p:ext uri="{BB962C8B-B14F-4D97-AF65-F5344CB8AC3E}">
        <p14:creationId xmlns:p14="http://schemas.microsoft.com/office/powerpoint/2010/main" val="2745711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1798469" cy="355107"/>
          </a:xfrm>
          <a:prstGeom prst="roundRect">
            <a:avLst/>
          </a:prstGeom>
          <a:solidFill>
            <a:schemeClr val="accent4">
              <a:lumMod val="75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Arkivering</a:t>
            </a:r>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757558" y="1456013"/>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sv-SE" sz="2800" b="0" i="1"/>
              <a:t>Finns det nu eller kommer det att finnas ett beslut gällande </a:t>
            </a:r>
            <a:r>
              <a:rPr lang="sv-SE" sz="2800" b="0" i="1" err="1"/>
              <a:t>Ladoks</a:t>
            </a:r>
            <a:r>
              <a:rPr lang="sv-SE" sz="2800" b="0" i="1"/>
              <a:t> arkivbeständighet, dvs finns beslutad åtgärdsplan klar för att säkerställa överföring av nödvändiga uppgifter utifall att systemet ändras/försvinner? Hur går tankarna/diskussionen?</a:t>
            </a:r>
            <a:endParaRPr lang="sv-SE" sz="2800" b="0"/>
          </a:p>
        </p:txBody>
      </p:sp>
      <p:sp>
        <p:nvSpPr>
          <p:cNvPr id="8" name="Content Placeholder 1">
            <a:extLst>
              <a:ext uri="{FF2B5EF4-FFF2-40B4-BE49-F238E27FC236}">
                <a16:creationId xmlns:a16="http://schemas.microsoft.com/office/drawing/2014/main" id="{1C2B5A34-01E9-46A1-A026-953B396628AE}"/>
              </a:ext>
            </a:extLst>
          </p:cNvPr>
          <p:cNvSpPr txBox="1">
            <a:spLocks/>
          </p:cNvSpPr>
          <p:nvPr/>
        </p:nvSpPr>
        <p:spPr>
          <a:xfrm>
            <a:off x="757558" y="2954041"/>
            <a:ext cx="10596241" cy="206184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b="0" i="0">
                <a:solidFill>
                  <a:srgbClr val="1D1C1D"/>
                </a:solidFill>
                <a:effectLst/>
                <a:latin typeface="Slack-Lato"/>
              </a:rPr>
              <a:t>Det finns en arbetsgrupp bestående av lärosätesarkivarier och en representant från </a:t>
            </a:r>
            <a:r>
              <a:rPr lang="sv-SE" b="0" i="0" err="1">
                <a:solidFill>
                  <a:srgbClr val="1D1C1D"/>
                </a:solidFill>
                <a:effectLst/>
                <a:latin typeface="Slack-Lato"/>
              </a:rPr>
              <a:t>Ladokkonsortiet</a:t>
            </a:r>
            <a:r>
              <a:rPr lang="sv-SE" b="0" i="0">
                <a:solidFill>
                  <a:srgbClr val="1D1C1D"/>
                </a:solidFill>
                <a:effectLst/>
                <a:latin typeface="Slack-Lato"/>
              </a:rPr>
              <a:t> som arbetar med frågan om bevarande av </a:t>
            </a:r>
            <a:r>
              <a:rPr lang="sv-SE" err="1">
                <a:solidFill>
                  <a:srgbClr val="1D1C1D"/>
                </a:solidFill>
                <a:latin typeface="Slack-Lato"/>
              </a:rPr>
              <a:t>L</a:t>
            </a:r>
            <a:r>
              <a:rPr lang="sv-SE" b="0" i="0" err="1">
                <a:solidFill>
                  <a:srgbClr val="1D1C1D"/>
                </a:solidFill>
                <a:effectLst/>
                <a:latin typeface="Slack-Lato"/>
              </a:rPr>
              <a:t>adokinformationen</a:t>
            </a:r>
            <a:r>
              <a:rPr lang="sv-SE" b="0" i="0">
                <a:solidFill>
                  <a:srgbClr val="1D1C1D"/>
                </a:solidFill>
                <a:effectLst/>
                <a:latin typeface="Slack-Lato"/>
              </a:rPr>
              <a:t> i ett längre perspektiv.</a:t>
            </a:r>
          </a:p>
          <a:p>
            <a:pPr marL="342900" indent="-342900">
              <a:buClr>
                <a:schemeClr val="accent6"/>
              </a:buClr>
              <a:buFont typeface="Arial" panose="020B0604020202020204" pitchFamily="34" charset="0"/>
              <a:buChar char="•"/>
            </a:pPr>
            <a:r>
              <a:rPr lang="sv-SE">
                <a:solidFill>
                  <a:srgbClr val="1D1C1D"/>
                </a:solidFill>
                <a:latin typeface="Slack-Lato"/>
              </a:rPr>
              <a:t>Ingen färdig plan finns i nuläget.</a:t>
            </a:r>
            <a:endParaRPr lang="sv-SE" b="0" i="0">
              <a:solidFill>
                <a:srgbClr val="1D1C1D"/>
              </a:solidFill>
              <a:effectLst/>
              <a:latin typeface="Slack-Lato"/>
            </a:endParaRPr>
          </a:p>
          <a:p>
            <a:pPr marL="342900" indent="-342900">
              <a:buClr>
                <a:schemeClr val="accent6"/>
              </a:buClr>
              <a:buFont typeface="Arial" panose="020B0604020202020204" pitchFamily="34" charset="0"/>
              <a:buChar char="•"/>
            </a:pPr>
            <a:r>
              <a:rPr lang="sv-SE" b="0" i="0" err="1">
                <a:solidFill>
                  <a:srgbClr val="1D1C1D"/>
                </a:solidFill>
                <a:effectLst/>
                <a:latin typeface="Slack-Lato"/>
              </a:rPr>
              <a:t>Ladok</a:t>
            </a:r>
            <a:r>
              <a:rPr lang="sv-SE" b="0" i="0">
                <a:solidFill>
                  <a:srgbClr val="1D1C1D"/>
                </a:solidFill>
                <a:effectLst/>
                <a:latin typeface="Slack-Lato"/>
              </a:rPr>
              <a:t> fungerar som arkiv så länge som </a:t>
            </a:r>
            <a:r>
              <a:rPr lang="sv-SE" b="0" i="0" err="1">
                <a:solidFill>
                  <a:srgbClr val="1D1C1D"/>
                </a:solidFill>
                <a:effectLst/>
                <a:latin typeface="Slack-Lato"/>
              </a:rPr>
              <a:t>Ladok</a:t>
            </a:r>
            <a:r>
              <a:rPr lang="sv-SE" b="0" i="0">
                <a:solidFill>
                  <a:srgbClr val="1D1C1D"/>
                </a:solidFill>
                <a:effectLst/>
                <a:latin typeface="Slack-Lato"/>
              </a:rPr>
              <a:t> existerar. </a:t>
            </a:r>
          </a:p>
          <a:p>
            <a:pPr>
              <a:buClr>
                <a:schemeClr val="accent6"/>
              </a:buClr>
            </a:pPr>
            <a:endParaRPr lang="sv-SE" b="0" i="0">
              <a:solidFill>
                <a:srgbClr val="1D1C1D"/>
              </a:solidFill>
              <a:effectLst/>
              <a:latin typeface="Slack-Lato"/>
            </a:endParaRPr>
          </a:p>
        </p:txBody>
      </p:sp>
    </p:spTree>
    <p:extLst>
      <p:ext uri="{BB962C8B-B14F-4D97-AF65-F5344CB8AC3E}">
        <p14:creationId xmlns:p14="http://schemas.microsoft.com/office/powerpoint/2010/main" val="3914899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200" y="1320231"/>
            <a:ext cx="10515599" cy="727633"/>
          </a:xfrm>
        </p:spPr>
        <p:txBody>
          <a:bodyPr/>
          <a:lstStyle/>
          <a:p>
            <a:r>
              <a:rPr lang="sv-SE" sz="2800" b="0" i="1"/>
              <a:t>Kommer bevisdokumentet som utfärdas överensstämma med Riksarkivets krav på format?</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1798469" cy="355107"/>
          </a:xfrm>
          <a:prstGeom prst="roundRect">
            <a:avLst/>
          </a:prstGeom>
          <a:solidFill>
            <a:schemeClr val="accent4">
              <a:lumMod val="75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Arkivering</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9" y="2232995"/>
            <a:ext cx="10596241" cy="534581"/>
          </a:xfrm>
        </p:spPr>
        <p:txBody>
          <a:bodyPr>
            <a:noAutofit/>
          </a:bodyPr>
          <a:lstStyle/>
          <a:p>
            <a:pPr marL="342900" indent="-342900">
              <a:buClr>
                <a:schemeClr val="accent6"/>
              </a:buClr>
              <a:buFont typeface="Arial" panose="020B0604020202020204" pitchFamily="34" charset="0"/>
              <a:buChar char="•"/>
            </a:pPr>
            <a:r>
              <a:rPr lang="sv-SE"/>
              <a:t>Bevisdokumentet kommer att ha samma format som idag, dvs. PDF/A. Dock är ju detta endast en representation av beslutet som finns i sin helhet i XML-format.</a:t>
            </a:r>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838200" y="3587320"/>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endParaRPr lang="sv-SE" sz="2800" b="0"/>
          </a:p>
        </p:txBody>
      </p:sp>
    </p:spTree>
    <p:extLst>
      <p:ext uri="{BB962C8B-B14F-4D97-AF65-F5344CB8AC3E}">
        <p14:creationId xmlns:p14="http://schemas.microsoft.com/office/powerpoint/2010/main" val="445430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797878" y="1639007"/>
            <a:ext cx="10515599" cy="727633"/>
          </a:xfrm>
        </p:spPr>
        <p:txBody>
          <a:bodyPr/>
          <a:lstStyle/>
          <a:p>
            <a:r>
              <a:rPr lang="sv-SE" sz="2800" b="0" i="1"/>
              <a:t>Kommer </a:t>
            </a:r>
            <a:r>
              <a:rPr lang="sv-SE" sz="2800" b="0" i="1" err="1"/>
              <a:t>Ladokkonsortiet</a:t>
            </a:r>
            <a:r>
              <a:rPr lang="sv-SE" sz="2800" b="0" i="1"/>
              <a:t> att fortsätta försöka hitta en lösning så att internationella studenter kan komma åt sina examensuppgifter långt efter att de har avslutat sina studier? </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3937987" cy="355107"/>
          </a:xfrm>
          <a:prstGeom prst="roundRect">
            <a:avLst/>
          </a:prstGeo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Inloggning/e-legitimation/e-post</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9" y="3003389"/>
            <a:ext cx="10596241" cy="534581"/>
          </a:xfrm>
        </p:spPr>
        <p:txBody>
          <a:bodyPr>
            <a:noAutofit/>
          </a:bodyPr>
          <a:lstStyle/>
          <a:p>
            <a:pPr marL="342900" indent="-342900">
              <a:buClr>
                <a:schemeClr val="accent6"/>
              </a:buClr>
              <a:buFont typeface="Arial" panose="020B0604020202020204" pitchFamily="34" charset="0"/>
              <a:buChar char="•"/>
            </a:pPr>
            <a:r>
              <a:rPr lang="sv-SE"/>
              <a:t>Ja och i väntan på en långsiktig inloggningsmetod även för internationella studenter kommer det finnas möjlighet för handläggaren att i </a:t>
            </a:r>
            <a:r>
              <a:rPr lang="sv-SE" err="1"/>
              <a:t>Ladok</a:t>
            </a:r>
            <a:r>
              <a:rPr lang="sv-SE"/>
              <a:t> ta fram det digitala examensbeviset "manuellt".</a:t>
            </a:r>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838200" y="3587320"/>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endParaRPr lang="sv-SE" sz="2800" b="0"/>
          </a:p>
        </p:txBody>
      </p:sp>
    </p:spTree>
    <p:extLst>
      <p:ext uri="{BB962C8B-B14F-4D97-AF65-F5344CB8AC3E}">
        <p14:creationId xmlns:p14="http://schemas.microsoft.com/office/powerpoint/2010/main" val="4135289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744612" y="1878704"/>
            <a:ext cx="10515599" cy="727633"/>
          </a:xfrm>
        </p:spPr>
        <p:txBody>
          <a:bodyPr/>
          <a:lstStyle/>
          <a:p>
            <a:r>
              <a:rPr lang="sv-SE" sz="2800" b="0" i="1"/>
              <a:t>Studenter som loggar in med hjälp av e-legitimation kommer endast ha tillgång till en begränsad del av funktionaliteten i </a:t>
            </a:r>
            <a:r>
              <a:rPr lang="sv-SE" sz="2800" b="0" i="1" err="1"/>
              <a:t>Ladok</a:t>
            </a:r>
            <a:r>
              <a:rPr lang="sv-SE" sz="2800" b="0" i="1"/>
              <a:t> för studenter. Gäller det även ansökan om examen? Det hade varit bra om vi kunde hänvisa studenter dit för ansökan istället för att hantera deras ansökningar utanför </a:t>
            </a:r>
            <a:r>
              <a:rPr lang="sv-SE" sz="2800" b="0" i="1" err="1"/>
              <a:t>Ladok</a:t>
            </a:r>
            <a:r>
              <a:rPr lang="sv-SE" sz="2800" b="0" i="1"/>
              <a:t> när de inte längre har ett aktivt konto.</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3937987" cy="355107"/>
          </a:xfrm>
          <a:prstGeom prst="roundRect">
            <a:avLst/>
          </a:prstGeo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Inloggning/e-legitimation/e-post</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9" y="3587320"/>
            <a:ext cx="10596241" cy="534581"/>
          </a:xfrm>
        </p:spPr>
        <p:txBody>
          <a:bodyPr>
            <a:noAutofit/>
          </a:bodyPr>
          <a:lstStyle/>
          <a:p>
            <a:pPr marL="342900" indent="-342900">
              <a:buClr>
                <a:schemeClr val="accent6"/>
              </a:buClr>
              <a:buFont typeface="Arial" panose="020B0604020202020204" pitchFamily="34" charset="0"/>
              <a:buChar char="•"/>
            </a:pPr>
            <a:r>
              <a:rPr lang="sv-SE"/>
              <a:t>Ja, denna möjlighet är tänkt att gälla alla tjänster som alumner behöver.</a:t>
            </a:r>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838200" y="3587320"/>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endParaRPr lang="sv-SE" sz="2800" b="0"/>
          </a:p>
        </p:txBody>
      </p:sp>
    </p:spTree>
    <p:extLst>
      <p:ext uri="{BB962C8B-B14F-4D97-AF65-F5344CB8AC3E}">
        <p14:creationId xmlns:p14="http://schemas.microsoft.com/office/powerpoint/2010/main" val="1806613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198" y="1752599"/>
            <a:ext cx="10515599" cy="727633"/>
          </a:xfrm>
        </p:spPr>
        <p:txBody>
          <a:bodyPr/>
          <a:lstStyle/>
          <a:p>
            <a:r>
              <a:rPr lang="sv-SE" sz="2800" b="0" i="1"/>
              <a:t>Om notifiering kommer att göras per e-post till studenten - Hur planerar man hanteringen av notifieringen för de studenter som helt saknar uppgift om e-post i </a:t>
            </a:r>
            <a:r>
              <a:rPr lang="sv-SE" sz="2800" b="0" i="1" err="1"/>
              <a:t>Ladok</a:t>
            </a:r>
            <a:r>
              <a:rPr lang="sv-SE" sz="2800" b="0" i="1"/>
              <a:t>? </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3937987" cy="355107"/>
          </a:xfrm>
          <a:prstGeom prst="roundRect">
            <a:avLst/>
          </a:prstGeo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Inloggning/e-legitimation/e-post</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8" y="3003389"/>
            <a:ext cx="10596241" cy="534581"/>
          </a:xfrm>
        </p:spPr>
        <p:txBody>
          <a:bodyPr>
            <a:noAutofit/>
          </a:bodyPr>
          <a:lstStyle/>
          <a:p>
            <a:pPr marL="342900" indent="-342900">
              <a:buClr>
                <a:schemeClr val="accent6"/>
              </a:buClr>
              <a:buFont typeface="Arial" panose="020B0604020202020204" pitchFamily="34" charset="0"/>
              <a:buChar char="•"/>
            </a:pPr>
            <a:r>
              <a:rPr lang="sv-SE"/>
              <a:t>Som ett avslutande steg efter att examensansökan har skickats in ser studenten vilka kontaktuppgifter </a:t>
            </a:r>
            <a:r>
              <a:rPr lang="sv-SE" err="1"/>
              <a:t>Ladok</a:t>
            </a:r>
            <a:r>
              <a:rPr lang="sv-SE"/>
              <a:t> har.</a:t>
            </a:r>
          </a:p>
          <a:p>
            <a:pPr marL="342900" indent="-342900">
              <a:buClr>
                <a:schemeClr val="accent6"/>
              </a:buClr>
              <a:buFont typeface="Arial" panose="020B0604020202020204" pitchFamily="34" charset="0"/>
              <a:buChar char="•"/>
            </a:pPr>
            <a:r>
              <a:rPr lang="sv-SE"/>
              <a:t>Med lokala texter finns det möjlighet för lärosätena att poängtera och förtydliga att dessa måste kontrolleras. </a:t>
            </a:r>
          </a:p>
          <a:p>
            <a:pPr marL="342900" indent="-342900">
              <a:buClr>
                <a:schemeClr val="accent6"/>
              </a:buClr>
              <a:buFont typeface="Arial" panose="020B0604020202020204" pitchFamily="34" charset="0"/>
              <a:buChar char="•"/>
            </a:pPr>
            <a:r>
              <a:rPr lang="sv-SE"/>
              <a:t>Vi kommer att titta vidare på detta. </a:t>
            </a:r>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838200" y="3587320"/>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endParaRPr lang="sv-SE" sz="2800" b="0"/>
          </a:p>
        </p:txBody>
      </p:sp>
    </p:spTree>
    <p:extLst>
      <p:ext uri="{BB962C8B-B14F-4D97-AF65-F5344CB8AC3E}">
        <p14:creationId xmlns:p14="http://schemas.microsoft.com/office/powerpoint/2010/main" val="841679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98DE49-79A4-4E3D-A001-D43E453AA3DD}"/>
              </a:ext>
            </a:extLst>
          </p:cNvPr>
          <p:cNvSpPr>
            <a:spLocks noGrp="1"/>
          </p:cNvSpPr>
          <p:nvPr>
            <p:ph idx="1"/>
          </p:nvPr>
        </p:nvSpPr>
        <p:spPr>
          <a:xfrm>
            <a:off x="838200" y="1408671"/>
            <a:ext cx="10515600" cy="5009883"/>
          </a:xfrm>
        </p:spPr>
        <p:txBody>
          <a:bodyPr vert="horz" lIns="91440" tIns="45720" rIns="91440" bIns="45720" rtlCol="0" anchor="t">
            <a:normAutofit/>
          </a:bodyPr>
          <a:lstStyle/>
          <a:p>
            <a:pPr marL="1028700" lvl="1" indent="-342900">
              <a:lnSpc>
                <a:spcPct val="110000"/>
              </a:lnSpc>
            </a:pPr>
            <a:r>
              <a:rPr lang="sv-SE" sz="2000"/>
              <a:t>Genomgång av de frågor som skickats in i förväg:</a:t>
            </a:r>
          </a:p>
          <a:p>
            <a:pPr marL="1028700" lvl="1" indent="-342900">
              <a:lnSpc>
                <a:spcPct val="110000"/>
              </a:lnSpc>
            </a:pPr>
            <a:endParaRPr lang="sv-SE"/>
          </a:p>
          <a:p>
            <a:pPr marL="1028700" lvl="1" indent="-342900">
              <a:lnSpc>
                <a:spcPct val="110000"/>
              </a:lnSpc>
            </a:pPr>
            <a:endParaRPr lang="sv-SE" sz="2000"/>
          </a:p>
          <a:p>
            <a:pPr marL="1028700" lvl="1" indent="-342900">
              <a:lnSpc>
                <a:spcPct val="110000"/>
              </a:lnSpc>
            </a:pPr>
            <a:endParaRPr lang="sv-SE"/>
          </a:p>
          <a:p>
            <a:pPr marL="1028700" lvl="1" indent="-342900">
              <a:lnSpc>
                <a:spcPct val="110000"/>
              </a:lnSpc>
            </a:pPr>
            <a:endParaRPr lang="sv-SE" sz="2000"/>
          </a:p>
          <a:p>
            <a:pPr marL="1028700" lvl="1" indent="-342900">
              <a:lnSpc>
                <a:spcPct val="110000"/>
              </a:lnSpc>
            </a:pPr>
            <a:endParaRPr lang="sv-SE"/>
          </a:p>
          <a:p>
            <a:pPr marL="1028700" lvl="1" indent="-342900">
              <a:lnSpc>
                <a:spcPct val="110000"/>
              </a:lnSpc>
            </a:pPr>
            <a:endParaRPr lang="sv-SE"/>
          </a:p>
          <a:p>
            <a:pPr marL="1028700" lvl="1" indent="-342900">
              <a:lnSpc>
                <a:spcPct val="110000"/>
              </a:lnSpc>
            </a:pPr>
            <a:endParaRPr lang="sv-SE"/>
          </a:p>
          <a:p>
            <a:pPr marL="1028700" lvl="1" indent="-342900">
              <a:lnSpc>
                <a:spcPct val="110000"/>
              </a:lnSpc>
            </a:pPr>
            <a:endParaRPr lang="sv-SE"/>
          </a:p>
          <a:p>
            <a:pPr marL="1028700" lvl="1" indent="-342900">
              <a:lnSpc>
                <a:spcPct val="110000"/>
              </a:lnSpc>
            </a:pPr>
            <a:endParaRPr lang="sv-SE"/>
          </a:p>
          <a:p>
            <a:pPr marL="1028700" lvl="1" indent="-342900">
              <a:lnSpc>
                <a:spcPct val="110000"/>
              </a:lnSpc>
            </a:pPr>
            <a:r>
              <a:rPr lang="sv-SE"/>
              <a:t>Ytterligare frågor?</a:t>
            </a:r>
          </a:p>
        </p:txBody>
      </p:sp>
      <p:sp>
        <p:nvSpPr>
          <p:cNvPr id="3" name="Title 2">
            <a:extLst>
              <a:ext uri="{FF2B5EF4-FFF2-40B4-BE49-F238E27FC236}">
                <a16:creationId xmlns:a16="http://schemas.microsoft.com/office/drawing/2014/main" id="{5ED746F1-B7F1-4479-A99B-2F093460DE35}"/>
              </a:ext>
            </a:extLst>
          </p:cNvPr>
          <p:cNvSpPr>
            <a:spLocks noGrp="1"/>
          </p:cNvSpPr>
          <p:nvPr>
            <p:ph type="title"/>
          </p:nvPr>
        </p:nvSpPr>
        <p:spPr/>
        <p:txBody>
          <a:bodyPr/>
          <a:lstStyle/>
          <a:p>
            <a:r>
              <a:rPr lang="sv-SE" sz="4600">
                <a:latin typeface="+mj-lt"/>
              </a:rPr>
              <a:t>Agenda</a:t>
            </a:r>
          </a:p>
        </p:txBody>
      </p:sp>
      <p:sp>
        <p:nvSpPr>
          <p:cNvPr id="4" name="Rectangle: Rounded Corners 3">
            <a:extLst>
              <a:ext uri="{FF2B5EF4-FFF2-40B4-BE49-F238E27FC236}">
                <a16:creationId xmlns:a16="http://schemas.microsoft.com/office/drawing/2014/main" id="{A7BD0052-5F29-4A81-9006-977F5C4A9DB2}"/>
              </a:ext>
            </a:extLst>
          </p:cNvPr>
          <p:cNvSpPr/>
          <p:nvPr/>
        </p:nvSpPr>
        <p:spPr>
          <a:xfrm>
            <a:off x="1965660" y="1838296"/>
            <a:ext cx="4488405" cy="355107"/>
          </a:xfrm>
          <a:prstGeom prst="roundRect">
            <a:avLst/>
          </a:prstGeom>
          <a:solidFill>
            <a:schemeClr val="accent4">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Vilka den nya funktionaliteten omfattar</a:t>
            </a:r>
          </a:p>
        </p:txBody>
      </p:sp>
      <p:sp>
        <p:nvSpPr>
          <p:cNvPr id="5" name="Rectangle: Rounded Corners 4">
            <a:extLst>
              <a:ext uri="{FF2B5EF4-FFF2-40B4-BE49-F238E27FC236}">
                <a16:creationId xmlns:a16="http://schemas.microsoft.com/office/drawing/2014/main" id="{E5F0D23A-527A-4E27-B2BA-A01BC9F23A77}"/>
              </a:ext>
            </a:extLst>
          </p:cNvPr>
          <p:cNvSpPr/>
          <p:nvPr/>
        </p:nvSpPr>
        <p:spPr>
          <a:xfrm>
            <a:off x="1965660" y="2244737"/>
            <a:ext cx="2144700" cy="35510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Förberedelser</a:t>
            </a:r>
          </a:p>
        </p:txBody>
      </p:sp>
      <p:sp>
        <p:nvSpPr>
          <p:cNvPr id="6" name="Rectangle: Rounded Corners 5">
            <a:extLst>
              <a:ext uri="{FF2B5EF4-FFF2-40B4-BE49-F238E27FC236}">
                <a16:creationId xmlns:a16="http://schemas.microsoft.com/office/drawing/2014/main" id="{5CB1A6E5-26FE-4B59-B6F8-39BD872E4C32}"/>
              </a:ext>
            </a:extLst>
          </p:cNvPr>
          <p:cNvSpPr/>
          <p:nvPr/>
        </p:nvSpPr>
        <p:spPr>
          <a:xfrm>
            <a:off x="1965660" y="2651178"/>
            <a:ext cx="2810525" cy="355107"/>
          </a:xfrm>
          <a:prstGeom prst="roundRect">
            <a:avLst/>
          </a:prstGeom>
          <a:solidFill>
            <a:schemeClr val="accent5">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Avisering till student</a:t>
            </a:r>
          </a:p>
        </p:txBody>
      </p:sp>
      <p:sp>
        <p:nvSpPr>
          <p:cNvPr id="7" name="Rectangle: Rounded Corners 6">
            <a:extLst>
              <a:ext uri="{FF2B5EF4-FFF2-40B4-BE49-F238E27FC236}">
                <a16:creationId xmlns:a16="http://schemas.microsoft.com/office/drawing/2014/main" id="{F5B953AC-AE85-47C8-B12D-E393B55A2E57}"/>
              </a:ext>
            </a:extLst>
          </p:cNvPr>
          <p:cNvSpPr/>
          <p:nvPr/>
        </p:nvSpPr>
        <p:spPr>
          <a:xfrm>
            <a:off x="1965660" y="3052050"/>
            <a:ext cx="6006487"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8" name="Rectangle: Rounded Corners 7">
            <a:extLst>
              <a:ext uri="{FF2B5EF4-FFF2-40B4-BE49-F238E27FC236}">
                <a16:creationId xmlns:a16="http://schemas.microsoft.com/office/drawing/2014/main" id="{0BADA89B-9CCA-4397-9D1E-FB4C274C5D89}"/>
              </a:ext>
            </a:extLst>
          </p:cNvPr>
          <p:cNvSpPr/>
          <p:nvPr/>
        </p:nvSpPr>
        <p:spPr>
          <a:xfrm>
            <a:off x="1965660" y="3452922"/>
            <a:ext cx="2233476" cy="355107"/>
          </a:xfrm>
          <a:prstGeom prst="roundRect">
            <a:avLst/>
          </a:prstGeo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Internationellt</a:t>
            </a:r>
          </a:p>
        </p:txBody>
      </p:sp>
      <p:sp>
        <p:nvSpPr>
          <p:cNvPr id="9" name="Rectangle: Rounded Corners 8">
            <a:extLst>
              <a:ext uri="{FF2B5EF4-FFF2-40B4-BE49-F238E27FC236}">
                <a16:creationId xmlns:a16="http://schemas.microsoft.com/office/drawing/2014/main" id="{3124959A-24F0-4195-A382-AE0362C5F690}"/>
              </a:ext>
            </a:extLst>
          </p:cNvPr>
          <p:cNvSpPr/>
          <p:nvPr/>
        </p:nvSpPr>
        <p:spPr>
          <a:xfrm>
            <a:off x="1965660" y="3859363"/>
            <a:ext cx="1816226" cy="355107"/>
          </a:xfrm>
          <a:prstGeom prst="roundRect">
            <a:avLst/>
          </a:prstGeom>
          <a:solidFill>
            <a:schemeClr val="accent4">
              <a:lumMod val="75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Arkivering</a:t>
            </a:r>
          </a:p>
        </p:txBody>
      </p:sp>
      <p:sp>
        <p:nvSpPr>
          <p:cNvPr id="11" name="Rectangle: Rounded Corners 10">
            <a:extLst>
              <a:ext uri="{FF2B5EF4-FFF2-40B4-BE49-F238E27FC236}">
                <a16:creationId xmlns:a16="http://schemas.microsoft.com/office/drawing/2014/main" id="{D258E08E-7DE4-4EFD-80E0-7E5ADF8A7503}"/>
              </a:ext>
            </a:extLst>
          </p:cNvPr>
          <p:cNvSpPr/>
          <p:nvPr/>
        </p:nvSpPr>
        <p:spPr>
          <a:xfrm>
            <a:off x="1965660" y="4265804"/>
            <a:ext cx="3875846" cy="355107"/>
          </a:xfrm>
          <a:prstGeom prst="roundRect">
            <a:avLst/>
          </a:prstGeo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Inloggning/e-legitimation/e-post</a:t>
            </a:r>
          </a:p>
        </p:txBody>
      </p:sp>
      <p:sp>
        <p:nvSpPr>
          <p:cNvPr id="12" name="Rectangle: Rounded Corners 11">
            <a:extLst>
              <a:ext uri="{FF2B5EF4-FFF2-40B4-BE49-F238E27FC236}">
                <a16:creationId xmlns:a16="http://schemas.microsoft.com/office/drawing/2014/main" id="{AAFF1940-8109-4C0E-97E5-22B4B6A38DE5}"/>
              </a:ext>
            </a:extLst>
          </p:cNvPr>
          <p:cNvSpPr/>
          <p:nvPr/>
        </p:nvSpPr>
        <p:spPr>
          <a:xfrm>
            <a:off x="1965660" y="4672245"/>
            <a:ext cx="2970323" cy="355107"/>
          </a:xfrm>
          <a:prstGeom prst="roundRect">
            <a:avLst/>
          </a:prstGeom>
          <a:solidFill>
            <a:srgbClr val="E6DBF5"/>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Ändringar och rättelser </a:t>
            </a:r>
          </a:p>
        </p:txBody>
      </p:sp>
      <p:sp>
        <p:nvSpPr>
          <p:cNvPr id="13" name="Rectangle: Rounded Corners 12">
            <a:extLst>
              <a:ext uri="{FF2B5EF4-FFF2-40B4-BE49-F238E27FC236}">
                <a16:creationId xmlns:a16="http://schemas.microsoft.com/office/drawing/2014/main" id="{E42DB61E-F95A-4CEE-95F2-E76D7614C194}"/>
              </a:ext>
            </a:extLst>
          </p:cNvPr>
          <p:cNvSpPr/>
          <p:nvPr/>
        </p:nvSpPr>
        <p:spPr>
          <a:xfrm>
            <a:off x="1965660" y="5078686"/>
            <a:ext cx="1461120"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916692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198" y="1752599"/>
            <a:ext cx="10515599" cy="727633"/>
          </a:xfrm>
        </p:spPr>
        <p:txBody>
          <a:bodyPr/>
          <a:lstStyle/>
          <a:p>
            <a:r>
              <a:rPr lang="sv-SE" sz="2800" b="0" i="1"/>
              <a:t>På vem ligger ansvaret att avisering går fram till såväl nationella/internationella studenter i de fall som ett examensbeslut uppdateras? Planerar man att avisering skickas till en mer digital brevlåda som </a:t>
            </a:r>
            <a:r>
              <a:rPr lang="sv-SE" sz="2800" b="0" i="1" err="1"/>
              <a:t>Kivra</a:t>
            </a:r>
            <a:r>
              <a:rPr lang="sv-SE" sz="2800" b="0" i="1"/>
              <a:t>?</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3937987" cy="355107"/>
          </a:xfrm>
          <a:prstGeom prst="roundRect">
            <a:avLst/>
          </a:prstGeo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Inloggning/e-legitimation/e-post</a:t>
            </a:r>
          </a:p>
        </p:txBody>
      </p:sp>
      <p:sp>
        <p:nvSpPr>
          <p:cNvPr id="7" name="Content Placeholder 1">
            <a:extLst>
              <a:ext uri="{FF2B5EF4-FFF2-40B4-BE49-F238E27FC236}">
                <a16:creationId xmlns:a16="http://schemas.microsoft.com/office/drawing/2014/main" id="{E7B79A4D-C35F-4009-A821-1D36478F2443}"/>
              </a:ext>
            </a:extLst>
          </p:cNvPr>
          <p:cNvSpPr>
            <a:spLocks noGrp="1"/>
          </p:cNvSpPr>
          <p:nvPr>
            <p:ph idx="1"/>
          </p:nvPr>
        </p:nvSpPr>
        <p:spPr>
          <a:xfrm>
            <a:off x="838198" y="3279922"/>
            <a:ext cx="10596241" cy="534581"/>
          </a:xfrm>
        </p:spPr>
        <p:txBody>
          <a:bodyPr>
            <a:noAutofit/>
          </a:bodyPr>
          <a:lstStyle/>
          <a:p>
            <a:pPr marL="342900" indent="-342900">
              <a:buClr>
                <a:schemeClr val="accent6"/>
              </a:buClr>
              <a:buFont typeface="Arial" panose="020B0604020202020204" pitchFamily="34" charset="0"/>
              <a:buChar char="•"/>
            </a:pPr>
            <a:r>
              <a:rPr lang="sv-SE"/>
              <a:t>Lärosätet ansvarar för att aviseringen går fram till studenten. </a:t>
            </a:r>
          </a:p>
          <a:p>
            <a:pPr marL="342900" indent="-342900">
              <a:buClr>
                <a:schemeClr val="accent6"/>
              </a:buClr>
              <a:buFont typeface="Arial" panose="020B0604020202020204" pitchFamily="34" charset="0"/>
              <a:buChar char="•"/>
            </a:pPr>
            <a:r>
              <a:rPr lang="sv-SE"/>
              <a:t>Vi diskuterar frågan kring hur vi ska hantera de fall där e-postadress saknas eller är felaktig. </a:t>
            </a:r>
          </a:p>
          <a:p>
            <a:pPr marL="342900" indent="-342900">
              <a:buClr>
                <a:schemeClr val="accent6"/>
              </a:buClr>
              <a:buFont typeface="Arial" panose="020B0604020202020204" pitchFamily="34" charset="0"/>
              <a:buChar char="•"/>
            </a:pPr>
            <a:r>
              <a:rPr lang="sv-SE"/>
              <a:t>I nuläget planeras inte för överföring till digital brevlåda, men vi har det med oss för framtiden.</a:t>
            </a:r>
          </a:p>
          <a:p>
            <a:pPr marL="342900" indent="-342900">
              <a:buFont typeface="Arial" panose="020B0604020202020204" pitchFamily="34" charset="0"/>
              <a:buChar char="•"/>
            </a:pPr>
            <a:endParaRPr lang="sv-SE"/>
          </a:p>
        </p:txBody>
      </p:sp>
      <p:sp>
        <p:nvSpPr>
          <p:cNvPr id="5" name="Title 2">
            <a:extLst>
              <a:ext uri="{FF2B5EF4-FFF2-40B4-BE49-F238E27FC236}">
                <a16:creationId xmlns:a16="http://schemas.microsoft.com/office/drawing/2014/main" id="{6F4B24FF-229E-47C7-B3BC-BA266702D337}"/>
              </a:ext>
            </a:extLst>
          </p:cNvPr>
          <p:cNvSpPr txBox="1">
            <a:spLocks/>
          </p:cNvSpPr>
          <p:nvPr/>
        </p:nvSpPr>
        <p:spPr>
          <a:xfrm>
            <a:off x="838200" y="3587320"/>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endParaRPr lang="sv-SE" sz="2800" b="0"/>
          </a:p>
        </p:txBody>
      </p:sp>
    </p:spTree>
    <p:extLst>
      <p:ext uri="{BB962C8B-B14F-4D97-AF65-F5344CB8AC3E}">
        <p14:creationId xmlns:p14="http://schemas.microsoft.com/office/powerpoint/2010/main" val="3860388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200" y="1320231"/>
            <a:ext cx="10515599" cy="727633"/>
          </a:xfrm>
        </p:spPr>
        <p:txBody>
          <a:bodyPr/>
          <a:lstStyle/>
          <a:p>
            <a:r>
              <a:rPr lang="sv-SE" sz="2800" b="0" i="1"/>
              <a:t>Vi undrar lite över om det påverkar utfärdandedatumet när man rättar en uppgift i ett beslut om examen? Vi ser gärna att man kan ändra så mycket som möjligt utan att beslutsdatum förändras och vill mest stämma av hur ni tänkt om det. </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2988077" cy="355107"/>
          </a:xfrm>
          <a:prstGeom prst="roundRect">
            <a:avLst/>
          </a:prstGeom>
          <a:solidFill>
            <a:srgbClr val="E6DBF5"/>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Ändringar och rättelser </a:t>
            </a:r>
          </a:p>
        </p:txBody>
      </p:sp>
      <p:sp>
        <p:nvSpPr>
          <p:cNvPr id="8" name="Content Placeholder 1">
            <a:extLst>
              <a:ext uri="{FF2B5EF4-FFF2-40B4-BE49-F238E27FC236}">
                <a16:creationId xmlns:a16="http://schemas.microsoft.com/office/drawing/2014/main" id="{1C2B5A34-01E9-46A1-A026-953B396628AE}"/>
              </a:ext>
            </a:extLst>
          </p:cNvPr>
          <p:cNvSpPr txBox="1">
            <a:spLocks/>
          </p:cNvSpPr>
          <p:nvPr/>
        </p:nvSpPr>
        <p:spPr>
          <a:xfrm>
            <a:off x="838199" y="2682477"/>
            <a:ext cx="10596241" cy="53458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solidFill>
                  <a:srgbClr val="1D1C1D"/>
                </a:solidFill>
                <a:effectLst/>
              </a:rPr>
              <a:t>Om det handlar om rättelse av beslut (dvs. det som regleras i 36 § i förvaltningslagen) så behålls ursprungligt beslutsdatum (/utfärdandedatum). </a:t>
            </a:r>
          </a:p>
          <a:p>
            <a:pPr marL="342900" indent="-342900">
              <a:buClr>
                <a:schemeClr val="accent6"/>
              </a:buClr>
              <a:buFont typeface="Arial" panose="020B0604020202020204" pitchFamily="34" charset="0"/>
              <a:buChar char="•"/>
            </a:pPr>
            <a:r>
              <a:rPr lang="sv-SE">
                <a:solidFill>
                  <a:srgbClr val="1D1C1D"/>
                </a:solidFill>
                <a:effectLst/>
              </a:rPr>
              <a:t>Om det däremot handlar om ändring av beslut (dvs. det som regleras i 37 och 38 § FVL) får vi ett nytt beslutsdatum. </a:t>
            </a:r>
          </a:p>
          <a:p>
            <a:pPr marL="342900" indent="-342900">
              <a:buClr>
                <a:schemeClr val="accent6"/>
              </a:buClr>
              <a:buFont typeface="Arial" panose="020B0604020202020204" pitchFamily="34" charset="0"/>
              <a:buChar char="•"/>
            </a:pPr>
            <a:r>
              <a:rPr lang="sv-SE">
                <a:solidFill>
                  <a:srgbClr val="1D1C1D"/>
                </a:solidFill>
                <a:effectLst/>
              </a:rPr>
              <a:t>Att avgöra vad det rör sig om i respektive fall kommer ligga på er som myndighetsutövare.</a:t>
            </a:r>
          </a:p>
          <a:p>
            <a:pPr marL="342900" indent="-342900">
              <a:buClr>
                <a:schemeClr val="accent6"/>
              </a:buClr>
              <a:buFont typeface="Arial" panose="020B0604020202020204" pitchFamily="34" charset="0"/>
              <a:buChar char="•"/>
            </a:pPr>
            <a:r>
              <a:rPr lang="sv-SE">
                <a:solidFill>
                  <a:srgbClr val="1D1C1D"/>
                </a:solidFill>
              </a:rPr>
              <a:t>Tematräff om ändringar och rättelser kommer längre fram.</a:t>
            </a:r>
            <a:endParaRPr lang="sv-SE"/>
          </a:p>
        </p:txBody>
      </p:sp>
    </p:spTree>
    <p:extLst>
      <p:ext uri="{BB962C8B-B14F-4D97-AF65-F5344CB8AC3E}">
        <p14:creationId xmlns:p14="http://schemas.microsoft.com/office/powerpoint/2010/main" val="1203054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2D9A9F-782A-4410-8C55-EBCAC05944E7}"/>
              </a:ext>
            </a:extLst>
          </p:cNvPr>
          <p:cNvSpPr>
            <a:spLocks noGrp="1"/>
          </p:cNvSpPr>
          <p:nvPr>
            <p:ph type="title"/>
          </p:nvPr>
        </p:nvSpPr>
        <p:spPr>
          <a:xfrm>
            <a:off x="838199" y="956247"/>
            <a:ext cx="10515599" cy="727633"/>
          </a:xfrm>
        </p:spPr>
        <p:txBody>
          <a:bodyPr/>
          <a:lstStyle/>
          <a:p>
            <a:r>
              <a:rPr lang="sv-SE" sz="2800" b="0" i="1"/>
              <a:t>Kan ni berätta mer om detaljer kring ändringar och rättelser?</a:t>
            </a:r>
            <a:endParaRPr lang="sv-SE" sz="2800" b="0"/>
          </a:p>
        </p:txBody>
      </p:sp>
      <p:sp>
        <p:nvSpPr>
          <p:cNvPr id="6" name="Rectangle: Rounded Corners 5">
            <a:extLst>
              <a:ext uri="{FF2B5EF4-FFF2-40B4-BE49-F238E27FC236}">
                <a16:creationId xmlns:a16="http://schemas.microsoft.com/office/drawing/2014/main" id="{8D1C8959-B311-4B81-97DF-F02BF5208D91}"/>
              </a:ext>
            </a:extLst>
          </p:cNvPr>
          <p:cNvSpPr/>
          <p:nvPr/>
        </p:nvSpPr>
        <p:spPr>
          <a:xfrm>
            <a:off x="838199" y="330511"/>
            <a:ext cx="2988077" cy="355107"/>
          </a:xfrm>
          <a:prstGeom prst="roundRect">
            <a:avLst/>
          </a:prstGeom>
          <a:solidFill>
            <a:srgbClr val="E6DBF5"/>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Ändringar och rättelser </a:t>
            </a:r>
          </a:p>
        </p:txBody>
      </p:sp>
      <p:sp>
        <p:nvSpPr>
          <p:cNvPr id="8" name="Content Placeholder 1">
            <a:extLst>
              <a:ext uri="{FF2B5EF4-FFF2-40B4-BE49-F238E27FC236}">
                <a16:creationId xmlns:a16="http://schemas.microsoft.com/office/drawing/2014/main" id="{1C2B5A34-01E9-46A1-A026-953B396628AE}"/>
              </a:ext>
            </a:extLst>
          </p:cNvPr>
          <p:cNvSpPr txBox="1">
            <a:spLocks/>
          </p:cNvSpPr>
          <p:nvPr/>
        </p:nvSpPr>
        <p:spPr>
          <a:xfrm>
            <a:off x="838199" y="1954509"/>
            <a:ext cx="10596241" cy="267963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t>Vi kommer återkomma till hur detaljer och processer ser ut när vi kommit längre i utvecklingen och då ha en tematräff om detta ämne.</a:t>
            </a:r>
          </a:p>
          <a:p>
            <a:pPr marL="1028700" lvl="1" indent="-342900">
              <a:buClr>
                <a:schemeClr val="accent6"/>
              </a:buClr>
            </a:pPr>
            <a:r>
              <a:rPr lang="sv-SE"/>
              <a:t>Användningstester på studenter är redan genomförda</a:t>
            </a:r>
          </a:p>
          <a:p>
            <a:pPr marL="1028700" lvl="1" indent="-342900">
              <a:buClr>
                <a:schemeClr val="accent6"/>
              </a:buClr>
            </a:pPr>
            <a:r>
              <a:rPr lang="sv-SE"/>
              <a:t>Användningstester på handläggare kommer att genomföras i närtid</a:t>
            </a:r>
            <a:br>
              <a:rPr lang="sv-SE"/>
            </a:br>
            <a:endParaRPr lang="sv-SE"/>
          </a:p>
          <a:p>
            <a:pPr marL="342900" indent="-342900">
              <a:buClr>
                <a:schemeClr val="accent6"/>
              </a:buClr>
              <a:buFont typeface="Arial" panose="020B0604020202020204" pitchFamily="34" charset="0"/>
              <a:buChar char="•"/>
            </a:pPr>
            <a:r>
              <a:rPr lang="sv-SE"/>
              <a:t>Tidigare förslag om att vissa rättelser skulle göras/ske automatiskt gäller inte längre utan alla ändringar och rättelser kommer behöva initieras av handläggaren. </a:t>
            </a:r>
          </a:p>
          <a:p>
            <a:pPr marL="342900" indent="-342900">
              <a:buClr>
                <a:schemeClr val="accent6"/>
              </a:buClr>
              <a:buFont typeface="Arial" panose="020B0604020202020204" pitchFamily="34" charset="0"/>
              <a:buChar char="•"/>
            </a:pPr>
            <a:endParaRPr lang="sv-SE"/>
          </a:p>
          <a:p>
            <a:pPr marL="342900" indent="-342900">
              <a:buClr>
                <a:schemeClr val="accent6"/>
              </a:buClr>
              <a:buFont typeface="Arial" panose="020B0604020202020204" pitchFamily="34" charset="0"/>
              <a:buChar char="•"/>
            </a:pPr>
            <a:r>
              <a:rPr lang="sv-SE"/>
              <a:t>När det gäller uppgifter som ändrats i andra delar av systemet kommer handläggaren kunna utgå från dessa när beslut om examen rättas eller ändras. </a:t>
            </a:r>
          </a:p>
          <a:p>
            <a:pPr marL="342900" indent="-342900">
              <a:buClr>
                <a:schemeClr val="accent6"/>
              </a:buClr>
              <a:buFont typeface="Arial" panose="020B0604020202020204" pitchFamily="34" charset="0"/>
              <a:buChar char="•"/>
            </a:pPr>
            <a:endParaRPr lang="sv-SE"/>
          </a:p>
        </p:txBody>
      </p:sp>
    </p:spTree>
    <p:extLst>
      <p:ext uri="{BB962C8B-B14F-4D97-AF65-F5344CB8AC3E}">
        <p14:creationId xmlns:p14="http://schemas.microsoft.com/office/powerpoint/2010/main" val="1954528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838199" y="3063298"/>
            <a:ext cx="10515600" cy="1286182"/>
          </a:xfrm>
        </p:spPr>
        <p:txBody>
          <a:bodyPr>
            <a:normAutofit fontScale="92500"/>
          </a:bodyPr>
          <a:lstStyle/>
          <a:p>
            <a:pPr marL="342900" indent="-342900">
              <a:buClr>
                <a:schemeClr val="accent6"/>
              </a:buClr>
              <a:buFont typeface="Arial" panose="020B0604020202020204" pitchFamily="34" charset="0"/>
              <a:buChar char="•"/>
            </a:pPr>
            <a:r>
              <a:rPr lang="sv-SE" b="0" i="0">
                <a:solidFill>
                  <a:srgbClr val="1D1C1D"/>
                </a:solidFill>
                <a:effectLst/>
              </a:rPr>
              <a:t>Skolverket tolkar sin förordningstext som om att de måste kräva in examensbeviset. De håller dock på att fundera på hur de ska göra en skrivelse till departementet för att få till en förordningsändring. De vill gå mot en lösning att helt bara titta på informationen från </a:t>
            </a:r>
            <a:r>
              <a:rPr lang="sv-SE" b="0" i="0" err="1">
                <a:solidFill>
                  <a:srgbClr val="1D1C1D"/>
                </a:solidFill>
                <a:effectLst/>
              </a:rPr>
              <a:t>Ladok</a:t>
            </a:r>
            <a:r>
              <a:rPr lang="sv-SE" b="0" i="0">
                <a:solidFill>
                  <a:srgbClr val="1D1C1D"/>
                </a:solidFill>
                <a:effectLst/>
              </a:rPr>
              <a:t>.</a:t>
            </a:r>
          </a:p>
          <a:p>
            <a:pPr marL="342900" indent="-342900">
              <a:buClr>
                <a:schemeClr val="accent6"/>
              </a:buClr>
              <a:buFont typeface="Arial" panose="020B0604020202020204" pitchFamily="34" charset="0"/>
              <a:buChar char="•"/>
            </a:pPr>
            <a:r>
              <a:rPr lang="sv-SE">
                <a:solidFill>
                  <a:srgbClr val="1D1C1D"/>
                </a:solidFill>
              </a:rPr>
              <a:t>Gällande Socialstyrelsen har vi ingen mer information just nu.</a:t>
            </a:r>
            <a:endParaRPr lang="sv-SE" b="0" i="0">
              <a:solidFill>
                <a:srgbClr val="1D1C1D"/>
              </a:solidFill>
              <a:effectLst/>
            </a:endParaRPr>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838200" y="1510641"/>
            <a:ext cx="10515599" cy="727633"/>
          </a:xfrm>
        </p:spPr>
        <p:txBody>
          <a:bodyPr/>
          <a:lstStyle/>
          <a:p>
            <a:r>
              <a:rPr lang="sv-SE" sz="2800" b="0" i="1"/>
              <a:t>Hur funkar det för dem som får examen i legitimationsyrken. Går Socialstyrelsen och Skolverket in och får examen verifierad redan nu? Vet </a:t>
            </a:r>
            <a:r>
              <a:rPr lang="sv-SE" sz="2800" b="0" i="1" err="1"/>
              <a:t>Ladokkonsortiet</a:t>
            </a:r>
            <a:r>
              <a:rPr lang="sv-SE" sz="2800" b="0" i="1"/>
              <a:t> något om detta? Kan dessa uppgifter överföras automatiskt i framtiden?</a:t>
            </a:r>
            <a:endParaRPr lang="sv-SE" sz="28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3275701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838200" y="2708191"/>
            <a:ext cx="10515600" cy="1286182"/>
          </a:xfrm>
        </p:spPr>
        <p:txBody>
          <a:bodyPr/>
          <a:lstStyle/>
          <a:p>
            <a:pPr marL="342900" indent="-342900">
              <a:buClr>
                <a:schemeClr val="accent6"/>
              </a:buClr>
              <a:buFont typeface="Arial" panose="020B0604020202020204" pitchFamily="34" charset="0"/>
              <a:buChar char="•"/>
            </a:pPr>
            <a:r>
              <a:rPr lang="sv-SE"/>
              <a:t>Ja, e-stämpling bygger på samma teknik som elektronisk underskrift/e-signering. </a:t>
            </a:r>
          </a:p>
          <a:p>
            <a:pPr marL="342900" indent="-342900">
              <a:buClr>
                <a:schemeClr val="accent6"/>
              </a:buClr>
              <a:buFont typeface="Arial" panose="020B0604020202020204" pitchFamily="34" charset="0"/>
              <a:buChar char="•"/>
            </a:pPr>
            <a:r>
              <a:rPr lang="sv-SE"/>
              <a:t>Syftet med e-stämplingen är att den bekräftar att dokumentet kommer från en trovärdig källa och inte har manipulerats.</a:t>
            </a:r>
          </a:p>
          <a:p>
            <a:pPr marL="342900" indent="-342900">
              <a:buFont typeface="Arial" panose="020B0604020202020204" pitchFamily="34" charset="0"/>
              <a:buChar char="•"/>
            </a:pPr>
            <a:endParaRPr lang="sv-SE"/>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838200" y="1333088"/>
            <a:ext cx="10515599" cy="727633"/>
          </a:xfrm>
        </p:spPr>
        <p:txBody>
          <a:bodyPr/>
          <a:lstStyle/>
          <a:p>
            <a:r>
              <a:rPr lang="sv-SE" sz="2800" b="0" i="1"/>
              <a:t>Vad innebär egentligen en e-stämpel? Vi förstår att det är myndigheten/organisationen som signerar, men vad är det? Är det samma sak som elektronisk underskrift?</a:t>
            </a:r>
            <a:endParaRPr lang="sv-SE" sz="28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3185300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838200" y="2708191"/>
            <a:ext cx="10515600" cy="1286182"/>
          </a:xfrm>
        </p:spPr>
        <p:txBody>
          <a:bodyPr/>
          <a:lstStyle/>
          <a:p>
            <a:pPr marL="342900" indent="-342900">
              <a:buClr>
                <a:schemeClr val="accent6"/>
              </a:buClr>
              <a:buFont typeface="Arial" panose="020B0604020202020204" pitchFamily="34" charset="0"/>
              <a:buChar char="•"/>
            </a:pPr>
            <a:r>
              <a:rPr lang="sv-SE"/>
              <a:t>DS kommer sparas tillsammans med beslutet om examen. </a:t>
            </a:r>
          </a:p>
          <a:p>
            <a:pPr marL="342900" indent="-342900">
              <a:buClr>
                <a:schemeClr val="accent6"/>
              </a:buClr>
              <a:buFont typeface="Arial" panose="020B0604020202020204" pitchFamily="34" charset="0"/>
              <a:buChar char="•"/>
            </a:pPr>
            <a:r>
              <a:rPr lang="sv-SE"/>
              <a:t>Den e-stämpling som görs av bevisdokumentet gäller även för DS.</a:t>
            </a:r>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838200" y="1333088"/>
            <a:ext cx="10515599" cy="727633"/>
          </a:xfrm>
        </p:spPr>
        <p:txBody>
          <a:bodyPr/>
          <a:lstStyle/>
          <a:p>
            <a:r>
              <a:rPr lang="sv-SE" sz="2800" b="0" i="1"/>
              <a:t>Hur blir det med DS? Det signeras ju idag. Kommer det att behöva signatur i framtiden? Eller räknas det på nåt sätt som en del av beslutet om examen?</a:t>
            </a:r>
            <a:endParaRPr lang="sv-SE" sz="28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569237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838200" y="2708191"/>
            <a:ext cx="10515600" cy="902275"/>
          </a:xfrm>
        </p:spPr>
        <p:txBody>
          <a:bodyPr>
            <a:normAutofit/>
          </a:bodyPr>
          <a:lstStyle/>
          <a:p>
            <a:pPr marL="342900" indent="-342900">
              <a:buClr>
                <a:schemeClr val="accent6"/>
              </a:buClr>
              <a:buFont typeface="Arial" panose="020B0604020202020204" pitchFamily="34" charset="0"/>
              <a:buChar char="•"/>
            </a:pPr>
            <a:r>
              <a:rPr lang="sv-SE"/>
              <a:t>På studentens begäran skickar lärosätet det digitala examensbeviset via e-post direkt till Notarius Publicus, som gör en </a:t>
            </a:r>
            <a:r>
              <a:rPr lang="sv-SE" err="1"/>
              <a:t>apostille</a:t>
            </a:r>
            <a:r>
              <a:rPr lang="sv-SE"/>
              <a:t>. </a:t>
            </a:r>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838200" y="1333088"/>
            <a:ext cx="10515599" cy="727633"/>
          </a:xfrm>
        </p:spPr>
        <p:txBody>
          <a:bodyPr/>
          <a:lstStyle/>
          <a:p>
            <a:r>
              <a:rPr lang="sv-SE" sz="2800" b="0" i="1" err="1"/>
              <a:t>Apostille</a:t>
            </a:r>
            <a:r>
              <a:rPr lang="sv-SE" sz="2800" b="0" i="1"/>
              <a:t> – hur görs detta digitalt?</a:t>
            </a:r>
            <a:endParaRPr lang="sv-SE" sz="28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3372180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743932" y="3908691"/>
            <a:ext cx="10515600" cy="1871249"/>
          </a:xfrm>
        </p:spPr>
        <p:txBody>
          <a:bodyPr>
            <a:normAutofit fontScale="92500" lnSpcReduction="20000"/>
          </a:bodyPr>
          <a:lstStyle/>
          <a:p>
            <a:pPr marL="342900" indent="-342900">
              <a:buClr>
                <a:schemeClr val="accent6"/>
              </a:buClr>
              <a:buFont typeface="Arial" panose="020B0604020202020204" pitchFamily="34" charset="0"/>
              <a:buChar char="•"/>
            </a:pPr>
            <a:r>
              <a:rPr lang="sv-SE" sz="2400"/>
              <a:t>Beslut om examen fattas digitalt i </a:t>
            </a:r>
            <a:r>
              <a:rPr lang="sv-SE" sz="2400" err="1"/>
              <a:t>Ladok</a:t>
            </a:r>
            <a:r>
              <a:rPr lang="sv-SE" sz="2400"/>
              <a:t> och utifrån beslutet om examen kan ett digitalt examensbevis produceras.</a:t>
            </a:r>
          </a:p>
          <a:p>
            <a:pPr marL="342900" indent="-342900">
              <a:buClr>
                <a:schemeClr val="accent6"/>
              </a:buClr>
              <a:buFont typeface="Arial" panose="020B0604020202020204" pitchFamily="34" charset="0"/>
              <a:buChar char="•"/>
            </a:pPr>
            <a:r>
              <a:rPr lang="sv-SE" sz="2400"/>
              <a:t>Studenten kommer alltså fortfarande att kunna få ett examensbevis genom att, då beslut om examen fattats, logga in i </a:t>
            </a:r>
            <a:r>
              <a:rPr lang="sv-SE" sz="2400" err="1"/>
              <a:t>Ladok</a:t>
            </a:r>
            <a:r>
              <a:rPr lang="sv-SE" sz="2400"/>
              <a:t> och hämta detta.</a:t>
            </a:r>
          </a:p>
          <a:p>
            <a:pPr marL="342900" indent="-342900">
              <a:buClr>
                <a:schemeClr val="accent6"/>
              </a:buClr>
              <a:buFont typeface="Arial" panose="020B0604020202020204" pitchFamily="34" charset="0"/>
              <a:buChar char="•"/>
            </a:pPr>
            <a:r>
              <a:rPr lang="sv-SE" sz="2400"/>
              <a:t>I den digitala hanteringen separeras beslutet och dokumentet. Det finns alltså inget originaldokument utan ”originalet” är det digitala beslutet. </a:t>
            </a:r>
          </a:p>
          <a:p>
            <a:endParaRPr lang="sv-SE"/>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743933" y="1933338"/>
            <a:ext cx="10515599" cy="727633"/>
          </a:xfrm>
        </p:spPr>
        <p:txBody>
          <a:bodyPr/>
          <a:lstStyle/>
          <a:p>
            <a:r>
              <a:rPr lang="sv-SE" sz="2000" b="0" i="1"/>
              <a:t>Jag funderar på hur resonemanget har gått avseende 6 kap. 9 § - ”En student som uppfyller fordringarna för en examen skall på begäran få examensbevis av högskolan”. Jag funderar alltså på vad ”få examensbevis” betyder. </a:t>
            </a:r>
            <a:br>
              <a:rPr lang="sv-SE" sz="2000" b="0" i="1"/>
            </a:br>
            <a:r>
              <a:rPr lang="sv-SE" sz="2000" b="0" i="1"/>
              <a:t>Vi utfärdar fortfarande på papper och då har vi tolkat detta som att studenten ska få (endast) ett examensbevis i original, men kan så klart få flertalet kopior efter utfärdandet. Nu har jag förstått det som att vi kommer att fatta beslut i </a:t>
            </a:r>
            <a:r>
              <a:rPr lang="sv-SE" sz="2000" b="0" i="1" err="1"/>
              <a:t>Ladok</a:t>
            </a:r>
            <a:r>
              <a:rPr lang="sv-SE" sz="2000" b="0" i="1"/>
              <a:t>, men inte expediera något examensbevis. Personen kan dock hämta valfritt antal intyg på att examensbevis utfärdats? Det kommer alltså att finnas beslut om examen(</a:t>
            </a:r>
            <a:r>
              <a:rPr lang="sv-SE" sz="2000" b="0" i="1" err="1"/>
              <a:t>sbevis</a:t>
            </a:r>
            <a:r>
              <a:rPr lang="sv-SE" sz="2000" b="0" i="1"/>
              <a:t>) i </a:t>
            </a:r>
            <a:r>
              <a:rPr lang="sv-SE" sz="2000" b="0" i="1" err="1"/>
              <a:t>Ladok</a:t>
            </a:r>
            <a:r>
              <a:rPr lang="sv-SE" sz="2000" b="0" i="1"/>
              <a:t>, men inget examensbevis? Jag vill alltså veta om jag uppfattat det korrekt och i så fall hur resonemanget gått kring detta.</a:t>
            </a:r>
            <a:endParaRPr lang="sv-SE" sz="20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2976146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65FC5-676D-426F-8DB1-9C482C049937}"/>
              </a:ext>
            </a:extLst>
          </p:cNvPr>
          <p:cNvSpPr>
            <a:spLocks noGrp="1"/>
          </p:cNvSpPr>
          <p:nvPr>
            <p:ph idx="1"/>
          </p:nvPr>
        </p:nvSpPr>
        <p:spPr>
          <a:xfrm>
            <a:off x="838199" y="2987335"/>
            <a:ext cx="10515600" cy="883329"/>
          </a:xfrm>
        </p:spPr>
        <p:txBody>
          <a:bodyPr>
            <a:normAutofit/>
          </a:bodyPr>
          <a:lstStyle/>
          <a:p>
            <a:pPr marL="342900" indent="-342900">
              <a:buClr>
                <a:schemeClr val="accent6"/>
              </a:buClr>
              <a:buFont typeface="Arial" panose="020B0604020202020204" pitchFamily="34" charset="0"/>
              <a:buChar char="•"/>
            </a:pPr>
            <a:r>
              <a:rPr lang="sv-SE" sz="2000"/>
              <a:t>Exakt hur det kommer se ut har vi inte färdiga svar på, men information om hur beslut fattats (digitalt eller utanför systemet) kommer finnas. </a:t>
            </a:r>
          </a:p>
          <a:p>
            <a:endParaRPr lang="sv-SE"/>
          </a:p>
        </p:txBody>
      </p:sp>
      <p:sp>
        <p:nvSpPr>
          <p:cNvPr id="3" name="Title 2">
            <a:extLst>
              <a:ext uri="{FF2B5EF4-FFF2-40B4-BE49-F238E27FC236}">
                <a16:creationId xmlns:a16="http://schemas.microsoft.com/office/drawing/2014/main" id="{68210B84-A007-41F8-8E6A-2AA5881F7F9C}"/>
              </a:ext>
            </a:extLst>
          </p:cNvPr>
          <p:cNvSpPr>
            <a:spLocks noGrp="1"/>
          </p:cNvSpPr>
          <p:nvPr>
            <p:ph type="title"/>
          </p:nvPr>
        </p:nvSpPr>
        <p:spPr>
          <a:xfrm>
            <a:off x="838200" y="1621612"/>
            <a:ext cx="10515599" cy="727633"/>
          </a:xfrm>
        </p:spPr>
        <p:txBody>
          <a:bodyPr/>
          <a:lstStyle/>
          <a:p>
            <a:r>
              <a:rPr lang="sv-SE" sz="2800" b="0" i="1"/>
              <a:t>Kommer det synas tydligt i </a:t>
            </a:r>
            <a:r>
              <a:rPr lang="sv-SE" sz="2800" b="0" i="1" err="1"/>
              <a:t>Ladok</a:t>
            </a:r>
            <a:r>
              <a:rPr lang="sv-SE" sz="2800" b="0" i="1"/>
              <a:t> (när man sökt upp studenten) om personen har ett utfärdat examensbevis på papper eller digitalt? (Om inte, vill vi påstå att detta är önskvärt).</a:t>
            </a:r>
            <a:endParaRPr lang="sv-SE" sz="2800" b="0"/>
          </a:p>
        </p:txBody>
      </p:sp>
      <p:sp>
        <p:nvSpPr>
          <p:cNvPr id="4" name="Rectangle: Rounded Corners 3">
            <a:extLst>
              <a:ext uri="{FF2B5EF4-FFF2-40B4-BE49-F238E27FC236}">
                <a16:creationId xmlns:a16="http://schemas.microsoft.com/office/drawing/2014/main" id="{D87EDFCE-9290-4A6D-A5F2-6F317C31776A}"/>
              </a:ext>
            </a:extLst>
          </p:cNvPr>
          <p:cNvSpPr/>
          <p:nvPr/>
        </p:nvSpPr>
        <p:spPr>
          <a:xfrm>
            <a:off x="838200" y="330511"/>
            <a:ext cx="1532138" cy="355107"/>
          </a:xfrm>
          <a:prstGeom prst="roundRect">
            <a:avLst/>
          </a:prstGeom>
          <a:solidFill>
            <a:srgbClr val="F8D8F0"/>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Övriga frågor</a:t>
            </a:r>
          </a:p>
        </p:txBody>
      </p:sp>
    </p:spTree>
    <p:extLst>
      <p:ext uri="{BB962C8B-B14F-4D97-AF65-F5344CB8AC3E}">
        <p14:creationId xmlns:p14="http://schemas.microsoft.com/office/powerpoint/2010/main" val="2106173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p:txBody>
          <a:bodyPr>
            <a:normAutofit/>
          </a:bodyPr>
          <a:lstStyle/>
          <a:p>
            <a:pPr algn="ctr"/>
            <a:endParaRPr lang="sv-SE" sz="4000"/>
          </a:p>
          <a:p>
            <a:pPr algn="ctr"/>
            <a:r>
              <a:rPr lang="sv-SE" sz="3200"/>
              <a:t>Vid fler frågor eller funderingar, </a:t>
            </a:r>
          </a:p>
          <a:p>
            <a:pPr algn="ctr"/>
            <a:r>
              <a:rPr lang="sv-SE" sz="3200"/>
              <a:t>kontakt oss gärna:</a:t>
            </a:r>
          </a:p>
          <a:p>
            <a:pPr algn="ctr"/>
            <a:endParaRPr lang="sv-SE" sz="2400"/>
          </a:p>
          <a:p>
            <a:pPr algn="ctr"/>
            <a:r>
              <a:rPr lang="sv-SE">
                <a:hlinkClick r:id="rId3"/>
              </a:rPr>
              <a:t>anna.lindgren@chalmers.se</a:t>
            </a:r>
            <a:endParaRPr lang="sv-SE" sz="2400"/>
          </a:p>
          <a:p>
            <a:pPr algn="ctr"/>
            <a:r>
              <a:rPr lang="sv-SE">
                <a:hlinkClick r:id="rId4"/>
              </a:rPr>
              <a:t>anna.sandberg.telleus@gu.se</a:t>
            </a:r>
            <a:r>
              <a:rPr lang="sv-SE"/>
              <a:t>  </a:t>
            </a:r>
          </a:p>
          <a:p>
            <a:pPr algn="ctr"/>
            <a:endParaRPr lang="sv-SE"/>
          </a:p>
        </p:txBody>
      </p:sp>
    </p:spTree>
    <p:extLst>
      <p:ext uri="{BB962C8B-B14F-4D97-AF65-F5344CB8AC3E}">
        <p14:creationId xmlns:p14="http://schemas.microsoft.com/office/powerpoint/2010/main" val="25258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2B54D7-20D1-4DA4-8DD0-DC513F2EB23C}"/>
              </a:ext>
            </a:extLst>
          </p:cNvPr>
          <p:cNvSpPr>
            <a:spLocks noGrp="1"/>
          </p:cNvSpPr>
          <p:nvPr>
            <p:ph idx="1"/>
          </p:nvPr>
        </p:nvSpPr>
        <p:spPr>
          <a:xfrm>
            <a:off x="838196" y="2430494"/>
            <a:ext cx="10515600" cy="727633"/>
          </a:xfrm>
        </p:spPr>
        <p:txBody>
          <a:bodyPr>
            <a:normAutofit/>
          </a:bodyPr>
          <a:lstStyle/>
          <a:p>
            <a:pPr marL="342900" indent="-342900">
              <a:buClr>
                <a:schemeClr val="accent6"/>
              </a:buClr>
              <a:buFont typeface="Arial" panose="020B0604020202020204" pitchFamily="34" charset="0"/>
              <a:buChar char="•"/>
            </a:pPr>
            <a:r>
              <a:rPr lang="sv-SE"/>
              <a:t>Ja, endast de som får sin examen utfärdad efter att lösningen är på plats kommer att kunna hämta sitt examensbevis i </a:t>
            </a:r>
            <a:r>
              <a:rPr lang="sv-SE" err="1"/>
              <a:t>Ladok</a:t>
            </a:r>
            <a:r>
              <a:rPr lang="sv-SE"/>
              <a:t> för studenter.</a:t>
            </a:r>
          </a:p>
        </p:txBody>
      </p:sp>
      <p:sp>
        <p:nvSpPr>
          <p:cNvPr id="3" name="Title 2">
            <a:extLst>
              <a:ext uri="{FF2B5EF4-FFF2-40B4-BE49-F238E27FC236}">
                <a16:creationId xmlns:a16="http://schemas.microsoft.com/office/drawing/2014/main" id="{F7BE02A0-92C2-4CD6-88F1-42DD2141109F}"/>
              </a:ext>
            </a:extLst>
          </p:cNvPr>
          <p:cNvSpPr>
            <a:spLocks noGrp="1"/>
          </p:cNvSpPr>
          <p:nvPr>
            <p:ph type="title"/>
          </p:nvPr>
        </p:nvSpPr>
        <p:spPr>
          <a:xfrm>
            <a:off x="838199" y="1291395"/>
            <a:ext cx="10515599" cy="727633"/>
          </a:xfrm>
        </p:spPr>
        <p:txBody>
          <a:bodyPr/>
          <a:lstStyle/>
          <a:p>
            <a:r>
              <a:rPr lang="sv-SE" sz="2800" b="0" i="1"/>
              <a:t>Kommer det endast vara de studenter som fått examen utfärdad efter att den nya lösningen är på plats som kommer kunna hämta examensbeviset i den nya tjänsten eller gäller lösningen även retroaktivt?</a:t>
            </a:r>
          </a:p>
        </p:txBody>
      </p:sp>
      <p:sp>
        <p:nvSpPr>
          <p:cNvPr id="4" name="Rectangle: Rounded Corners 3">
            <a:extLst>
              <a:ext uri="{FF2B5EF4-FFF2-40B4-BE49-F238E27FC236}">
                <a16:creationId xmlns:a16="http://schemas.microsoft.com/office/drawing/2014/main" id="{4AB65E39-DC36-415C-9417-3AF339F5BBBD}"/>
              </a:ext>
            </a:extLst>
          </p:cNvPr>
          <p:cNvSpPr/>
          <p:nvPr/>
        </p:nvSpPr>
        <p:spPr>
          <a:xfrm>
            <a:off x="838198" y="330511"/>
            <a:ext cx="4914531" cy="355107"/>
          </a:xfrm>
          <a:prstGeom prst="roundRect">
            <a:avLst/>
          </a:prstGeom>
          <a:solidFill>
            <a:schemeClr val="accent4">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Vilka den nya funktionaliteten omfattar</a:t>
            </a:r>
          </a:p>
        </p:txBody>
      </p:sp>
      <p:sp>
        <p:nvSpPr>
          <p:cNvPr id="7" name="Title 2">
            <a:extLst>
              <a:ext uri="{FF2B5EF4-FFF2-40B4-BE49-F238E27FC236}">
                <a16:creationId xmlns:a16="http://schemas.microsoft.com/office/drawing/2014/main" id="{3B271614-B107-4333-A494-3536E311B24C}"/>
              </a:ext>
            </a:extLst>
          </p:cNvPr>
          <p:cNvSpPr txBox="1">
            <a:spLocks/>
          </p:cNvSpPr>
          <p:nvPr/>
        </p:nvSpPr>
        <p:spPr>
          <a:xfrm>
            <a:off x="838196" y="3780401"/>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sv-SE" sz="2800" b="0" i="1"/>
              <a:t>Kommer man att kunna utfärda ett bevisdokument (examensbevis) retroaktivt? Till exempel om en student som tog examen 2015 vill ha en PDF-version som </a:t>
            </a:r>
            <a:r>
              <a:rPr lang="sv-SE" sz="2800" b="0" i="1" err="1"/>
              <a:t>Ladok</a:t>
            </a:r>
            <a:r>
              <a:rPr lang="sv-SE" sz="2800" b="0" i="1"/>
              <a:t> generar? </a:t>
            </a:r>
          </a:p>
        </p:txBody>
      </p:sp>
      <p:sp>
        <p:nvSpPr>
          <p:cNvPr id="8" name="Content Placeholder 1">
            <a:extLst>
              <a:ext uri="{FF2B5EF4-FFF2-40B4-BE49-F238E27FC236}">
                <a16:creationId xmlns:a16="http://schemas.microsoft.com/office/drawing/2014/main" id="{38F9D4A7-1C6C-4B42-B89C-EBF7A4D13498}"/>
              </a:ext>
            </a:extLst>
          </p:cNvPr>
          <p:cNvSpPr txBox="1">
            <a:spLocks/>
          </p:cNvSpPr>
          <p:nvPr/>
        </p:nvSpPr>
        <p:spPr>
          <a:xfrm>
            <a:off x="838196" y="4811476"/>
            <a:ext cx="10515600" cy="88231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t>Nej, den nya funktionaliteten gäller examina som utfärdas fr.o.m. att den nya funktionaliteten är på plats.</a:t>
            </a:r>
          </a:p>
        </p:txBody>
      </p:sp>
    </p:spTree>
    <p:extLst>
      <p:ext uri="{BB962C8B-B14F-4D97-AF65-F5344CB8AC3E}">
        <p14:creationId xmlns:p14="http://schemas.microsoft.com/office/powerpoint/2010/main" val="2479875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B08AAE-7B02-472C-BAC7-38BE2B2682FA}"/>
              </a:ext>
            </a:extLst>
          </p:cNvPr>
          <p:cNvSpPr>
            <a:spLocks noGrp="1"/>
          </p:cNvSpPr>
          <p:nvPr>
            <p:ph idx="1"/>
          </p:nvPr>
        </p:nvSpPr>
        <p:spPr>
          <a:xfrm>
            <a:off x="838198" y="2931851"/>
            <a:ext cx="10515600" cy="1585783"/>
          </a:xfrm>
        </p:spPr>
        <p:txBody>
          <a:bodyPr>
            <a:noAutofit/>
          </a:bodyPr>
          <a:lstStyle/>
          <a:p>
            <a:pPr marL="342900" indent="-342900">
              <a:buClr>
                <a:schemeClr val="accent6"/>
              </a:buClr>
              <a:buFont typeface="Arial" panose="020B0604020202020204" pitchFamily="34" charset="0"/>
              <a:buChar char="•"/>
            </a:pPr>
            <a:r>
              <a:rPr lang="sv-SE" b="0" i="0">
                <a:solidFill>
                  <a:srgbClr val="172B4D"/>
                </a:solidFill>
                <a:effectLst/>
              </a:rPr>
              <a:t>Vi ser inte att ni har några större förberedelser att göra. All funktionalitet kommer att finnas i </a:t>
            </a:r>
            <a:r>
              <a:rPr lang="sv-SE" b="0" i="0" err="1">
                <a:solidFill>
                  <a:srgbClr val="172B4D"/>
                </a:solidFill>
                <a:effectLst/>
              </a:rPr>
              <a:t>Ladok</a:t>
            </a:r>
            <a:r>
              <a:rPr lang="sv-SE" b="0" i="0">
                <a:solidFill>
                  <a:srgbClr val="172B4D"/>
                </a:solidFill>
                <a:effectLst/>
              </a:rPr>
              <a:t>. </a:t>
            </a:r>
          </a:p>
          <a:p>
            <a:pPr marL="342900" indent="-342900">
              <a:buClr>
                <a:schemeClr val="accent6"/>
              </a:buClr>
              <a:buFont typeface="Arial" panose="020B0604020202020204" pitchFamily="34" charset="0"/>
              <a:buChar char="•"/>
            </a:pPr>
            <a:r>
              <a:rPr lang="sv-SE" b="0" i="0">
                <a:solidFill>
                  <a:srgbClr val="172B4D"/>
                </a:solidFill>
                <a:effectLst/>
              </a:rPr>
              <a:t>Förberedelser på detaljnivå (t.ex</a:t>
            </a:r>
            <a:r>
              <a:rPr lang="sv-SE">
                <a:solidFill>
                  <a:srgbClr val="172B4D"/>
                </a:solidFill>
              </a:rPr>
              <a:t>.</a:t>
            </a:r>
            <a:r>
              <a:rPr lang="sv-SE" b="0" i="0">
                <a:solidFill>
                  <a:srgbClr val="172B4D"/>
                </a:solidFill>
                <a:effectLst/>
              </a:rPr>
              <a:t> behörigheter och mindre textändringar) kommer vi informera mer om när leverans närmar sig. </a:t>
            </a:r>
            <a:endParaRPr lang="sv-SE"/>
          </a:p>
        </p:txBody>
      </p:sp>
      <p:sp>
        <p:nvSpPr>
          <p:cNvPr id="3" name="Title 2">
            <a:extLst>
              <a:ext uri="{FF2B5EF4-FFF2-40B4-BE49-F238E27FC236}">
                <a16:creationId xmlns:a16="http://schemas.microsoft.com/office/drawing/2014/main" id="{B438F7A0-4A8F-4CA4-8379-841659AA3B3A}"/>
              </a:ext>
            </a:extLst>
          </p:cNvPr>
          <p:cNvSpPr>
            <a:spLocks noGrp="1"/>
          </p:cNvSpPr>
          <p:nvPr>
            <p:ph type="title"/>
          </p:nvPr>
        </p:nvSpPr>
        <p:spPr>
          <a:xfrm>
            <a:off x="838199" y="1491016"/>
            <a:ext cx="10515599" cy="727633"/>
          </a:xfrm>
        </p:spPr>
        <p:txBody>
          <a:bodyPr/>
          <a:lstStyle/>
          <a:p>
            <a:r>
              <a:rPr lang="sv-SE" sz="2800" b="0" i="1">
                <a:solidFill>
                  <a:srgbClr val="172B4D"/>
                </a:solidFill>
                <a:effectLst/>
              </a:rPr>
              <a:t>Vi har redan lagt in bakgrund (vattenstämpel) på våra mallar för examensbevis och utfärdar digitala bevis redan. Är det något mer vi behöver göra?</a:t>
            </a:r>
            <a:endParaRPr lang="sv-SE" sz="2800"/>
          </a:p>
        </p:txBody>
      </p:sp>
      <p:sp>
        <p:nvSpPr>
          <p:cNvPr id="4" name="Rectangle: Rounded Corners 3">
            <a:extLst>
              <a:ext uri="{FF2B5EF4-FFF2-40B4-BE49-F238E27FC236}">
                <a16:creationId xmlns:a16="http://schemas.microsoft.com/office/drawing/2014/main" id="{604B7E42-D444-4A63-89C6-6832D181F9F3}"/>
              </a:ext>
            </a:extLst>
          </p:cNvPr>
          <p:cNvSpPr/>
          <p:nvPr/>
        </p:nvSpPr>
        <p:spPr>
          <a:xfrm>
            <a:off x="838199" y="330511"/>
            <a:ext cx="2384394" cy="35510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Förberedelser</a:t>
            </a:r>
          </a:p>
        </p:txBody>
      </p:sp>
    </p:spTree>
    <p:extLst>
      <p:ext uri="{BB962C8B-B14F-4D97-AF65-F5344CB8AC3E}">
        <p14:creationId xmlns:p14="http://schemas.microsoft.com/office/powerpoint/2010/main" val="672085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2B54D7-20D1-4DA4-8DD0-DC513F2EB23C}"/>
              </a:ext>
            </a:extLst>
          </p:cNvPr>
          <p:cNvSpPr>
            <a:spLocks noGrp="1"/>
          </p:cNvSpPr>
          <p:nvPr>
            <p:ph idx="1"/>
          </p:nvPr>
        </p:nvSpPr>
        <p:spPr>
          <a:xfrm>
            <a:off x="838196" y="2276249"/>
            <a:ext cx="10515600" cy="355107"/>
          </a:xfrm>
        </p:spPr>
        <p:txBody>
          <a:bodyPr>
            <a:normAutofit lnSpcReduction="10000"/>
          </a:bodyPr>
          <a:lstStyle/>
          <a:p>
            <a:pPr marL="342900" indent="-342900">
              <a:buClr>
                <a:schemeClr val="accent6"/>
              </a:buClr>
              <a:buFont typeface="Arial" panose="020B0604020202020204" pitchFamily="34" charset="0"/>
              <a:buChar char="•"/>
            </a:pPr>
            <a:r>
              <a:rPr lang="sv-SE"/>
              <a:t>Systemaktiviteter och detaljer  -  återkommer när det närmar sig. </a:t>
            </a:r>
          </a:p>
        </p:txBody>
      </p:sp>
      <p:sp>
        <p:nvSpPr>
          <p:cNvPr id="3" name="Title 2">
            <a:extLst>
              <a:ext uri="{FF2B5EF4-FFF2-40B4-BE49-F238E27FC236}">
                <a16:creationId xmlns:a16="http://schemas.microsoft.com/office/drawing/2014/main" id="{F7BE02A0-92C2-4CD6-88F1-42DD2141109F}"/>
              </a:ext>
            </a:extLst>
          </p:cNvPr>
          <p:cNvSpPr>
            <a:spLocks noGrp="1"/>
          </p:cNvSpPr>
          <p:nvPr>
            <p:ph type="title"/>
          </p:nvPr>
        </p:nvSpPr>
        <p:spPr>
          <a:xfrm>
            <a:off x="838199" y="1151555"/>
            <a:ext cx="10515599" cy="727633"/>
          </a:xfrm>
        </p:spPr>
        <p:txBody>
          <a:bodyPr/>
          <a:lstStyle/>
          <a:p>
            <a:r>
              <a:rPr lang="sv-SE" sz="2800" b="0" i="1"/>
              <a:t>Vi skickar bevisen i ett externt ärendesystem. Om studenten nu ska hämta det själv i </a:t>
            </a:r>
            <a:r>
              <a:rPr lang="sv-SE" sz="2800" b="0" i="1" err="1"/>
              <a:t>Ladok</a:t>
            </a:r>
            <a:r>
              <a:rPr lang="sv-SE" sz="2800" b="0" i="1"/>
              <a:t>, vad behöver vi då aktivera i studentens behörighetsprofil?</a:t>
            </a:r>
          </a:p>
        </p:txBody>
      </p:sp>
      <p:sp>
        <p:nvSpPr>
          <p:cNvPr id="4" name="Rectangle: Rounded Corners 3">
            <a:extLst>
              <a:ext uri="{FF2B5EF4-FFF2-40B4-BE49-F238E27FC236}">
                <a16:creationId xmlns:a16="http://schemas.microsoft.com/office/drawing/2014/main" id="{4AB65E39-DC36-415C-9417-3AF339F5BBBD}"/>
              </a:ext>
            </a:extLst>
          </p:cNvPr>
          <p:cNvSpPr/>
          <p:nvPr/>
        </p:nvSpPr>
        <p:spPr>
          <a:xfrm>
            <a:off x="838199" y="330511"/>
            <a:ext cx="2384394" cy="35510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Förberedelser</a:t>
            </a:r>
          </a:p>
        </p:txBody>
      </p:sp>
      <p:sp>
        <p:nvSpPr>
          <p:cNvPr id="7" name="Title 2">
            <a:extLst>
              <a:ext uri="{FF2B5EF4-FFF2-40B4-BE49-F238E27FC236}">
                <a16:creationId xmlns:a16="http://schemas.microsoft.com/office/drawing/2014/main" id="{3B271614-B107-4333-A494-3536E311B24C}"/>
              </a:ext>
            </a:extLst>
          </p:cNvPr>
          <p:cNvSpPr txBox="1">
            <a:spLocks/>
          </p:cNvSpPr>
          <p:nvPr/>
        </p:nvSpPr>
        <p:spPr>
          <a:xfrm>
            <a:off x="762784" y="3824926"/>
            <a:ext cx="10515599" cy="7276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a:lstStyle>
          <a:p>
            <a:r>
              <a:rPr lang="sv-SE" sz="2800" b="0" i="1"/>
              <a:t>På våra doktorsexamina har vi två signaturer, examenshandläggare och dekan. Hur blir det i vår nya framtid, är det bara en person som kan attestera beslutet i </a:t>
            </a:r>
            <a:r>
              <a:rPr lang="sv-SE" sz="2800" b="0" i="1" err="1"/>
              <a:t>Ladok</a:t>
            </a:r>
            <a:r>
              <a:rPr lang="sv-SE" sz="2800" b="0" i="1"/>
              <a:t>?</a:t>
            </a:r>
          </a:p>
          <a:p>
            <a:endParaRPr lang="sv-SE" b="0" i="1"/>
          </a:p>
        </p:txBody>
      </p:sp>
      <p:sp>
        <p:nvSpPr>
          <p:cNvPr id="8" name="Content Placeholder 1">
            <a:extLst>
              <a:ext uri="{FF2B5EF4-FFF2-40B4-BE49-F238E27FC236}">
                <a16:creationId xmlns:a16="http://schemas.microsoft.com/office/drawing/2014/main" id="{38F9D4A7-1C6C-4B42-B89C-EBF7A4D13498}"/>
              </a:ext>
            </a:extLst>
          </p:cNvPr>
          <p:cNvSpPr txBox="1">
            <a:spLocks/>
          </p:cNvSpPr>
          <p:nvPr/>
        </p:nvSpPr>
        <p:spPr>
          <a:xfrm>
            <a:off x="838196" y="4779445"/>
            <a:ext cx="10515600" cy="4781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t>Ja, det är bara en person som kan attestera beslutet om examen i </a:t>
            </a:r>
            <a:r>
              <a:rPr lang="sv-SE" err="1"/>
              <a:t>Ladok</a:t>
            </a:r>
            <a:r>
              <a:rPr lang="sv-SE"/>
              <a:t>. </a:t>
            </a:r>
          </a:p>
        </p:txBody>
      </p:sp>
    </p:spTree>
    <p:extLst>
      <p:ext uri="{BB962C8B-B14F-4D97-AF65-F5344CB8AC3E}">
        <p14:creationId xmlns:p14="http://schemas.microsoft.com/office/powerpoint/2010/main" val="3308728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2783891" cy="355107"/>
          </a:xfrm>
          <a:prstGeom prst="roundRect">
            <a:avLst/>
          </a:prstGeom>
          <a:solidFill>
            <a:schemeClr val="accent5">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Avisering till student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9" y="1504460"/>
            <a:ext cx="10515599" cy="727633"/>
          </a:xfrm>
        </p:spPr>
        <p:txBody>
          <a:bodyPr/>
          <a:lstStyle/>
          <a:p>
            <a:r>
              <a:rPr lang="sv-SE" sz="2800" b="0" i="1"/>
              <a:t>Jag undrar om ni redan nu har planerat något för hur notifieringen som går ut när examen utfärdats, ska se ut? Kommer den t.ex. att vara en komplett text i mejlformat helt eller kommer det vara en kortare text med hänvisning till vidare detaljerad information via en länk?</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2981924"/>
            <a:ext cx="10515600" cy="1279358"/>
          </a:xfrm>
        </p:spPr>
        <p:txBody>
          <a:bodyPr>
            <a:noAutofit/>
          </a:bodyPr>
          <a:lstStyle/>
          <a:p>
            <a:pPr marL="342900" indent="-342900">
              <a:buClr>
                <a:schemeClr val="accent6"/>
              </a:buClr>
              <a:buFont typeface="Arial" panose="020B0604020202020204" pitchFamily="34" charset="0"/>
              <a:buChar char="•"/>
            </a:pPr>
            <a:r>
              <a:rPr lang="sv-SE"/>
              <a:t>När examen har utfärdats kommer notifieringen till studenten gå ut via e-post och innehålla en underrättelse om beslutet som fattats. T.ex. vilken examen som beviljats och överklagandehänvisning. </a:t>
            </a:r>
          </a:p>
          <a:p>
            <a:pPr marL="342900" indent="-342900">
              <a:buClr>
                <a:schemeClr val="accent6"/>
              </a:buClr>
              <a:buFont typeface="Arial" panose="020B0604020202020204" pitchFamily="34" charset="0"/>
              <a:buChar char="•"/>
            </a:pPr>
            <a:r>
              <a:rPr lang="sv-SE"/>
              <a:t>Mer detaljerad information kring detta återkommer vi med längre fram.</a:t>
            </a:r>
          </a:p>
        </p:txBody>
      </p:sp>
    </p:spTree>
    <p:extLst>
      <p:ext uri="{BB962C8B-B14F-4D97-AF65-F5344CB8AC3E}">
        <p14:creationId xmlns:p14="http://schemas.microsoft.com/office/powerpoint/2010/main" val="82152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2783891" cy="355107"/>
          </a:xfrm>
          <a:prstGeom prst="roundRect">
            <a:avLst/>
          </a:prstGeom>
          <a:solidFill>
            <a:schemeClr val="accent5">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Avisering till student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9" y="1504460"/>
            <a:ext cx="10515599" cy="727633"/>
          </a:xfrm>
        </p:spPr>
        <p:txBody>
          <a:bodyPr/>
          <a:lstStyle/>
          <a:p>
            <a:r>
              <a:rPr lang="sv-SE" sz="2800" b="0" i="1"/>
              <a:t>Om vi kommer att kunna påverka innehållet i notifieringen och all information går ut till studenterna via en e-post – Kommer det finnas möjlighet att formatera texten i notifieringen samt ev. lägga in lärosätets logga etc.?</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7" y="2712568"/>
            <a:ext cx="10515600" cy="746596"/>
          </a:xfrm>
        </p:spPr>
        <p:txBody>
          <a:bodyPr>
            <a:normAutofit lnSpcReduction="10000"/>
          </a:bodyPr>
          <a:lstStyle/>
          <a:p>
            <a:pPr marL="342900" indent="-342900">
              <a:buClr>
                <a:schemeClr val="accent6"/>
              </a:buClr>
              <a:buFont typeface="Arial" panose="020B0604020202020204" pitchFamily="34" charset="0"/>
              <a:buChar char="•"/>
            </a:pPr>
            <a:r>
              <a:rPr lang="sv-SE"/>
              <a:t>Inte planerat för detta (att kunna formatera texten) i nuläget.</a:t>
            </a:r>
          </a:p>
          <a:p>
            <a:pPr marL="342900" indent="-342900">
              <a:buClr>
                <a:schemeClr val="accent6"/>
              </a:buClr>
              <a:buFont typeface="Arial" panose="020B0604020202020204" pitchFamily="34" charset="0"/>
              <a:buChar char="•"/>
            </a:pPr>
            <a:r>
              <a:rPr lang="sv-SE"/>
              <a:t>Vi fokuserar på att all information som krävs kommer med.</a:t>
            </a:r>
          </a:p>
        </p:txBody>
      </p:sp>
      <p:sp>
        <p:nvSpPr>
          <p:cNvPr id="8" name="TextBox 7">
            <a:extLst>
              <a:ext uri="{FF2B5EF4-FFF2-40B4-BE49-F238E27FC236}">
                <a16:creationId xmlns:a16="http://schemas.microsoft.com/office/drawing/2014/main" id="{E71F4125-ED8B-4624-B475-12BADD4186C2}"/>
              </a:ext>
            </a:extLst>
          </p:cNvPr>
          <p:cNvSpPr txBox="1"/>
          <p:nvPr/>
        </p:nvSpPr>
        <p:spPr>
          <a:xfrm>
            <a:off x="907740" y="3882069"/>
            <a:ext cx="9807607" cy="954107"/>
          </a:xfrm>
          <a:prstGeom prst="rect">
            <a:avLst/>
          </a:prstGeom>
          <a:noFill/>
        </p:spPr>
        <p:txBody>
          <a:bodyPr wrap="square">
            <a:spAutoFit/>
          </a:bodyPr>
          <a:lstStyle/>
          <a:p>
            <a:r>
              <a:rPr lang="sv-SE" sz="2800" i="1">
                <a:latin typeface="Arial" panose="020B0604020202020204" pitchFamily="34" charset="0"/>
                <a:cs typeface="Arial" panose="020B0604020202020204" pitchFamily="34" charset="0"/>
              </a:rPr>
              <a:t>I vilken mån kommer vi på lärosätena kunna påverka och anpassa innehållet i notifieringen som går ut?</a:t>
            </a:r>
            <a:endParaRPr lang="sv-SE" sz="2800">
              <a:latin typeface="Arial" panose="020B060402020202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B8BE7277-8591-48F1-804C-28AE979C31EA}"/>
              </a:ext>
            </a:extLst>
          </p:cNvPr>
          <p:cNvSpPr txBox="1">
            <a:spLocks/>
          </p:cNvSpPr>
          <p:nvPr/>
        </p:nvSpPr>
        <p:spPr>
          <a:xfrm>
            <a:off x="907740" y="4989725"/>
            <a:ext cx="10515600" cy="49639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solidFill>
                  <a:srgbClr val="172B4D"/>
                </a:solidFill>
                <a:effectLst/>
              </a:rPr>
              <a:t>Varje lärosäte ska ha möjlighet att anpassa viss information i meddelandet.</a:t>
            </a:r>
            <a:endParaRPr lang="sv-SE"/>
          </a:p>
        </p:txBody>
      </p:sp>
    </p:spTree>
    <p:extLst>
      <p:ext uri="{BB962C8B-B14F-4D97-AF65-F5344CB8AC3E}">
        <p14:creationId xmlns:p14="http://schemas.microsoft.com/office/powerpoint/2010/main" val="230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041995"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9" y="1504460"/>
            <a:ext cx="10515599" cy="727633"/>
          </a:xfrm>
        </p:spPr>
        <p:txBody>
          <a:bodyPr/>
          <a:lstStyle/>
          <a:p>
            <a:r>
              <a:rPr lang="sv-SE" sz="2800" b="0" i="1"/>
              <a:t>Om man nu ”missar tåget” och inte lyckas förankra digitala examensbevis hos sitt lärosäte till 2023/2024, utan kör på med pappersexamina en längre tid, vilka är möjligheterna att hoppa på längre fram i tiden (med tanke på att ”beslut utanför systemet”-upplägget finns kvar som parallellspår i </a:t>
            </a:r>
            <a:r>
              <a:rPr lang="sv-SE" sz="2800" b="0" i="1" err="1"/>
              <a:t>Ladok</a:t>
            </a:r>
            <a:r>
              <a:rPr lang="sv-SE" sz="2800" b="0" i="1"/>
              <a:t>)?</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198" y="2981925"/>
            <a:ext cx="10515600" cy="649042"/>
          </a:xfrm>
        </p:spPr>
        <p:txBody>
          <a:bodyPr>
            <a:normAutofit/>
          </a:bodyPr>
          <a:lstStyle/>
          <a:p>
            <a:pPr marL="342900" indent="-342900">
              <a:buClr>
                <a:schemeClr val="accent6"/>
              </a:buClr>
              <a:buFont typeface="Arial" panose="020B0604020202020204" pitchFamily="34" charset="0"/>
              <a:buChar char="•"/>
            </a:pPr>
            <a:r>
              <a:rPr lang="sv-SE"/>
              <a:t>Det är möjligt. Att fatta beslut utanför systemet (fortsätta med pappershantering) kommer finnas kvar. Det går att ändra inställningen för detta längre fram om så önskas. </a:t>
            </a:r>
          </a:p>
        </p:txBody>
      </p:sp>
      <p:sp>
        <p:nvSpPr>
          <p:cNvPr id="8" name="TextBox 7">
            <a:extLst>
              <a:ext uri="{FF2B5EF4-FFF2-40B4-BE49-F238E27FC236}">
                <a16:creationId xmlns:a16="http://schemas.microsoft.com/office/drawing/2014/main" id="{E71F4125-ED8B-4624-B475-12BADD4186C2}"/>
              </a:ext>
            </a:extLst>
          </p:cNvPr>
          <p:cNvSpPr txBox="1"/>
          <p:nvPr/>
        </p:nvSpPr>
        <p:spPr>
          <a:xfrm>
            <a:off x="907740" y="3882069"/>
            <a:ext cx="9807607" cy="954107"/>
          </a:xfrm>
          <a:prstGeom prst="rect">
            <a:avLst/>
          </a:prstGeom>
          <a:noFill/>
        </p:spPr>
        <p:txBody>
          <a:bodyPr wrap="square">
            <a:spAutoFit/>
          </a:bodyPr>
          <a:lstStyle/>
          <a:p>
            <a:r>
              <a:rPr lang="sv-SE" sz="2800" i="1"/>
              <a:t>Finns det något lärosäte som sagt att de vill stå utanför och fortsätta utfärda på papper?</a:t>
            </a:r>
            <a:endParaRPr lang="sv-SE" sz="2800">
              <a:latin typeface="Arial" panose="020B060402020202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B8BE7277-8591-48F1-804C-28AE979C31EA}"/>
              </a:ext>
            </a:extLst>
          </p:cNvPr>
          <p:cNvSpPr txBox="1">
            <a:spLocks/>
          </p:cNvSpPr>
          <p:nvPr/>
        </p:nvSpPr>
        <p:spPr>
          <a:xfrm>
            <a:off x="907740" y="4989724"/>
            <a:ext cx="10515600" cy="47004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6"/>
              </a:buClr>
              <a:buFont typeface="Arial" panose="020B0604020202020204" pitchFamily="34" charset="0"/>
              <a:buChar char="•"/>
            </a:pPr>
            <a:r>
              <a:rPr lang="sv-SE"/>
              <a:t>Nej, vi har inte hört att något lärosäte har bestämt detta.</a:t>
            </a:r>
          </a:p>
        </p:txBody>
      </p:sp>
    </p:spTree>
    <p:extLst>
      <p:ext uri="{BB962C8B-B14F-4D97-AF65-F5344CB8AC3E}">
        <p14:creationId xmlns:p14="http://schemas.microsoft.com/office/powerpoint/2010/main" val="350227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DB2A979-8926-476E-8BE1-74E1492386F4}"/>
              </a:ext>
            </a:extLst>
          </p:cNvPr>
          <p:cNvSpPr/>
          <p:nvPr/>
        </p:nvSpPr>
        <p:spPr>
          <a:xfrm>
            <a:off x="838198" y="330511"/>
            <a:ext cx="6139651" cy="355107"/>
          </a:xfrm>
          <a:prstGeom prst="roundRect">
            <a:avLst/>
          </a:prstGeom>
          <a:solidFill>
            <a:schemeClr val="accent2">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sv-SE"/>
              <a:t>Tema: Pappershantering eller digital hantering samt valbarhet</a:t>
            </a:r>
          </a:p>
        </p:txBody>
      </p:sp>
      <p:sp>
        <p:nvSpPr>
          <p:cNvPr id="5" name="Title 2">
            <a:extLst>
              <a:ext uri="{FF2B5EF4-FFF2-40B4-BE49-F238E27FC236}">
                <a16:creationId xmlns:a16="http://schemas.microsoft.com/office/drawing/2014/main" id="{C49DAA16-34F6-4F5D-84CC-E17525862010}"/>
              </a:ext>
            </a:extLst>
          </p:cNvPr>
          <p:cNvSpPr>
            <a:spLocks noGrp="1"/>
          </p:cNvSpPr>
          <p:nvPr>
            <p:ph type="title"/>
          </p:nvPr>
        </p:nvSpPr>
        <p:spPr>
          <a:xfrm>
            <a:off x="838199" y="1504460"/>
            <a:ext cx="10515599" cy="727633"/>
          </a:xfrm>
        </p:spPr>
        <p:txBody>
          <a:bodyPr/>
          <a:lstStyle/>
          <a:p>
            <a:r>
              <a:rPr lang="sv-SE" sz="2800" b="0" i="1"/>
              <a:t>Det här med att forskarstudenter skall bli undantagna från digitala examensbevis låter för oss väldigt konstigt och svårarbetat för arkivfunktionen. Hur tänker ni kring detta? Och vem bestämmer avgränsningen – är det magister, master eller doktorander som utgör gränsen mellan ”vanlig student” och forskare?</a:t>
            </a:r>
          </a:p>
        </p:txBody>
      </p:sp>
      <p:sp>
        <p:nvSpPr>
          <p:cNvPr id="6" name="Content Placeholder 1">
            <a:extLst>
              <a:ext uri="{FF2B5EF4-FFF2-40B4-BE49-F238E27FC236}">
                <a16:creationId xmlns:a16="http://schemas.microsoft.com/office/drawing/2014/main" id="{C2B2A7C1-96CC-4227-B0DD-962D4923FE4E}"/>
              </a:ext>
            </a:extLst>
          </p:cNvPr>
          <p:cNvSpPr>
            <a:spLocks noGrp="1"/>
          </p:cNvSpPr>
          <p:nvPr>
            <p:ph idx="1"/>
          </p:nvPr>
        </p:nvSpPr>
        <p:spPr>
          <a:xfrm>
            <a:off x="838200" y="3169176"/>
            <a:ext cx="10515600" cy="2251236"/>
          </a:xfrm>
        </p:spPr>
        <p:txBody>
          <a:bodyPr>
            <a:normAutofit/>
          </a:bodyPr>
          <a:lstStyle/>
          <a:p>
            <a:pPr marL="342900" indent="-342900">
              <a:buClr>
                <a:schemeClr val="accent6"/>
              </a:buClr>
              <a:buFont typeface="Arial" panose="020B0604020202020204" pitchFamily="34" charset="0"/>
              <a:buChar char="•"/>
            </a:pPr>
            <a:r>
              <a:rPr lang="sv-SE"/>
              <a:t>Den digitala lösningen är framtagen för att hantera examensbevis på alla nivåer.</a:t>
            </a:r>
          </a:p>
          <a:p>
            <a:pPr marL="342900" indent="-342900">
              <a:buClr>
                <a:schemeClr val="accent6"/>
              </a:buClr>
              <a:buFont typeface="Arial" panose="020B0604020202020204" pitchFamily="34" charset="0"/>
              <a:buChar char="•"/>
            </a:pPr>
            <a:r>
              <a:rPr lang="sv-SE"/>
              <a:t>Inom ett visst lärosäte är det möjligt att avgöra vilka examina som ska utfärdas digitalt respektive på papper. Styrningen görs per bevistyp (t.ex. doktorsexamen, masterexamen, juristexamen).</a:t>
            </a:r>
          </a:p>
          <a:p>
            <a:pPr marL="342900" indent="-342900">
              <a:buClr>
                <a:schemeClr val="accent6"/>
              </a:buClr>
              <a:buFont typeface="Arial" panose="020B0604020202020204" pitchFamily="34" charset="0"/>
              <a:buChar char="•"/>
            </a:pPr>
            <a:r>
              <a:rPr lang="sv-SE"/>
              <a:t>Det är inte så att funktionaliteten är byggd så att just forskarstudenter kommer kunna bli undantagna, men vi vet att några lärosäten funderar på att hantera just dessa på papper.</a:t>
            </a:r>
          </a:p>
          <a:p>
            <a:pPr marL="342900" indent="-342900">
              <a:buClr>
                <a:schemeClr val="accent6"/>
              </a:buClr>
              <a:buFont typeface="Arial" panose="020B0604020202020204" pitchFamily="34" charset="0"/>
              <a:buChar char="•"/>
            </a:pPr>
            <a:endParaRPr lang="sv-SE"/>
          </a:p>
          <a:p>
            <a:pPr marL="342900" indent="-342900">
              <a:buClr>
                <a:schemeClr val="accent6"/>
              </a:buClr>
              <a:buFont typeface="Arial" panose="020B0604020202020204" pitchFamily="34" charset="0"/>
              <a:buChar char="•"/>
            </a:pPr>
            <a:endParaRPr lang="sv-SE"/>
          </a:p>
        </p:txBody>
      </p:sp>
    </p:spTree>
    <p:extLst>
      <p:ext uri="{BB962C8B-B14F-4D97-AF65-F5344CB8AC3E}">
        <p14:creationId xmlns:p14="http://schemas.microsoft.com/office/powerpoint/2010/main" val="339967853"/>
      </p:ext>
    </p:extLst>
  </p:cSld>
  <p:clrMapOvr>
    <a:masterClrMapping/>
  </p:clrMapOvr>
</p:sld>
</file>

<file path=ppt/theme/theme1.xml><?xml version="1.0" encoding="utf-8"?>
<a:theme xmlns:a="http://schemas.openxmlformats.org/drawingml/2006/main" name="Rubrik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ild och grafi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A4B926F0F6414294E74DFDB09D6455" ma:contentTypeVersion="4" ma:contentTypeDescription="Create a new document." ma:contentTypeScope="" ma:versionID="2cee3edecef4a5a3ae4b93a2609c7e43">
  <xsd:schema xmlns:xsd="http://www.w3.org/2001/XMLSchema" xmlns:xs="http://www.w3.org/2001/XMLSchema" xmlns:p="http://schemas.microsoft.com/office/2006/metadata/properties" xmlns:ns2="ef4dd929-0ce4-4668-9121-fb169f8b34d6" targetNamespace="http://schemas.microsoft.com/office/2006/metadata/properties" ma:root="true" ma:fieldsID="465afd20a6e3aba2cf073bb8635d0e31" ns2:_="">
    <xsd:import namespace="ef4dd929-0ce4-4668-9121-fb169f8b34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4dd929-0ce4-4668-9121-fb169f8b34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A86CEC-0FE3-402F-ACAB-311F8404D3DD}">
  <ds:schemaRefs>
    <ds:schemaRef ds:uri="ef4dd929-0ce4-4668-9121-fb169f8b34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9CB488-B485-409D-8FBA-BC864D173598}">
  <ds:schemaRefs>
    <ds:schemaRef ds:uri="http://schemas.microsoft.com/sharepoint/v3/contenttype/forms"/>
  </ds:schemaRefs>
</ds:datastoreItem>
</file>

<file path=customXml/itemProps3.xml><?xml version="1.0" encoding="utf-8"?>
<ds:datastoreItem xmlns:ds="http://schemas.openxmlformats.org/officeDocument/2006/customXml" ds:itemID="{88182E27-86E6-42F9-8A0F-6B1CFA342AC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2590</Words>
  <Application>Microsoft Office PowerPoint</Application>
  <PresentationFormat>Bredbild</PresentationFormat>
  <Paragraphs>156</Paragraphs>
  <Slides>29</Slides>
  <Notes>3</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29</vt:i4>
      </vt:variant>
    </vt:vector>
  </HeadingPairs>
  <TitlesOfParts>
    <vt:vector size="36" baseType="lpstr">
      <vt:lpstr>Arial</vt:lpstr>
      <vt:lpstr>Calibri</vt:lpstr>
      <vt:lpstr>Calibri Light</vt:lpstr>
      <vt:lpstr>Slack-Lato</vt:lpstr>
      <vt:lpstr>Rubriksidor</vt:lpstr>
      <vt:lpstr>Textsidor</vt:lpstr>
      <vt:lpstr>Bild och grafik</vt:lpstr>
      <vt:lpstr>Frågestund  Digital examen </vt:lpstr>
      <vt:lpstr>Agenda</vt:lpstr>
      <vt:lpstr>Kommer det endast vara de studenter som fått examen utfärdad efter att den nya lösningen är på plats som kommer kunna hämta examensbeviset i den nya tjänsten eller gäller lösningen även retroaktivt?</vt:lpstr>
      <vt:lpstr>Vi har redan lagt in bakgrund (vattenstämpel) på våra mallar för examensbevis och utfärdar digitala bevis redan. Är det något mer vi behöver göra?</vt:lpstr>
      <vt:lpstr>Vi skickar bevisen i ett externt ärendesystem. Om studenten nu ska hämta det själv i Ladok, vad behöver vi då aktivera i studentens behörighetsprofil?</vt:lpstr>
      <vt:lpstr>Jag undrar om ni redan nu har planerat något för hur notifieringen som går ut när examen utfärdats, ska se ut? Kommer den t.ex. att vara en komplett text i mejlformat helt eller kommer det vara en kortare text med hänvisning till vidare detaljerad information via en länk?</vt:lpstr>
      <vt:lpstr>Om vi kommer att kunna påverka innehållet i notifieringen och all information går ut till studenterna via en e-post – Kommer det finnas möjlighet att formatera texten i notifieringen samt ev. lägga in lärosätets logga etc.?</vt:lpstr>
      <vt:lpstr>Om man nu ”missar tåget” och inte lyckas förankra digitala examensbevis hos sitt lärosäte till 2023/2024, utan kör på med pappersexamina en längre tid, vilka är möjligheterna att hoppa på längre fram i tiden (med tanke på att ”beslut utanför systemet”-upplägget finns kvar som parallellspår i Ladok)?</vt:lpstr>
      <vt:lpstr>Det här med att forskarstudenter skall bli undantagna från digitala examensbevis låter för oss väldigt konstigt och svårarbetat för arkivfunktionen. Hur tänker ni kring detta? Och vem bestämmer avgränsningen – är det magister, master eller doktorander som utgör gränsen mellan ”vanlig student” och forskare?</vt:lpstr>
      <vt:lpstr>Vi har uppgifter om att 9 lärosäten (Linköping, Gävle, Umeå, Linné, Södertörn, Kungliga musikhögskolan, Karlstad, Göteborg, Malmö) redan nu utfärdar digitala examensbevis.  Finns det fler lärosäten som har egna digitala lösningar redan idag och hur många tror ni kommer att använda sig av den nya funktionaliteten?</vt:lpstr>
      <vt:lpstr>Vi uppfattar det som att lärosätena även fortsättningsvis kan fortsätta utfärda examen på papper. Vilka är fördelarna, som ni ser det, med att utfärda digital examen i stället för på papper? Finns det samordningsvinster, tekniska vinster?</vt:lpstr>
      <vt:lpstr>Hur kommer det sig att ni säger att den nya funktionaliteten inte är valbar för lärosätena som är anslutna till Ladok? Är detta ett uppdrag ni fått från regeringen, att vi ”måste” utfärda digitala examensbevis?</vt:lpstr>
      <vt:lpstr>Jag uppfattade det som att en övergång kunde ske under en kortare stund (typ någon månad eller två). Innebär detta att ”Beslut fattas utanför systemet” tas bort helt d.v.s. det blir tvingande att använda digitala examensbevis? Om inte, vad betyder övergången i så fall?</vt:lpstr>
      <vt:lpstr>Hur står sig digitala examina internationellt? Hur ser det ut i världen – vilka länder använder sig av digitala lösningar? Omvärldsanalys.</vt:lpstr>
      <vt:lpstr>PowerPoint-presentation</vt:lpstr>
      <vt:lpstr>Kommer bevisdokumentet som utfärdas överensstämma med Riksarkivets krav på format?</vt:lpstr>
      <vt:lpstr>Kommer Ladokkonsortiet att fortsätta försöka hitta en lösning så att internationella studenter kan komma åt sina examensuppgifter långt efter att de har avslutat sina studier? </vt:lpstr>
      <vt:lpstr>Studenter som loggar in med hjälp av e-legitimation kommer endast ha tillgång till en begränsad del av funktionaliteten i Ladok för studenter. Gäller det även ansökan om examen? Det hade varit bra om vi kunde hänvisa studenter dit för ansökan istället för att hantera deras ansökningar utanför Ladok när de inte längre har ett aktivt konto.</vt:lpstr>
      <vt:lpstr>Om notifiering kommer att göras per e-post till studenten - Hur planerar man hanteringen av notifieringen för de studenter som helt saknar uppgift om e-post i Ladok? </vt:lpstr>
      <vt:lpstr>På vem ligger ansvaret att avisering går fram till såväl nationella/internationella studenter i de fall som ett examensbeslut uppdateras? Planerar man att avisering skickas till en mer digital brevlåda som Kivra?</vt:lpstr>
      <vt:lpstr>Vi undrar lite över om det påverkar utfärdandedatumet när man rättar en uppgift i ett beslut om examen? Vi ser gärna att man kan ändra så mycket som möjligt utan att beslutsdatum förändras och vill mest stämma av hur ni tänkt om det. </vt:lpstr>
      <vt:lpstr>Kan ni berätta mer om detaljer kring ändringar och rättelser?</vt:lpstr>
      <vt:lpstr>Hur funkar det för dem som får examen i legitimationsyrken. Går Socialstyrelsen och Skolverket in och får examen verifierad redan nu? Vet Ladokkonsortiet något om detta? Kan dessa uppgifter överföras automatiskt i framtiden?</vt:lpstr>
      <vt:lpstr>Vad innebär egentligen en e-stämpel? Vi förstår att det är myndigheten/organisationen som signerar, men vad är det? Är det samma sak som elektronisk underskrift?</vt:lpstr>
      <vt:lpstr>Hur blir det med DS? Det signeras ju idag. Kommer det att behöva signatur i framtiden? Eller räknas det på nåt sätt som en del av beslutet om examen?</vt:lpstr>
      <vt:lpstr>Apostille – hur görs detta digitalt?</vt:lpstr>
      <vt:lpstr>Jag funderar på hur resonemanget har gått avseende 6 kap. 9 § - ”En student som uppfyller fordringarna för en examen skall på begäran få examensbevis av högskolan”. Jag funderar alltså på vad ”få examensbevis” betyder.  Vi utfärdar fortfarande på papper och då har vi tolkat detta som att studenten ska få (endast) ett examensbevis i original, men kan så klart få flertalet kopior efter utfärdandet. Nu har jag förstått det som att vi kommer att fatta beslut i Ladok, men inte expediera något examensbevis. Personen kan dock hämta valfritt antal intyg på att examensbevis utfärdats? Det kommer alltså att finnas beslut om examen(sbevis) i Ladok, men inget examensbevis? Jag vill alltså veta om jag uppfattat det korrekt och i så fall hur resonemanget gått kring detta.</vt:lpstr>
      <vt:lpstr>Kommer det synas tydligt i Ladok (när man sökt upp studenten) om personen har ett utfärdat examensbevis på papper eller digitalt? (Om inte, vill vi påstå att detta är önskvärt).</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Microsoft Office User</dc:creator>
  <cp:lastModifiedBy>Anna Sandberg Telléus</cp:lastModifiedBy>
  <cp:revision>1</cp:revision>
  <dcterms:created xsi:type="dcterms:W3CDTF">2021-02-26T13:28:00Z</dcterms:created>
  <dcterms:modified xsi:type="dcterms:W3CDTF">2023-01-17T11:30:38Z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0x0101002CA4B926F0F6414294E74DFDB09D6455</vt:lpwstr>
  </property>
</Properties>
</file>